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72" r:id="rId4"/>
    <p:sldId id="277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74" r:id="rId14"/>
    <p:sldId id="267" r:id="rId15"/>
    <p:sldId id="275" r:id="rId16"/>
    <p:sldId id="268" r:id="rId17"/>
    <p:sldId id="276" r:id="rId18"/>
    <p:sldId id="269" r:id="rId19"/>
    <p:sldId id="270" r:id="rId2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70"/>
    <a:srgbClr val="00A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5" autoAdjust="0"/>
    <p:restoredTop sz="79354" autoAdjust="0"/>
  </p:normalViewPr>
  <p:slideViewPr>
    <p:cSldViewPr>
      <p:cViewPr varScale="1">
        <p:scale>
          <a:sx n="103" d="100"/>
          <a:sy n="103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CB538DE-586B-4211-A238-034F5D78C27E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0CD2EEA-5213-48BA-BF5C-5E594FEB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6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0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45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D2EEA-5213-48BA-BF5C-5E594FEBF1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51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67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D2EEA-5213-48BA-BF5C-5E594FEBF11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35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679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D2EEA-5213-48BA-BF5C-5E594FEBF1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33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870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D2EEA-5213-48BA-BF5C-5E594FEBF11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0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5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2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35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D2EEA-5213-48BA-BF5C-5E594FEBF1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22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64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3988" indent="-286149" defTabSz="93316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596" indent="-228919" defTabSz="93316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435" indent="-228919" defTabSz="93316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274" indent="-228919" defTabSz="93316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111" indent="-228919" algn="ctr" defTabSz="9331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5949" indent="-228919" algn="ctr" defTabSz="9331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3788" indent="-228919" algn="ctr" defTabSz="9331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1627" indent="-228919" algn="ctr" defTabSz="9331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BE8D58-0B78-4422-9090-0BC47E645009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292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8394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69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9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91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83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35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73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85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76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477000"/>
            <a:ext cx="4114800" cy="3291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2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090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9899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3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37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28816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52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5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04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3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86201-98CC-4AF7-8B6D-F39D45F0D3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848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ss.queensu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CXtKEpev4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Academic </a:t>
            </a:r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Linda Williams</a:t>
            </a:r>
          </a:p>
          <a:p>
            <a:pPr marL="0" indent="0">
              <a:buNone/>
            </a:pPr>
            <a:r>
              <a:rPr lang="en-US" dirty="0"/>
              <a:t>Learnings Strategies</a:t>
            </a:r>
          </a:p>
          <a:p>
            <a:pPr marL="0" indent="0">
              <a:buNone/>
            </a:pPr>
            <a:r>
              <a:rPr lang="en-US" dirty="0"/>
              <a:t>Student Academic S</a:t>
            </a:r>
            <a:r>
              <a:rPr lang="en-US" dirty="0" smtClean="0"/>
              <a:t>uccess </a:t>
            </a:r>
            <a:r>
              <a:rPr lang="en-US" dirty="0"/>
              <a:t>Services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sass.queensu.ca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804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1500"/>
          </a:xfrm>
        </p:spPr>
        <p:txBody>
          <a:bodyPr>
            <a:noAutofit/>
          </a:bodyPr>
          <a:lstStyle/>
          <a:p>
            <a:r>
              <a:rPr lang="en-US" dirty="0" smtClean="0"/>
              <a:t>Mentee Challenges in Meeting Academic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Unclear about expectations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Intentions ≠ Actions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Weak academic skills (learning/studying, writing, numeracy, computing)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Fluctuating mental health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2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10600" cy="1219200"/>
          </a:xfrm>
        </p:spPr>
        <p:txBody>
          <a:bodyPr>
            <a:noAutofit/>
          </a:bodyPr>
          <a:lstStyle/>
          <a:p>
            <a:r>
              <a:rPr lang="en-US" dirty="0"/>
              <a:t>Challenge #</a:t>
            </a:r>
            <a:r>
              <a:rPr lang="en-US" dirty="0" smtClean="0"/>
              <a:t>1</a:t>
            </a:r>
            <a:br>
              <a:rPr lang="en-US" dirty="0" smtClean="0"/>
            </a:br>
            <a:r>
              <a:rPr lang="en-US" dirty="0" smtClean="0"/>
              <a:t>Mentee’s efforts don’t </a:t>
            </a:r>
            <a:r>
              <a:rPr lang="en-US" dirty="0"/>
              <a:t>pay off in grades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Your Mentee says “I worked so hard on this! I just don’t get what my instructor wants.”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Task:</a:t>
            </a:r>
          </a:p>
          <a:p>
            <a:pPr marL="0" indent="0">
              <a:buNone/>
            </a:pPr>
            <a:r>
              <a:rPr lang="en-CA" dirty="0" smtClean="0"/>
              <a:t>What could a Peer Mentor ask to understand more about the Mentee’s situation?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 #</a:t>
            </a:r>
            <a:r>
              <a:rPr lang="en-US" dirty="0" smtClean="0"/>
              <a:t>1</a:t>
            </a:r>
            <a:br>
              <a:rPr lang="en-US" dirty="0" smtClean="0"/>
            </a:br>
            <a:r>
              <a:rPr lang="en-US" dirty="0" smtClean="0"/>
              <a:t>Peer Mentor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Sample words:</a:t>
            </a:r>
          </a:p>
          <a:p>
            <a:pPr marL="0" indent="0">
              <a:buNone/>
            </a:pPr>
            <a:r>
              <a:rPr lang="en-US" dirty="0" smtClean="0"/>
              <a:t>“What has your instructor told you about her expectations? Did she give a finished example?”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“Let’s look at the assignment and learning objectives together, and figure this out.”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“I’m not familiar with this particular course. Who else might be able to help?”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9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Challenge #2</a:t>
            </a:r>
            <a:br>
              <a:rPr lang="en-CA" dirty="0" smtClean="0"/>
            </a:br>
            <a:r>
              <a:rPr lang="en-CA" dirty="0" smtClean="0"/>
              <a:t>Mentee’s Words and Actions Don’t Match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Your Mentee says “I want to join a club to make friends, but school takes all my time. I hardly even sleep!”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Task:</a:t>
            </a:r>
          </a:p>
          <a:p>
            <a:pPr marL="0" indent="0">
              <a:buNone/>
            </a:pPr>
            <a:r>
              <a:rPr lang="en-CA" dirty="0"/>
              <a:t>What could a </a:t>
            </a:r>
            <a:r>
              <a:rPr lang="en-CA" dirty="0" smtClean="0"/>
              <a:t>Peer Mentor say to help the Mentee understand more about the discrepancy between the Mentee’s intentions (goals) and their actions.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2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#2</a:t>
            </a:r>
            <a:br>
              <a:rPr lang="en-US" dirty="0" smtClean="0"/>
            </a:br>
            <a:r>
              <a:rPr lang="en-US" dirty="0" smtClean="0"/>
              <a:t>Peer Mentor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Sample </a:t>
            </a:r>
            <a:r>
              <a:rPr lang="en-US" dirty="0" smtClean="0"/>
              <a:t>Words to </a:t>
            </a:r>
            <a:r>
              <a:rPr lang="en-US" b="1" dirty="0" smtClean="0"/>
              <a:t>Align </a:t>
            </a:r>
            <a:r>
              <a:rPr lang="en-US" b="1" dirty="0"/>
              <a:t>Mentee Goals + </a:t>
            </a:r>
            <a:r>
              <a:rPr lang="en-US" b="1" dirty="0" smtClean="0"/>
              <a:t>Actions:</a:t>
            </a:r>
            <a:br>
              <a:rPr lang="en-US" b="1" dirty="0" smtClean="0"/>
            </a:br>
            <a:endParaRPr lang="en-US" b="1" dirty="0"/>
          </a:p>
          <a:p>
            <a:pPr marL="0" indent="0">
              <a:buNone/>
            </a:pPr>
            <a:r>
              <a:rPr lang="en-US" dirty="0" smtClean="0"/>
              <a:t>Are your activities supporting your goals?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What might you do differently?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How important is X to you?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Inner conflict is a  typical feeling when we say and do different things. How is this affecting you?</a:t>
            </a:r>
            <a:endParaRPr lang="en-US" dirty="0"/>
          </a:p>
          <a:p>
            <a:endParaRPr lang="en-US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9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Challenge #3</a:t>
            </a:r>
            <a:br>
              <a:rPr lang="en-CA" dirty="0" smtClean="0"/>
            </a:br>
            <a:r>
              <a:rPr lang="en-CA" dirty="0" smtClean="0"/>
              <a:t>Weak Academic Skills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Your Mentee says “ Everyone else is getting good grades. I don’t know what else I should do.”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Task:</a:t>
            </a:r>
          </a:p>
          <a:p>
            <a:pPr marL="0" indent="0">
              <a:buNone/>
            </a:pPr>
            <a:r>
              <a:rPr lang="en-CA" dirty="0" smtClean="0"/>
              <a:t>How could </a:t>
            </a:r>
            <a:r>
              <a:rPr lang="en-CA" dirty="0"/>
              <a:t>a </a:t>
            </a:r>
            <a:r>
              <a:rPr lang="en-CA" dirty="0" smtClean="0"/>
              <a:t>Peer Mentor respond when a Mentee says they feel “dumb”, never learned how to study, and have no idea what</a:t>
            </a:r>
            <a:br>
              <a:rPr lang="en-CA" dirty="0" smtClean="0"/>
            </a:br>
            <a:r>
              <a:rPr lang="en-CA" dirty="0" smtClean="0"/>
              <a:t>to do?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3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#3</a:t>
            </a:r>
            <a:br>
              <a:rPr lang="en-US" dirty="0" smtClean="0"/>
            </a:br>
            <a:r>
              <a:rPr lang="en-US" dirty="0" smtClean="0"/>
              <a:t>Peer Mentor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Sample words:</a:t>
            </a:r>
          </a:p>
          <a:p>
            <a:pPr marL="0" indent="0">
              <a:buNone/>
            </a:pPr>
            <a:r>
              <a:rPr lang="en-US" dirty="0" smtClean="0"/>
              <a:t>Let’s review your Student Wellness Assessment to see your strengths and weaker areas. We could begin there.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do </a:t>
            </a:r>
            <a:r>
              <a:rPr lang="en-US" b="1" dirty="0"/>
              <a:t>y</a:t>
            </a:r>
            <a:r>
              <a:rPr lang="en-US" b="1" dirty="0" smtClean="0"/>
              <a:t>ou</a:t>
            </a:r>
            <a:r>
              <a:rPr lang="en-US" dirty="0" smtClean="0"/>
              <a:t> think is the main issue? Is it how you’re going about studying? Is it not having a good background in the basic ideas of the course? Is it something else?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Many students coast through high school or 1</a:t>
            </a:r>
            <a:r>
              <a:rPr lang="en-US" baseline="30000" dirty="0" smtClean="0"/>
              <a:t>st</a:t>
            </a:r>
            <a:r>
              <a:rPr lang="en-US" dirty="0" smtClean="0"/>
              <a:t> year, and suddenly find they are unprepared for the work now. Can you relate to this? Can you tell me more about your experience?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 #4</a:t>
            </a:r>
            <a:br>
              <a:rPr lang="en-US" dirty="0"/>
            </a:br>
            <a:r>
              <a:rPr lang="en-US" dirty="0" smtClean="0"/>
              <a:t>Mentee’s Fluctuating Mental Health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Your Mentee says “My health is pretty unstable. Sometimes I just can’t work.”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Task:</a:t>
            </a:r>
          </a:p>
          <a:p>
            <a:pPr marL="0" indent="0">
              <a:buNone/>
            </a:pPr>
            <a:r>
              <a:rPr lang="en-CA" dirty="0" smtClean="0"/>
              <a:t>What might you need to understand about a Mentee who says they can’t plan ahead or commit to their school work because every day their health is different?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#4</a:t>
            </a:r>
            <a:br>
              <a:rPr lang="en-US" dirty="0" smtClean="0"/>
            </a:br>
            <a:r>
              <a:rPr lang="en-US" dirty="0" smtClean="0"/>
              <a:t>Peer Mentor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Sample words:</a:t>
            </a:r>
          </a:p>
          <a:p>
            <a:pPr marL="0" indent="0">
              <a:buNone/>
            </a:pPr>
            <a:r>
              <a:rPr lang="en-US" dirty="0" smtClean="0"/>
              <a:t>How much you can do in a day seems to vary. In the past, how have you coped with that unpredictability?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changes might you consider in managing your health to make school better for you, or </a:t>
            </a:r>
            <a:r>
              <a:rPr lang="en-US" dirty="0" smtClean="0"/>
              <a:t>visa-versa</a:t>
            </a:r>
            <a:r>
              <a:rPr lang="en-US" dirty="0"/>
              <a:t>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does all this uncertainty affect you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5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</a:t>
            </a:r>
            <a:r>
              <a:rPr lang="en-US" dirty="0"/>
              <a:t>T</a:t>
            </a:r>
            <a:r>
              <a:rPr lang="en-US" dirty="0" smtClean="0"/>
              <a:t>hing I </a:t>
            </a:r>
            <a:r>
              <a:rPr lang="en-US" dirty="0"/>
              <a:t>L</a:t>
            </a:r>
            <a:r>
              <a:rPr lang="en-US" dirty="0" smtClean="0"/>
              <a:t>earned</a:t>
            </a:r>
            <a:endParaRPr lang="en-US" dirty="0"/>
          </a:p>
        </p:txBody>
      </p:sp>
      <p:pic>
        <p:nvPicPr>
          <p:cNvPr id="6" name="Picture 5" descr="Hands raised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1687870"/>
            <a:ext cx="4480560" cy="448056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4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Changing Academic Expectations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Transitions in college or university are significant.</a:t>
            </a:r>
            <a:br>
              <a:rPr lang="en-US" dirty="0" smtClean="0"/>
            </a:br>
            <a:r>
              <a:rPr lang="en-US" dirty="0" smtClean="0"/>
              <a:t>What changes have you noticed?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30" name="Picture 6" descr="Students walking in front of post-secondary institution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3060" y="2362200"/>
            <a:ext cx="5897880" cy="393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499508"/>
            <a:ext cx="4114800" cy="329184"/>
          </a:xfrm>
        </p:spPr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477" y="345831"/>
            <a:ext cx="8229600" cy="1120096"/>
          </a:xfrm>
        </p:spPr>
        <p:txBody>
          <a:bodyPr>
            <a:noAutofit/>
          </a:bodyPr>
          <a:lstStyle/>
          <a:p>
            <a:r>
              <a:rPr lang="en-US" dirty="0"/>
              <a:t>Video</a:t>
            </a:r>
            <a:r>
              <a:rPr lang="en-US" dirty="0" smtClean="0"/>
              <a:t>: “Leveling Up”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5977" y="1515649"/>
            <a:ext cx="7848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Many things </a:t>
            </a:r>
            <a:r>
              <a:rPr lang="en-US" sz="2800" dirty="0" smtClean="0"/>
              <a:t>change when you become</a:t>
            </a:r>
            <a:br>
              <a:rPr lang="en-US" sz="2800" dirty="0" smtClean="0"/>
            </a:br>
            <a:r>
              <a:rPr lang="en-US" sz="2800" dirty="0" smtClean="0"/>
              <a:t>a post-secondary student,</a:t>
            </a:r>
            <a:r>
              <a:rPr lang="en-US" sz="2800" dirty="0"/>
              <a:t> </a:t>
            </a:r>
            <a:r>
              <a:rPr lang="en-US" sz="2800" dirty="0" smtClean="0"/>
              <a:t>including </a:t>
            </a:r>
            <a:br>
              <a:rPr lang="en-US" sz="2800" dirty="0" smtClean="0"/>
            </a:br>
            <a:r>
              <a:rPr lang="en-US" sz="2800" dirty="0" smtClean="0"/>
              <a:t>how you are </a:t>
            </a:r>
            <a:r>
              <a:rPr lang="en-US" sz="2800" dirty="0"/>
              <a:t>expected to </a:t>
            </a:r>
            <a:r>
              <a:rPr lang="en-US" sz="2800" dirty="0" smtClean="0"/>
              <a:t>think.</a:t>
            </a:r>
            <a:endParaRPr lang="en-US" sz="2800" dirty="0"/>
          </a:p>
          <a:p>
            <a:pPr algn="ctr"/>
            <a:r>
              <a:rPr lang="en-CA" sz="2800" dirty="0" smtClean="0">
                <a:hlinkClick r:id="rId3"/>
              </a:rPr>
              <a:t>Leveling up: How to think smart at university</a:t>
            </a:r>
            <a:endParaRPr lang="en-US" sz="2800" dirty="0"/>
          </a:p>
        </p:txBody>
      </p:sp>
      <p:pic>
        <p:nvPicPr>
          <p:cNvPr id="5" name="Picture 4" descr="A professor helping a student on their laptop.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5717" y="3508898"/>
            <a:ext cx="4389120" cy="292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8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Levels of Thinking</a:t>
            </a:r>
          </a:p>
        </p:txBody>
      </p:sp>
      <p:sp>
        <p:nvSpPr>
          <p:cNvPr id="7" name="Freeform 6"/>
          <p:cNvSpPr/>
          <p:nvPr/>
        </p:nvSpPr>
        <p:spPr>
          <a:xfrm>
            <a:off x="3779519" y="1066800"/>
            <a:ext cx="1356360" cy="1005840"/>
          </a:xfrm>
          <a:custGeom>
            <a:avLst/>
            <a:gdLst>
              <a:gd name="connsiteX0" fmla="*/ 0 w 1356360"/>
              <a:gd name="connsiteY0" fmla="*/ 1005840 h 1005840"/>
              <a:gd name="connsiteX1" fmla="*/ 678178 w 1356360"/>
              <a:gd name="connsiteY1" fmla="*/ 0 h 1005840"/>
              <a:gd name="connsiteX2" fmla="*/ 678182 w 1356360"/>
              <a:gd name="connsiteY2" fmla="*/ 0 h 1005840"/>
              <a:gd name="connsiteX3" fmla="*/ 1356360 w 1356360"/>
              <a:gd name="connsiteY3" fmla="*/ 1005840 h 1005840"/>
              <a:gd name="connsiteX4" fmla="*/ 0 w 1356360"/>
              <a:gd name="connsiteY4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360" h="1005840">
                <a:moveTo>
                  <a:pt x="0" y="1005840"/>
                </a:moveTo>
                <a:lnTo>
                  <a:pt x="678178" y="0"/>
                </a:lnTo>
                <a:lnTo>
                  <a:pt x="678182" y="0"/>
                </a:lnTo>
                <a:lnTo>
                  <a:pt x="1356360" y="1005840"/>
                </a:lnTo>
                <a:lnTo>
                  <a:pt x="0" y="1005840"/>
                </a:lnTo>
                <a:close/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CA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Create</a:t>
            </a:r>
            <a:endParaRPr lang="en-CA" sz="2400" b="1" kern="1200" dirty="0"/>
          </a:p>
        </p:txBody>
      </p:sp>
      <p:sp>
        <p:nvSpPr>
          <p:cNvPr id="8" name="Freeform 7"/>
          <p:cNvSpPr/>
          <p:nvPr/>
        </p:nvSpPr>
        <p:spPr>
          <a:xfrm>
            <a:off x="3101339" y="2072640"/>
            <a:ext cx="2712720" cy="1005840"/>
          </a:xfrm>
          <a:custGeom>
            <a:avLst/>
            <a:gdLst>
              <a:gd name="connsiteX0" fmla="*/ 0 w 2712720"/>
              <a:gd name="connsiteY0" fmla="*/ 1005840 h 1005840"/>
              <a:gd name="connsiteX1" fmla="*/ 678178 w 2712720"/>
              <a:gd name="connsiteY1" fmla="*/ 0 h 1005840"/>
              <a:gd name="connsiteX2" fmla="*/ 2034542 w 2712720"/>
              <a:gd name="connsiteY2" fmla="*/ 0 h 1005840"/>
              <a:gd name="connsiteX3" fmla="*/ 2712720 w 2712720"/>
              <a:gd name="connsiteY3" fmla="*/ 1005840 h 1005840"/>
              <a:gd name="connsiteX4" fmla="*/ 0 w 2712720"/>
              <a:gd name="connsiteY4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2720" h="1005840">
                <a:moveTo>
                  <a:pt x="0" y="1005840"/>
                </a:moveTo>
                <a:lnTo>
                  <a:pt x="678178" y="0"/>
                </a:lnTo>
                <a:lnTo>
                  <a:pt x="2034542" y="0"/>
                </a:lnTo>
                <a:lnTo>
                  <a:pt x="2712720" y="1005840"/>
                </a:lnTo>
                <a:lnTo>
                  <a:pt x="0" y="1005840"/>
                </a:lnTo>
                <a:close/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5206" tIns="30480" rIns="505206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Evaluate</a:t>
            </a:r>
            <a:endParaRPr lang="en-CA" sz="2400" b="1" kern="1200" dirty="0"/>
          </a:p>
        </p:txBody>
      </p:sp>
      <p:sp>
        <p:nvSpPr>
          <p:cNvPr id="9" name="Freeform 8"/>
          <p:cNvSpPr/>
          <p:nvPr/>
        </p:nvSpPr>
        <p:spPr>
          <a:xfrm>
            <a:off x="2423159" y="3078480"/>
            <a:ext cx="4069080" cy="1005840"/>
          </a:xfrm>
          <a:custGeom>
            <a:avLst/>
            <a:gdLst>
              <a:gd name="connsiteX0" fmla="*/ 0 w 4069080"/>
              <a:gd name="connsiteY0" fmla="*/ 1005840 h 1005840"/>
              <a:gd name="connsiteX1" fmla="*/ 678178 w 4069080"/>
              <a:gd name="connsiteY1" fmla="*/ 0 h 1005840"/>
              <a:gd name="connsiteX2" fmla="*/ 3390902 w 4069080"/>
              <a:gd name="connsiteY2" fmla="*/ 0 h 1005840"/>
              <a:gd name="connsiteX3" fmla="*/ 4069080 w 4069080"/>
              <a:gd name="connsiteY3" fmla="*/ 1005840 h 1005840"/>
              <a:gd name="connsiteX4" fmla="*/ 0 w 4069080"/>
              <a:gd name="connsiteY4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9080" h="1005840">
                <a:moveTo>
                  <a:pt x="0" y="1005840"/>
                </a:moveTo>
                <a:lnTo>
                  <a:pt x="678178" y="0"/>
                </a:lnTo>
                <a:lnTo>
                  <a:pt x="3390902" y="0"/>
                </a:lnTo>
                <a:lnTo>
                  <a:pt x="4069080" y="1005840"/>
                </a:lnTo>
                <a:lnTo>
                  <a:pt x="0" y="1005840"/>
                </a:lnTo>
                <a:close/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2569" tIns="30480" rIns="742569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Conceptualize:</a:t>
            </a:r>
            <a:br>
              <a:rPr lang="en-CA" sz="2400" b="1" kern="1200" dirty="0" smtClean="0"/>
            </a:br>
            <a:r>
              <a:rPr lang="en-CA" sz="2400" b="1" kern="1200" dirty="0" smtClean="0"/>
              <a:t>Analyze + Apply</a:t>
            </a:r>
            <a:endParaRPr lang="en-CA" sz="2400" b="1" kern="1200" dirty="0"/>
          </a:p>
        </p:txBody>
      </p:sp>
      <p:pic>
        <p:nvPicPr>
          <p:cNvPr id="13" name="Picture 12" descr="Yellow star in section 3 (conceptualize) of the levels of thinking pyramid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352800"/>
            <a:ext cx="477338" cy="457200"/>
          </a:xfrm>
          <a:prstGeom prst="rect">
            <a:avLst/>
          </a:prstGeom>
        </p:spPr>
      </p:pic>
      <p:sp>
        <p:nvSpPr>
          <p:cNvPr id="10" name="Freeform 9"/>
          <p:cNvSpPr/>
          <p:nvPr/>
        </p:nvSpPr>
        <p:spPr>
          <a:xfrm>
            <a:off x="1744979" y="4084319"/>
            <a:ext cx="5425440" cy="1005840"/>
          </a:xfrm>
          <a:custGeom>
            <a:avLst/>
            <a:gdLst>
              <a:gd name="connsiteX0" fmla="*/ 0 w 5425440"/>
              <a:gd name="connsiteY0" fmla="*/ 1005840 h 1005840"/>
              <a:gd name="connsiteX1" fmla="*/ 678178 w 5425440"/>
              <a:gd name="connsiteY1" fmla="*/ 0 h 1005840"/>
              <a:gd name="connsiteX2" fmla="*/ 4747262 w 5425440"/>
              <a:gd name="connsiteY2" fmla="*/ 0 h 1005840"/>
              <a:gd name="connsiteX3" fmla="*/ 5425440 w 5425440"/>
              <a:gd name="connsiteY3" fmla="*/ 1005840 h 1005840"/>
              <a:gd name="connsiteX4" fmla="*/ 0 w 5425440"/>
              <a:gd name="connsiteY4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25440" h="1005840">
                <a:moveTo>
                  <a:pt x="0" y="1005840"/>
                </a:moveTo>
                <a:lnTo>
                  <a:pt x="678178" y="0"/>
                </a:lnTo>
                <a:lnTo>
                  <a:pt x="4747262" y="0"/>
                </a:lnTo>
                <a:lnTo>
                  <a:pt x="5425440" y="1005840"/>
                </a:lnTo>
                <a:lnTo>
                  <a:pt x="0" y="1005840"/>
                </a:lnTo>
                <a:close/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79932" tIns="30480" rIns="979932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Understand</a:t>
            </a:r>
            <a:endParaRPr lang="en-CA" sz="2400" b="1" kern="1200" dirty="0"/>
          </a:p>
        </p:txBody>
      </p:sp>
      <p:sp>
        <p:nvSpPr>
          <p:cNvPr id="12" name="Freeform 11"/>
          <p:cNvSpPr/>
          <p:nvPr/>
        </p:nvSpPr>
        <p:spPr>
          <a:xfrm>
            <a:off x="1066800" y="5090160"/>
            <a:ext cx="6781800" cy="1005840"/>
          </a:xfrm>
          <a:custGeom>
            <a:avLst/>
            <a:gdLst>
              <a:gd name="connsiteX0" fmla="*/ 0 w 6781800"/>
              <a:gd name="connsiteY0" fmla="*/ 1005840 h 1005840"/>
              <a:gd name="connsiteX1" fmla="*/ 678178 w 6781800"/>
              <a:gd name="connsiteY1" fmla="*/ 0 h 1005840"/>
              <a:gd name="connsiteX2" fmla="*/ 6103622 w 6781800"/>
              <a:gd name="connsiteY2" fmla="*/ 0 h 1005840"/>
              <a:gd name="connsiteX3" fmla="*/ 6781800 w 6781800"/>
              <a:gd name="connsiteY3" fmla="*/ 1005840 h 1005840"/>
              <a:gd name="connsiteX4" fmla="*/ 0 w 6781800"/>
              <a:gd name="connsiteY4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1800" h="1005840">
                <a:moveTo>
                  <a:pt x="0" y="1005840"/>
                </a:moveTo>
                <a:lnTo>
                  <a:pt x="678178" y="0"/>
                </a:lnTo>
                <a:lnTo>
                  <a:pt x="6103622" y="0"/>
                </a:lnTo>
                <a:lnTo>
                  <a:pt x="6781800" y="1005840"/>
                </a:lnTo>
                <a:lnTo>
                  <a:pt x="0" y="1005840"/>
                </a:lnTo>
                <a:close/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17294" tIns="30480" rIns="1217296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Memorize</a:t>
            </a:r>
            <a:endParaRPr lang="en-CA" sz="2400" b="1" kern="1200" dirty="0"/>
          </a:p>
        </p:txBody>
      </p:sp>
      <p:sp>
        <p:nvSpPr>
          <p:cNvPr id="40" name="Left Brace 39" descr="Brace indicating that sections 1 and 2 (memorize and understand) of the levels of thinking pyramid refer to multiple choice, questions, and short answers. "/>
          <p:cNvSpPr/>
          <p:nvPr/>
        </p:nvSpPr>
        <p:spPr>
          <a:xfrm rot="8730461">
            <a:off x="7128698" y="3514756"/>
            <a:ext cx="828051" cy="2558673"/>
          </a:xfrm>
          <a:prstGeom prst="leftBrace">
            <a:avLst/>
          </a:prstGeom>
          <a:ln w="57150">
            <a:solidFill>
              <a:srgbClr val="00A2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ectangle 38"/>
          <p:cNvSpPr/>
          <p:nvPr/>
        </p:nvSpPr>
        <p:spPr>
          <a:xfrm>
            <a:off x="7338595" y="3429000"/>
            <a:ext cx="1792705" cy="990600"/>
          </a:xfrm>
          <a:prstGeom prst="rect">
            <a:avLst/>
          </a:prstGeom>
          <a:noFill/>
          <a:ln>
            <a:solidFill>
              <a:srgbClr val="00A2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rgbClr val="00A251"/>
                </a:solidFill>
              </a:rPr>
              <a:t>Multiple Choice Questions,</a:t>
            </a:r>
            <a:br>
              <a:rPr lang="en-CA" b="1" dirty="0" smtClean="0">
                <a:solidFill>
                  <a:srgbClr val="00A251"/>
                </a:solidFill>
              </a:rPr>
            </a:br>
            <a:r>
              <a:rPr lang="en-CA" b="1" dirty="0" smtClean="0">
                <a:solidFill>
                  <a:srgbClr val="00A251"/>
                </a:solidFill>
              </a:rPr>
              <a:t>Short Answers </a:t>
            </a:r>
            <a:endParaRPr lang="en-CA" b="1" dirty="0">
              <a:solidFill>
                <a:srgbClr val="00A251"/>
              </a:solidFill>
            </a:endParaRPr>
          </a:p>
        </p:txBody>
      </p:sp>
      <p:sp>
        <p:nvSpPr>
          <p:cNvPr id="11" name="Left Brace 10" descr="Brace indicating that sections 1 to 4 (memorize, understand, conceptualize and evaluate) of the levels of thinking pyramid refer to problem-solving and essays. "/>
          <p:cNvSpPr/>
          <p:nvPr/>
        </p:nvSpPr>
        <p:spPr>
          <a:xfrm rot="2040000">
            <a:off x="1490323" y="1851925"/>
            <a:ext cx="828051" cy="4220746"/>
          </a:xfrm>
          <a:prstGeom prst="leftBrace">
            <a:avLst/>
          </a:prstGeom>
          <a:ln w="57150">
            <a:solidFill>
              <a:srgbClr val="7000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2743200"/>
            <a:ext cx="1868905" cy="780047"/>
          </a:xfrm>
          <a:prstGeom prst="rect">
            <a:avLst/>
          </a:prstGeom>
          <a:noFill/>
          <a:ln>
            <a:solidFill>
              <a:srgbClr val="7000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rgbClr val="700070"/>
                </a:solidFill>
              </a:rPr>
              <a:t>Problem-Solving,</a:t>
            </a:r>
            <a:br>
              <a:rPr lang="en-CA" b="1" dirty="0" smtClean="0">
                <a:solidFill>
                  <a:srgbClr val="700070"/>
                </a:solidFill>
              </a:rPr>
            </a:br>
            <a:r>
              <a:rPr lang="en-CA" b="1" dirty="0" smtClean="0">
                <a:solidFill>
                  <a:srgbClr val="700070"/>
                </a:solidFill>
              </a:rPr>
              <a:t>Essays</a:t>
            </a:r>
            <a:endParaRPr lang="en-CA" b="1" dirty="0">
              <a:solidFill>
                <a:srgbClr val="70007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8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Applications of </a:t>
            </a:r>
            <a:r>
              <a:rPr lang="en-US" b="1" dirty="0" smtClean="0"/>
              <a:t>Levels of Thinking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Clarify Mentee’s current focus of activity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Link to course Learning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Identify knowledge gaps and refocus </a:t>
            </a:r>
            <a:r>
              <a:rPr lang="en-US" sz="2800" dirty="0"/>
              <a:t>a</a:t>
            </a:r>
            <a:r>
              <a:rPr lang="en-US" sz="2800" dirty="0" smtClean="0"/>
              <a:t>ctivity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Prepare for tests, exams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6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Ideas in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Learning</a:t>
            </a:r>
            <a:r>
              <a:rPr lang="en-US" dirty="0" smtClean="0"/>
              <a:t> does not equal </a:t>
            </a:r>
            <a:r>
              <a:rPr lang="en-US" b="1" dirty="0" smtClean="0"/>
              <a:t>Studying</a:t>
            </a:r>
          </a:p>
          <a:p>
            <a:r>
              <a:rPr lang="en-US" dirty="0" smtClean="0"/>
              <a:t>Distribute your learning using the “50/10, 3 hours max.” rule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 descr="Faucet dripping with water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33" y="2726049"/>
            <a:ext cx="3016469" cy="301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00628" y="423428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versus</a:t>
            </a:r>
            <a:endParaRPr lang="en-US" i="1" dirty="0"/>
          </a:p>
        </p:txBody>
      </p:sp>
      <p:pic>
        <p:nvPicPr>
          <p:cNvPr id="7" name="Picture 6" descr="A tidal wave with a red x crossing out the picture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2" y="2833914"/>
            <a:ext cx="3715268" cy="2800741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96732"/>
            <a:ext cx="4114800" cy="329184"/>
          </a:xfrm>
        </p:spPr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56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Key Ideas in Learning (continued)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Focus: rotate the subjects, change locations, use 50/10, use peak learning time, reduce distractions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Preview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Take notes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Review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Write brief overview: “What was this class about?”</a:t>
            </a:r>
          </a:p>
          <a:p>
            <a:endParaRPr lang="en-US" dirty="0" smtClean="0"/>
          </a:p>
          <a:p>
            <a:r>
              <a:rPr lang="en-US" dirty="0" smtClean="0"/>
              <a:t>Self-test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Sleep consolidates memory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6" name="Picture 6" descr="Two pupplies cuddling while asleep. 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0"/>
            <a:ext cx="3276600" cy="2630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1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Role-play Exercise:</a:t>
            </a:r>
            <a:br>
              <a:rPr lang="en-US" dirty="0" smtClean="0"/>
            </a:br>
            <a:r>
              <a:rPr lang="en-US" dirty="0" smtClean="0"/>
              <a:t>“What Would You Say to Peter?”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Peer Mentor Players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Explain to </a:t>
            </a:r>
            <a:r>
              <a:rPr lang="en-US" dirty="0"/>
              <a:t>P</a:t>
            </a:r>
            <a:r>
              <a:rPr lang="en-US" dirty="0" smtClean="0"/>
              <a:t>eter how to approach his courses to meet his instructor’s expectations. Explain the concept of levels of thinking in relation to the Learning Objectives.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r>
              <a:rPr lang="en-US" sz="2400" dirty="0" smtClean="0"/>
              <a:t>What tasks are identified in the Learning Objectives?</a:t>
            </a:r>
          </a:p>
          <a:p>
            <a:pPr lvl="2"/>
            <a:r>
              <a:rPr lang="en-US" sz="2400" dirty="0" smtClean="0"/>
              <a:t>Is Peter thinking deeply enough to meet them?</a:t>
            </a:r>
          </a:p>
          <a:p>
            <a:pPr lvl="2"/>
            <a:r>
              <a:rPr lang="en-US" sz="2400" dirty="0" smtClean="0"/>
              <a:t>How can Peter think more deeply?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2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Role-play Exercise: Mentee Debrief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Did your Peer Mentor understand how you are currently approaching your course?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did you learn about “thinking”?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did you feel at the end of the role-play?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6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1786</TotalTime>
  <Words>865</Words>
  <Application>Microsoft Office PowerPoint</Application>
  <PresentationFormat>On-screen Show (4:3)</PresentationFormat>
  <Paragraphs>143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Theme1</vt:lpstr>
      <vt:lpstr>Understanding Academic Expectations</vt:lpstr>
      <vt:lpstr>Changing Academic Expectations</vt:lpstr>
      <vt:lpstr>Video: “Leveling Up”</vt:lpstr>
      <vt:lpstr>Levels of Thinking</vt:lpstr>
      <vt:lpstr>Applications of Levels of Thinking Model</vt:lpstr>
      <vt:lpstr>Key Ideas in Learning</vt:lpstr>
      <vt:lpstr>Key Ideas in Learning (continued)</vt:lpstr>
      <vt:lpstr>Role-play Exercise: “What Would You Say to Peter?” </vt:lpstr>
      <vt:lpstr>Role-play Exercise: Mentee Debrief</vt:lpstr>
      <vt:lpstr>Mentee Challenges in Meeting Academic Expectations</vt:lpstr>
      <vt:lpstr>Challenge #1 Mentee’s efforts don’t pay off in grades</vt:lpstr>
      <vt:lpstr>Challenge #1 Peer Mentor Strategies</vt:lpstr>
      <vt:lpstr>Challenge #2 Mentee’s Words and Actions Don’t Match</vt:lpstr>
      <vt:lpstr>Challenge #2 Peer Mentor Strategies</vt:lpstr>
      <vt:lpstr>Challenge #3 Weak Academic Skills</vt:lpstr>
      <vt:lpstr>Challenge #3 Peer Mentor Strategies</vt:lpstr>
      <vt:lpstr>Challenge #4 Mentee’s Fluctuating Mental Health</vt:lpstr>
      <vt:lpstr>Challenge #4 Peer Mentor Strategies</vt:lpstr>
      <vt:lpstr>One Thing I Learned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Academic Expectations</dc:title>
  <dc:creator>Linda Williams</dc:creator>
  <cp:lastModifiedBy>Eliquo</cp:lastModifiedBy>
  <cp:revision>117</cp:revision>
  <cp:lastPrinted>2015-05-21T19:29:52Z</cp:lastPrinted>
  <dcterms:created xsi:type="dcterms:W3CDTF">2015-05-07T18:47:24Z</dcterms:created>
  <dcterms:modified xsi:type="dcterms:W3CDTF">2016-07-19T17:01:34Z</dcterms:modified>
</cp:coreProperties>
</file>