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 id="2147483687" r:id="rId2"/>
  </p:sldMasterIdLst>
  <p:notesMasterIdLst>
    <p:notesMasterId r:id="rId56"/>
  </p:notesMasterIdLst>
  <p:handoutMasterIdLst>
    <p:handoutMasterId r:id="rId57"/>
  </p:handoutMasterIdLst>
  <p:sldIdLst>
    <p:sldId id="256" r:id="rId3"/>
    <p:sldId id="291" r:id="rId4"/>
    <p:sldId id="299" r:id="rId5"/>
    <p:sldId id="273" r:id="rId6"/>
    <p:sldId id="260" r:id="rId7"/>
    <p:sldId id="259" r:id="rId8"/>
    <p:sldId id="276" r:id="rId9"/>
    <p:sldId id="263" r:id="rId10"/>
    <p:sldId id="396" r:id="rId11"/>
    <p:sldId id="278" r:id="rId12"/>
    <p:sldId id="401" r:id="rId13"/>
    <p:sldId id="277" r:id="rId14"/>
    <p:sldId id="287" r:id="rId15"/>
    <p:sldId id="298" r:id="rId16"/>
    <p:sldId id="384" r:id="rId17"/>
    <p:sldId id="294" r:id="rId18"/>
    <p:sldId id="296" r:id="rId19"/>
    <p:sldId id="378" r:id="rId20"/>
    <p:sldId id="380" r:id="rId21"/>
    <p:sldId id="379" r:id="rId22"/>
    <p:sldId id="376" r:id="rId23"/>
    <p:sldId id="377" r:id="rId24"/>
    <p:sldId id="300" r:id="rId25"/>
    <p:sldId id="302" r:id="rId26"/>
    <p:sldId id="257" r:id="rId27"/>
    <p:sldId id="303" r:id="rId28"/>
    <p:sldId id="262" r:id="rId29"/>
    <p:sldId id="399" r:id="rId30"/>
    <p:sldId id="398" r:id="rId31"/>
    <p:sldId id="402" r:id="rId32"/>
    <p:sldId id="403" r:id="rId33"/>
    <p:sldId id="381" r:id="rId34"/>
    <p:sldId id="390" r:id="rId35"/>
    <p:sldId id="266" r:id="rId36"/>
    <p:sldId id="269" r:id="rId37"/>
    <p:sldId id="404" r:id="rId38"/>
    <p:sldId id="387" r:id="rId39"/>
    <p:sldId id="386" r:id="rId40"/>
    <p:sldId id="385" r:id="rId41"/>
    <p:sldId id="389" r:id="rId42"/>
    <p:sldId id="391" r:id="rId43"/>
    <p:sldId id="395" r:id="rId44"/>
    <p:sldId id="392" r:id="rId45"/>
    <p:sldId id="393" r:id="rId46"/>
    <p:sldId id="394" r:id="rId47"/>
    <p:sldId id="289" r:id="rId48"/>
    <p:sldId id="292" r:id="rId49"/>
    <p:sldId id="285" r:id="rId50"/>
    <p:sldId id="383" r:id="rId51"/>
    <p:sldId id="279" r:id="rId52"/>
    <p:sldId id="286" r:id="rId53"/>
    <p:sldId id="268" r:id="rId54"/>
    <p:sldId id="297"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9"/>
    <p:restoredTop sz="72755"/>
  </p:normalViewPr>
  <p:slideViewPr>
    <p:cSldViewPr snapToGrid="0" snapToObjects="1">
      <p:cViewPr varScale="1">
        <p:scale>
          <a:sx n="81" d="100"/>
          <a:sy n="81" d="100"/>
        </p:scale>
        <p:origin x="882" y="78"/>
      </p:cViewPr>
      <p:guideLst>
        <p:guide orient="horz" pos="2160"/>
        <p:guide pos="3840"/>
      </p:guideLst>
    </p:cSldViewPr>
  </p:slideViewPr>
  <p:notesTextViewPr>
    <p:cViewPr>
      <p:scale>
        <a:sx n="1" d="1"/>
        <a:sy n="1" d="1"/>
      </p:scale>
      <p:origin x="0" y="0"/>
    </p:cViewPr>
  </p:notesTextViewPr>
  <p:sorterViewPr>
    <p:cViewPr>
      <p:scale>
        <a:sx n="154" d="100"/>
        <a:sy n="15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Users\rashidta\Dropbox\Connecting%20the%20Dots\CICMH%20Presentation_Nov%202018\CICMH%20Presentation_Nov%202018.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Users\rashidta\Dropbox\Connecting%20the%20Dots\CICMH%20Presentation_Nov%202018\CICMH%20Presentation_Nov%202018.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C:\MAIN\Research\UTSC\Tayyab\PRELIMINARY%20DESCRIPTIVE%20OQ.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4">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3B6-8B4A-870F-B0A5A0CE1E3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3B6-8B4A-870F-B0A5A0CE1E3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3B6-8B4A-870F-B0A5A0CE1E36}"/>
              </c:ext>
            </c:extLst>
          </c:dPt>
          <c:dPt>
            <c:idx val="3"/>
            <c:bubble3D val="0"/>
            <c:spPr>
              <a:solidFill>
                <a:schemeClr val="accent2">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3B6-8B4A-870F-B0A5A0CE1E3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3B6-8B4A-870F-B0A5A0CE1E36}"/>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3B6-8B4A-870F-B0A5A0CE1E36}"/>
              </c:ext>
            </c:extLst>
          </c:dPt>
          <c:dPt>
            <c:idx val="6"/>
            <c:bubble3D val="0"/>
            <c:spPr>
              <a:solidFill>
                <a:schemeClr val="accent6">
                  <a:lumMod val="60000"/>
                  <a:lumOff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D3B6-8B4A-870F-B0A5A0CE1E36}"/>
              </c:ext>
            </c:extLst>
          </c:dPt>
          <c:dPt>
            <c:idx val="7"/>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D3B6-8B4A-870F-B0A5A0CE1E36}"/>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D3B6-8B4A-870F-B0A5A0CE1E36}"/>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Sheet1!$C$20:$C$28</c:f>
              <c:strCache>
                <c:ptCount val="9"/>
                <c:pt idx="0">
                  <c:v>East Asian</c:v>
                </c:pt>
                <c:pt idx="1">
                  <c:v>South Asian</c:v>
                </c:pt>
                <c:pt idx="2">
                  <c:v>African</c:v>
                </c:pt>
                <c:pt idx="3">
                  <c:v>Caribbean</c:v>
                </c:pt>
                <c:pt idx="4">
                  <c:v>Caucasian</c:v>
                </c:pt>
                <c:pt idx="5">
                  <c:v>Aboriginal</c:v>
                </c:pt>
                <c:pt idx="6">
                  <c:v>Middle Eastern‎/Persian</c:v>
                </c:pt>
                <c:pt idx="7">
                  <c:v>Mixed</c:v>
                </c:pt>
                <c:pt idx="8">
                  <c:v>Hispanic</c:v>
                </c:pt>
              </c:strCache>
            </c:strRef>
          </c:cat>
          <c:val>
            <c:numRef>
              <c:f>Sheet1!$D$20:$D$28</c:f>
              <c:numCache>
                <c:formatCode>General</c:formatCode>
                <c:ptCount val="9"/>
                <c:pt idx="0">
                  <c:v>16.3</c:v>
                </c:pt>
                <c:pt idx="1">
                  <c:v>27.5</c:v>
                </c:pt>
                <c:pt idx="2">
                  <c:v>4.2</c:v>
                </c:pt>
                <c:pt idx="3">
                  <c:v>4.9000000000000004</c:v>
                </c:pt>
                <c:pt idx="4">
                  <c:v>18.5</c:v>
                </c:pt>
                <c:pt idx="5">
                  <c:v>0.2</c:v>
                </c:pt>
                <c:pt idx="6">
                  <c:v>5.5</c:v>
                </c:pt>
                <c:pt idx="7">
                  <c:v>5.9</c:v>
                </c:pt>
                <c:pt idx="8">
                  <c:v>1.3</c:v>
                </c:pt>
              </c:numCache>
            </c:numRef>
          </c:val>
          <c:extLst>
            <c:ext xmlns:c16="http://schemas.microsoft.com/office/drawing/2014/chart" uri="{C3380CC4-5D6E-409C-BE32-E72D297353CC}">
              <c16:uniqueId val="{00000012-D3B6-8B4A-870F-B0A5A0CE1E3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209-4B4E-86B7-7C2E91C75D36}"/>
              </c:ext>
            </c:extLst>
          </c:dPt>
          <c:dPt>
            <c:idx val="1"/>
            <c:bubble3D val="0"/>
            <c:spPr>
              <a:solidFill>
                <a:srgbClr val="00B0F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209-4B4E-86B7-7C2E91C75D3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209-4B4E-86B7-7C2E91C75D3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209-4B4E-86B7-7C2E91C75D36}"/>
              </c:ext>
            </c:extLst>
          </c:dPt>
          <c:dPt>
            <c:idx val="4"/>
            <c:bubble3D val="0"/>
            <c:spPr>
              <a:solidFill>
                <a:srgbClr val="7030A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209-4B4E-86B7-7C2E91C75D36}"/>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209-4B4E-86B7-7C2E91C75D36}"/>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6209-4B4E-86B7-7C2E91C75D36}"/>
                </c:ext>
              </c:extLst>
            </c:dLbl>
            <c:dLbl>
              <c:idx val="1"/>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6209-4B4E-86B7-7C2E91C75D36}"/>
                </c:ext>
              </c:extLst>
            </c:dLbl>
            <c:dLbl>
              <c:idx val="2"/>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6209-4B4E-86B7-7C2E91C75D36}"/>
                </c:ext>
              </c:extLst>
            </c:dLbl>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6209-4B4E-86B7-7C2E91C75D36}"/>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6209-4B4E-86B7-7C2E91C75D36}"/>
                </c:ext>
              </c:extLst>
            </c:dLbl>
            <c:dLbl>
              <c:idx val="5"/>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209-4B4E-86B7-7C2E91C75D3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Sheet2!$C$18:$C$23</c:f>
              <c:strCache>
                <c:ptCount val="6"/>
                <c:pt idx="0">
                  <c:v>Family</c:v>
                </c:pt>
                <c:pt idx="1">
                  <c:v>Alone</c:v>
                </c:pt>
                <c:pt idx="2">
                  <c:v>Roommate</c:v>
                </c:pt>
                <c:pt idx="3">
                  <c:v>Student Residence</c:v>
                </c:pt>
                <c:pt idx="4">
                  <c:v>Partner</c:v>
                </c:pt>
                <c:pt idx="5">
                  <c:v>Other</c:v>
                </c:pt>
              </c:strCache>
            </c:strRef>
          </c:cat>
          <c:val>
            <c:numRef>
              <c:f>Sheet2!$D$18:$D$23</c:f>
              <c:numCache>
                <c:formatCode>0%</c:formatCode>
                <c:ptCount val="6"/>
                <c:pt idx="0">
                  <c:v>0.65</c:v>
                </c:pt>
                <c:pt idx="1">
                  <c:v>7.0000000000000007E-2</c:v>
                </c:pt>
                <c:pt idx="2">
                  <c:v>0.14000000000000001</c:v>
                </c:pt>
                <c:pt idx="3">
                  <c:v>0.09</c:v>
                </c:pt>
                <c:pt idx="4">
                  <c:v>0.02</c:v>
                </c:pt>
                <c:pt idx="5">
                  <c:v>0.03</c:v>
                </c:pt>
              </c:numCache>
            </c:numRef>
          </c:val>
          <c:extLst>
            <c:ext xmlns:c16="http://schemas.microsoft.com/office/drawing/2014/chart" uri="{C3380CC4-5D6E-409C-BE32-E72D297353CC}">
              <c16:uniqueId val="{0000000C-6209-4B4E-86B7-7C2E91C75D3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PC-Suicidality</c:v>
                </c:pt>
              </c:strCache>
            </c:strRef>
          </c:tx>
          <c:spPr>
            <a:solidFill>
              <a:schemeClr val="accent6"/>
            </a:solidFill>
            <a:ln>
              <a:noFill/>
            </a:ln>
            <a:effectLst/>
          </c:spPr>
          <c:invertIfNegative val="0"/>
          <c:dLbls>
            <c:dLbl>
              <c:idx val="0"/>
              <c:tx>
                <c:rich>
                  <a:bodyPr/>
                  <a:lstStyle/>
                  <a:p>
                    <a:fld id="{B466DA98-70B1-9A41-A76D-695FECCB0274}"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157-D94F-A9CC-54AA3BBAEB8F}"/>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Female</c:v>
                </c:pt>
                <c:pt idx="1">
                  <c:v>Visible minority</c:v>
                </c:pt>
                <c:pt idx="2">
                  <c:v>Good Academic Standing</c:v>
                </c:pt>
              </c:strCache>
            </c:strRef>
          </c:cat>
          <c:val>
            <c:numRef>
              <c:f>Sheet1!$B$2:$B$4</c:f>
              <c:numCache>
                <c:formatCode>General</c:formatCode>
                <c:ptCount val="3"/>
                <c:pt idx="0">
                  <c:v>36.799999999999997</c:v>
                </c:pt>
                <c:pt idx="1">
                  <c:v>45.2</c:v>
                </c:pt>
                <c:pt idx="2">
                  <c:v>86.4</c:v>
                </c:pt>
              </c:numCache>
            </c:numRef>
          </c:val>
          <c:extLst>
            <c:ext xmlns:c16="http://schemas.microsoft.com/office/drawing/2014/chart" uri="{C3380CC4-5D6E-409C-BE32-E72D297353CC}">
              <c16:uniqueId val="{00000000-54C6-4BE9-93F6-512074F6261F}"/>
            </c:ext>
          </c:extLst>
        </c:ser>
        <c:ser>
          <c:idx val="1"/>
          <c:order val="1"/>
          <c:tx>
            <c:strRef>
              <c:f>Sheet1!$C$1</c:f>
              <c:strCache>
                <c:ptCount val="1"/>
                <c:pt idx="0">
                  <c:v>No Suicidality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Female</c:v>
                </c:pt>
                <c:pt idx="1">
                  <c:v>Visible minority</c:v>
                </c:pt>
                <c:pt idx="2">
                  <c:v>Good Academic Standing</c:v>
                </c:pt>
              </c:strCache>
            </c:strRef>
          </c:cat>
          <c:val>
            <c:numRef>
              <c:f>Sheet1!$C$2:$C$4</c:f>
              <c:numCache>
                <c:formatCode>General</c:formatCode>
                <c:ptCount val="3"/>
                <c:pt idx="0">
                  <c:v>29.3</c:v>
                </c:pt>
                <c:pt idx="1">
                  <c:v>47.6</c:v>
                </c:pt>
                <c:pt idx="2">
                  <c:v>85.5</c:v>
                </c:pt>
              </c:numCache>
            </c:numRef>
          </c:val>
          <c:extLst>
            <c:ext xmlns:c16="http://schemas.microsoft.com/office/drawing/2014/chart" uri="{C3380CC4-5D6E-409C-BE32-E72D297353CC}">
              <c16:uniqueId val="{00000001-54C6-4BE9-93F6-512074F6261F}"/>
            </c:ext>
          </c:extLst>
        </c:ser>
        <c:dLbls>
          <c:dLblPos val="outEnd"/>
          <c:showLegendKey val="0"/>
          <c:showVal val="1"/>
          <c:showCatName val="0"/>
          <c:showSerName val="0"/>
          <c:showPercent val="0"/>
          <c:showBubbleSize val="0"/>
        </c:dLbls>
        <c:gapWidth val="219"/>
        <c:overlap val="-27"/>
        <c:axId val="100219904"/>
        <c:axId val="100221696"/>
      </c:barChart>
      <c:catAx>
        <c:axId val="10021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100221696"/>
        <c:crosses val="autoZero"/>
        <c:auto val="1"/>
        <c:lblAlgn val="ctr"/>
        <c:lblOffset val="100"/>
        <c:noMultiLvlLbl val="0"/>
      </c:catAx>
      <c:valAx>
        <c:axId val="100221696"/>
        <c:scaling>
          <c:orientation val="minMax"/>
        </c:scaling>
        <c:delete val="1"/>
        <c:axPos val="l"/>
        <c:numFmt formatCode="General" sourceLinked="1"/>
        <c:majorTickMark val="none"/>
        <c:minorTickMark val="none"/>
        <c:tickLblPos val="nextTo"/>
        <c:crossAx val="100219904"/>
        <c:crosses val="autoZero"/>
        <c:crossBetween val="between"/>
      </c:valAx>
      <c:spPr>
        <a:noFill/>
        <a:ln>
          <a:noFill/>
        </a:ln>
        <a:effectLst/>
      </c:spPr>
    </c:plotArea>
    <c:legend>
      <c:legendPos val="b"/>
      <c:layout>
        <c:manualLayout>
          <c:xMode val="edge"/>
          <c:yMode val="edge"/>
          <c:x val="0.18390731541395536"/>
          <c:y val="0.8725426088896614"/>
          <c:w val="0.65126235938278487"/>
          <c:h val="0.1084830323913718"/>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PC_Suicidilty!$C$2</c:f>
              <c:strCache>
                <c:ptCount val="1"/>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D584-5743-899A-FA9B7186CD0C}"/>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D584-5743-899A-FA9B7186CD0C}"/>
              </c:ext>
            </c:extLst>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PC_Suicidilty!$B$3:$B$4</c:f>
              <c:strCache>
                <c:ptCount val="2"/>
                <c:pt idx="0">
                  <c:v>PC_Suicidility</c:v>
                </c:pt>
                <c:pt idx="1">
                  <c:v>No Suicidility</c:v>
                </c:pt>
              </c:strCache>
            </c:strRef>
          </c:cat>
          <c:val>
            <c:numRef>
              <c:f>PC_Suicidilty!$C$3:$C$4</c:f>
              <c:numCache>
                <c:formatCode>General</c:formatCode>
                <c:ptCount val="2"/>
                <c:pt idx="0">
                  <c:v>2.1800000000000002</c:v>
                </c:pt>
                <c:pt idx="1">
                  <c:v>2.4300000000000002</c:v>
                </c:pt>
              </c:numCache>
            </c:numRef>
          </c:val>
          <c:extLst>
            <c:ext xmlns:c16="http://schemas.microsoft.com/office/drawing/2014/chart" uri="{C3380CC4-5D6E-409C-BE32-E72D297353CC}">
              <c16:uniqueId val="{00000002-D584-5743-899A-FA9B7186CD0C}"/>
            </c:ext>
          </c:extLst>
        </c:ser>
        <c:dLbls>
          <c:dLblPos val="outEnd"/>
          <c:showLegendKey val="0"/>
          <c:showVal val="1"/>
          <c:showCatName val="0"/>
          <c:showSerName val="0"/>
          <c:showPercent val="0"/>
          <c:showBubbleSize val="0"/>
        </c:dLbls>
        <c:gapWidth val="219"/>
        <c:overlap val="-27"/>
        <c:axId val="1738307616"/>
        <c:axId val="1738406704"/>
      </c:barChart>
      <c:catAx>
        <c:axId val="1738307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738406704"/>
        <c:crosses val="autoZero"/>
        <c:auto val="1"/>
        <c:lblAlgn val="ctr"/>
        <c:lblOffset val="100"/>
        <c:noMultiLvlLbl val="0"/>
      </c:catAx>
      <c:valAx>
        <c:axId val="1738406704"/>
        <c:scaling>
          <c:orientation val="minMax"/>
        </c:scaling>
        <c:delete val="1"/>
        <c:axPos val="l"/>
        <c:numFmt formatCode="General" sourceLinked="1"/>
        <c:majorTickMark val="none"/>
        <c:minorTickMark val="none"/>
        <c:tickLblPos val="nextTo"/>
        <c:crossAx val="17383076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PC-Suicidality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Presenting Concerns</c:v>
                </c:pt>
              </c:strCache>
            </c:strRef>
          </c:cat>
          <c:val>
            <c:numRef>
              <c:f>Sheet1!$B$2</c:f>
              <c:numCache>
                <c:formatCode>General</c:formatCode>
                <c:ptCount val="1"/>
                <c:pt idx="0">
                  <c:v>2.3199999999999998</c:v>
                </c:pt>
              </c:numCache>
            </c:numRef>
          </c:val>
          <c:extLst>
            <c:ext xmlns:c16="http://schemas.microsoft.com/office/drawing/2014/chart" uri="{C3380CC4-5D6E-409C-BE32-E72D297353CC}">
              <c16:uniqueId val="{00000000-AD76-4099-90DA-0636510B9E7F}"/>
            </c:ext>
          </c:extLst>
        </c:ser>
        <c:ser>
          <c:idx val="1"/>
          <c:order val="1"/>
          <c:tx>
            <c:strRef>
              <c:f>Sheet1!$C$1</c:f>
              <c:strCache>
                <c:ptCount val="1"/>
                <c:pt idx="0">
                  <c:v>No Suicidality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Number of Presenting Concerns</c:v>
                </c:pt>
              </c:strCache>
            </c:strRef>
          </c:cat>
          <c:val>
            <c:numRef>
              <c:f>Sheet1!$C$2</c:f>
              <c:numCache>
                <c:formatCode>General</c:formatCode>
                <c:ptCount val="1"/>
                <c:pt idx="0">
                  <c:v>1.79</c:v>
                </c:pt>
              </c:numCache>
            </c:numRef>
          </c:val>
          <c:extLst>
            <c:ext xmlns:c16="http://schemas.microsoft.com/office/drawing/2014/chart" uri="{C3380CC4-5D6E-409C-BE32-E72D297353CC}">
              <c16:uniqueId val="{00000001-AD76-4099-90DA-0636510B9E7F}"/>
            </c:ext>
          </c:extLst>
        </c:ser>
        <c:dLbls>
          <c:showLegendKey val="0"/>
          <c:showVal val="0"/>
          <c:showCatName val="0"/>
          <c:showSerName val="0"/>
          <c:showPercent val="0"/>
          <c:showBubbleSize val="0"/>
        </c:dLbls>
        <c:gapWidth val="219"/>
        <c:overlap val="-27"/>
        <c:axId val="100284288"/>
        <c:axId val="100285824"/>
      </c:barChart>
      <c:catAx>
        <c:axId val="10028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0285824"/>
        <c:crosses val="autoZero"/>
        <c:auto val="1"/>
        <c:lblAlgn val="ctr"/>
        <c:lblOffset val="100"/>
        <c:noMultiLvlLbl val="0"/>
      </c:catAx>
      <c:valAx>
        <c:axId val="100285824"/>
        <c:scaling>
          <c:orientation val="minMax"/>
        </c:scaling>
        <c:delete val="1"/>
        <c:axPos val="l"/>
        <c:numFmt formatCode="General" sourceLinked="1"/>
        <c:majorTickMark val="none"/>
        <c:minorTickMark val="none"/>
        <c:tickLblPos val="nextTo"/>
        <c:crossAx val="100284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PC-Suicidality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Depression</c:v>
                </c:pt>
                <c:pt idx="1">
                  <c:v>General Anxiety</c:v>
                </c:pt>
              </c:strCache>
            </c:strRef>
          </c:cat>
          <c:val>
            <c:numRef>
              <c:f>Sheet1!$B$2:$B$3</c:f>
              <c:numCache>
                <c:formatCode>General</c:formatCode>
                <c:ptCount val="2"/>
                <c:pt idx="0">
                  <c:v>52.3</c:v>
                </c:pt>
                <c:pt idx="1">
                  <c:v>4.5</c:v>
                </c:pt>
              </c:numCache>
            </c:numRef>
          </c:val>
          <c:extLst>
            <c:ext xmlns:c16="http://schemas.microsoft.com/office/drawing/2014/chart" uri="{C3380CC4-5D6E-409C-BE32-E72D297353CC}">
              <c16:uniqueId val="{00000000-AD76-4099-90DA-0636510B9E7F}"/>
            </c:ext>
          </c:extLst>
        </c:ser>
        <c:ser>
          <c:idx val="1"/>
          <c:order val="1"/>
          <c:tx>
            <c:strRef>
              <c:f>Sheet1!$C$1</c:f>
              <c:strCache>
                <c:ptCount val="1"/>
                <c:pt idx="0">
                  <c:v>No Suicidality</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Depression</c:v>
                </c:pt>
                <c:pt idx="1">
                  <c:v>General Anxiety</c:v>
                </c:pt>
              </c:strCache>
            </c:strRef>
          </c:cat>
          <c:val>
            <c:numRef>
              <c:f>Sheet1!$C$2:$C$3</c:f>
              <c:numCache>
                <c:formatCode>General</c:formatCode>
                <c:ptCount val="2"/>
                <c:pt idx="0">
                  <c:v>23.8</c:v>
                </c:pt>
                <c:pt idx="1">
                  <c:v>18.3</c:v>
                </c:pt>
              </c:numCache>
            </c:numRef>
          </c:val>
          <c:extLst>
            <c:ext xmlns:c16="http://schemas.microsoft.com/office/drawing/2014/chart" uri="{C3380CC4-5D6E-409C-BE32-E72D297353CC}">
              <c16:uniqueId val="{00000001-AD76-4099-90DA-0636510B9E7F}"/>
            </c:ext>
          </c:extLst>
        </c:ser>
        <c:dLbls>
          <c:showLegendKey val="0"/>
          <c:showVal val="0"/>
          <c:showCatName val="0"/>
          <c:showSerName val="0"/>
          <c:showPercent val="0"/>
          <c:showBubbleSize val="0"/>
        </c:dLbls>
        <c:gapWidth val="219"/>
        <c:overlap val="-27"/>
        <c:axId val="100318592"/>
        <c:axId val="100320384"/>
      </c:barChart>
      <c:catAx>
        <c:axId val="10031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00320384"/>
        <c:crosses val="autoZero"/>
        <c:auto val="1"/>
        <c:lblAlgn val="ctr"/>
        <c:lblOffset val="100"/>
        <c:noMultiLvlLbl val="0"/>
      </c:catAx>
      <c:valAx>
        <c:axId val="100320384"/>
        <c:scaling>
          <c:orientation val="minMax"/>
        </c:scaling>
        <c:delete val="1"/>
        <c:axPos val="l"/>
        <c:numFmt formatCode="General" sourceLinked="1"/>
        <c:majorTickMark val="none"/>
        <c:minorTickMark val="none"/>
        <c:tickLblPos val="nextTo"/>
        <c:crossAx val="100318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PC-Suicidality</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Wellbeing</c:v>
                </c:pt>
                <c:pt idx="1">
                  <c:v>Symptomatic Distress</c:v>
                </c:pt>
                <c:pt idx="2">
                  <c:v>Interpersonal Relations</c:v>
                </c:pt>
              </c:strCache>
            </c:strRef>
          </c:cat>
          <c:val>
            <c:numRef>
              <c:f>Sheet1!$B$2:$B$4</c:f>
              <c:numCache>
                <c:formatCode>General</c:formatCode>
                <c:ptCount val="3"/>
                <c:pt idx="0">
                  <c:v>13.73</c:v>
                </c:pt>
                <c:pt idx="1">
                  <c:v>65.09</c:v>
                </c:pt>
                <c:pt idx="2">
                  <c:v>23.48</c:v>
                </c:pt>
              </c:numCache>
            </c:numRef>
          </c:val>
          <c:extLst>
            <c:ext xmlns:c16="http://schemas.microsoft.com/office/drawing/2014/chart" uri="{C3380CC4-5D6E-409C-BE32-E72D297353CC}">
              <c16:uniqueId val="{00000000-70B9-4A9E-B384-E43953855099}"/>
            </c:ext>
          </c:extLst>
        </c:ser>
        <c:ser>
          <c:idx val="1"/>
          <c:order val="1"/>
          <c:tx>
            <c:strRef>
              <c:f>Sheet1!$C$1</c:f>
              <c:strCache>
                <c:ptCount val="1"/>
                <c:pt idx="0">
                  <c:v>No Suicidality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Wellbeing</c:v>
                </c:pt>
                <c:pt idx="1">
                  <c:v>Symptomatic Distress</c:v>
                </c:pt>
                <c:pt idx="2">
                  <c:v>Interpersonal Relations</c:v>
                </c:pt>
              </c:strCache>
            </c:strRef>
          </c:cat>
          <c:val>
            <c:numRef>
              <c:f>Sheet1!$C$2:$C$4</c:f>
              <c:numCache>
                <c:formatCode>General</c:formatCode>
                <c:ptCount val="3"/>
                <c:pt idx="0">
                  <c:v>19.920000000000002</c:v>
                </c:pt>
                <c:pt idx="1">
                  <c:v>50.25</c:v>
                </c:pt>
                <c:pt idx="2">
                  <c:v>18.350000000000001</c:v>
                </c:pt>
              </c:numCache>
            </c:numRef>
          </c:val>
          <c:extLst>
            <c:ext xmlns:c16="http://schemas.microsoft.com/office/drawing/2014/chart" uri="{C3380CC4-5D6E-409C-BE32-E72D297353CC}">
              <c16:uniqueId val="{00000001-70B9-4A9E-B384-E43953855099}"/>
            </c:ext>
          </c:extLst>
        </c:ser>
        <c:dLbls>
          <c:showLegendKey val="0"/>
          <c:showVal val="0"/>
          <c:showCatName val="0"/>
          <c:showSerName val="0"/>
          <c:showPercent val="0"/>
          <c:showBubbleSize val="0"/>
        </c:dLbls>
        <c:gapWidth val="219"/>
        <c:overlap val="-27"/>
        <c:axId val="100394112"/>
        <c:axId val="100395648"/>
      </c:barChart>
      <c:catAx>
        <c:axId val="100394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100395648"/>
        <c:crosses val="autoZero"/>
        <c:auto val="1"/>
        <c:lblAlgn val="ctr"/>
        <c:lblOffset val="100"/>
        <c:noMultiLvlLbl val="0"/>
      </c:catAx>
      <c:valAx>
        <c:axId val="100395648"/>
        <c:scaling>
          <c:orientation val="minMax"/>
        </c:scaling>
        <c:delete val="1"/>
        <c:axPos val="l"/>
        <c:numFmt formatCode="General" sourceLinked="1"/>
        <c:majorTickMark val="none"/>
        <c:minorTickMark val="none"/>
        <c:tickLblPos val="nextTo"/>
        <c:crossAx val="100394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signaturestrengthsandduration!$M$5</c:f>
              <c:strCache>
                <c:ptCount val="1"/>
                <c:pt idx="0">
                  <c:v>Mean # Sessions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signaturestrengthsandduration!$L$6:$L$10</c:f>
              <c:strCache>
                <c:ptCount val="5"/>
                <c:pt idx="0">
                  <c:v>None</c:v>
                </c:pt>
                <c:pt idx="1">
                  <c:v>One</c:v>
                </c:pt>
                <c:pt idx="2">
                  <c:v>Two</c:v>
                </c:pt>
                <c:pt idx="3">
                  <c:v>Three</c:v>
                </c:pt>
                <c:pt idx="4">
                  <c:v>Four+</c:v>
                </c:pt>
              </c:strCache>
            </c:strRef>
          </c:cat>
          <c:val>
            <c:numRef>
              <c:f>signaturestrengthsandduration!$M$6:$M$10</c:f>
              <c:numCache>
                <c:formatCode>General</c:formatCode>
                <c:ptCount val="5"/>
                <c:pt idx="0">
                  <c:v>7.7</c:v>
                </c:pt>
                <c:pt idx="1">
                  <c:v>7.48</c:v>
                </c:pt>
                <c:pt idx="2">
                  <c:v>6.96</c:v>
                </c:pt>
                <c:pt idx="3">
                  <c:v>5.34</c:v>
                </c:pt>
                <c:pt idx="4">
                  <c:v>4.3499999999999996</c:v>
                </c:pt>
              </c:numCache>
            </c:numRef>
          </c:val>
          <c:smooth val="0"/>
          <c:extLst>
            <c:ext xmlns:c16="http://schemas.microsoft.com/office/drawing/2014/chart" uri="{C3380CC4-5D6E-409C-BE32-E72D297353CC}">
              <c16:uniqueId val="{00000000-6BAA-4443-B7FB-DF4B4AF53764}"/>
            </c:ext>
          </c:extLst>
        </c:ser>
        <c:ser>
          <c:idx val="1"/>
          <c:order val="1"/>
          <c:tx>
            <c:strRef>
              <c:f>signaturestrengthsandduration!$N$5</c:f>
              <c:strCache>
                <c:ptCount val="1"/>
                <c:pt idx="0">
                  <c:v>Median # Sessions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signaturestrengthsandduration!$L$6:$L$10</c:f>
              <c:strCache>
                <c:ptCount val="5"/>
                <c:pt idx="0">
                  <c:v>None</c:v>
                </c:pt>
                <c:pt idx="1">
                  <c:v>One</c:v>
                </c:pt>
                <c:pt idx="2">
                  <c:v>Two</c:v>
                </c:pt>
                <c:pt idx="3">
                  <c:v>Three</c:v>
                </c:pt>
                <c:pt idx="4">
                  <c:v>Four+</c:v>
                </c:pt>
              </c:strCache>
            </c:strRef>
          </c:cat>
          <c:val>
            <c:numRef>
              <c:f>signaturestrengthsandduration!$N$6:$N$10</c:f>
              <c:numCache>
                <c:formatCode>General</c:formatCode>
                <c:ptCount val="5"/>
                <c:pt idx="0">
                  <c:v>6</c:v>
                </c:pt>
                <c:pt idx="1">
                  <c:v>6</c:v>
                </c:pt>
                <c:pt idx="2">
                  <c:v>5</c:v>
                </c:pt>
                <c:pt idx="3">
                  <c:v>4</c:v>
                </c:pt>
                <c:pt idx="4">
                  <c:v>3</c:v>
                </c:pt>
              </c:numCache>
            </c:numRef>
          </c:val>
          <c:smooth val="0"/>
          <c:extLst>
            <c:ext xmlns:c16="http://schemas.microsoft.com/office/drawing/2014/chart" uri="{C3380CC4-5D6E-409C-BE32-E72D297353CC}">
              <c16:uniqueId val="{00000001-6BAA-4443-B7FB-DF4B4AF53764}"/>
            </c:ext>
          </c:extLst>
        </c:ser>
        <c:dLbls>
          <c:showLegendKey val="0"/>
          <c:showVal val="0"/>
          <c:showCatName val="0"/>
          <c:showSerName val="0"/>
          <c:showPercent val="0"/>
          <c:showBubbleSize val="0"/>
        </c:dLbls>
        <c:marker val="1"/>
        <c:smooth val="0"/>
        <c:axId val="895027088"/>
        <c:axId val="895031120"/>
      </c:lineChart>
      <c:catAx>
        <c:axId val="8950270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b="1" dirty="0"/>
                  <a:t># of Signature "Strengths of the Heart"</a:t>
                </a:r>
              </a:p>
            </c:rich>
          </c:tx>
          <c:layout>
            <c:manualLayout>
              <c:xMode val="edge"/>
              <c:yMode val="edge"/>
              <c:x val="0.23030637297421599"/>
              <c:y val="0.9341785668708799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95031120"/>
        <c:crosses val="autoZero"/>
        <c:auto val="1"/>
        <c:lblAlgn val="ctr"/>
        <c:lblOffset val="100"/>
        <c:noMultiLvlLbl val="0"/>
      </c:catAx>
      <c:valAx>
        <c:axId val="895031120"/>
        <c:scaling>
          <c:orientation val="minMax"/>
          <c:max val="10"/>
          <c:min val="1"/>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Sessions Attended</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95027088"/>
        <c:crosses val="autoZero"/>
        <c:crossBetween val="between"/>
      </c:valAx>
      <c:spPr>
        <a:noFill/>
        <a:ln>
          <a:noFill/>
        </a:ln>
        <a:effectLst/>
      </c:spPr>
    </c:plotArea>
    <c:legend>
      <c:legendPos val="t"/>
      <c:layout>
        <c:manualLayout>
          <c:xMode val="edge"/>
          <c:yMode val="edge"/>
          <c:x val="0.46251761092251997"/>
          <c:y val="2.6264681050299902E-3"/>
          <c:w val="0.53449793475547402"/>
          <c:h val="0.13179161000741199"/>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99F09-AC62-4642-AF7E-DAA7124C09A0}" type="doc">
      <dgm:prSet loTypeId="urn:microsoft.com/office/officeart/2009/3/layout/CircleRelationship" loCatId="" qsTypeId="urn:microsoft.com/office/officeart/2005/8/quickstyle/simple1" qsCatId="simple" csTypeId="urn:microsoft.com/office/officeart/2005/8/colors/accent1_2" csCatId="accent1" phldr="1"/>
      <dgm:spPr/>
      <dgm:t>
        <a:bodyPr/>
        <a:lstStyle/>
        <a:p>
          <a:endParaRPr lang="en-US"/>
        </a:p>
      </dgm:t>
    </dgm:pt>
    <dgm:pt modelId="{B549975F-CB1C-0642-9385-33144A0C5EE9}">
      <dgm:prSet phldrT="[Text]" custT="1"/>
      <dgm:spPr>
        <a:solidFill>
          <a:schemeClr val="accent6"/>
        </a:solidFill>
      </dgm:spPr>
      <dgm:t>
        <a:bodyPr/>
        <a:lstStyle/>
        <a:p>
          <a:r>
            <a:rPr lang="en-US" sz="2000" b="1">
              <a:solidFill>
                <a:schemeClr val="bg1"/>
              </a:solidFill>
            </a:rPr>
            <a:t>Complexity </a:t>
          </a:r>
        </a:p>
        <a:p>
          <a:r>
            <a:rPr lang="en-US" sz="2000" b="1">
              <a:solidFill>
                <a:schemeClr val="bg1"/>
              </a:solidFill>
            </a:rPr>
            <a:t>Suicidality </a:t>
          </a:r>
        </a:p>
      </dgm:t>
    </dgm:pt>
    <dgm:pt modelId="{3F435D9D-07CB-5B45-962D-0073C23924B1}" type="parTrans" cxnId="{576BDDC8-DCF8-2648-B7A4-AA1031912DCE}">
      <dgm:prSet/>
      <dgm:spPr/>
      <dgm:t>
        <a:bodyPr/>
        <a:lstStyle/>
        <a:p>
          <a:endParaRPr lang="en-US"/>
        </a:p>
      </dgm:t>
    </dgm:pt>
    <dgm:pt modelId="{6041E0DB-476D-644B-97F1-713688931125}" type="sibTrans" cxnId="{576BDDC8-DCF8-2648-B7A4-AA1031912DCE}">
      <dgm:prSet/>
      <dgm:spPr/>
      <dgm:t>
        <a:bodyPr/>
        <a:lstStyle/>
        <a:p>
          <a:endParaRPr lang="en-US"/>
        </a:p>
      </dgm:t>
    </dgm:pt>
    <dgm:pt modelId="{46C1231D-733D-9245-B10B-133682DCAA3E}">
      <dgm:prSet phldrT="[Text]" custT="1"/>
      <dgm:spPr>
        <a:solidFill>
          <a:srgbClr val="0070C0"/>
        </a:solidFill>
      </dgm:spPr>
      <dgm:t>
        <a:bodyPr/>
        <a:lstStyle/>
        <a:p>
          <a:r>
            <a:rPr lang="en-US" sz="1800" b="1">
              <a:solidFill>
                <a:schemeClr val="bg1"/>
              </a:solidFill>
            </a:rPr>
            <a:t>Other Psychiatric Conditions </a:t>
          </a:r>
        </a:p>
      </dgm:t>
    </dgm:pt>
    <dgm:pt modelId="{D5F0E488-F2E1-5A49-8DA3-2C778F3209FD}" type="parTrans" cxnId="{CE82281D-464B-BF48-8345-2D5088BEB516}">
      <dgm:prSet/>
      <dgm:spPr/>
      <dgm:t>
        <a:bodyPr/>
        <a:lstStyle/>
        <a:p>
          <a:endParaRPr lang="en-US"/>
        </a:p>
      </dgm:t>
    </dgm:pt>
    <dgm:pt modelId="{3CAA55AE-556B-0D48-A3D4-58574F5D857D}" type="sibTrans" cxnId="{CE82281D-464B-BF48-8345-2D5088BEB516}">
      <dgm:prSet/>
      <dgm:spPr/>
      <dgm:t>
        <a:bodyPr/>
        <a:lstStyle/>
        <a:p>
          <a:endParaRPr lang="en-US"/>
        </a:p>
      </dgm:t>
    </dgm:pt>
    <dgm:pt modelId="{A2D6B344-5830-9347-83CC-FE20B7EF9B9A}">
      <dgm:prSet phldrT="[Text]" custT="1"/>
      <dgm:spPr>
        <a:solidFill>
          <a:srgbClr val="00B0F0"/>
        </a:solidFill>
      </dgm:spPr>
      <dgm:t>
        <a:bodyPr/>
        <a:lstStyle/>
        <a:p>
          <a:r>
            <a:rPr lang="en-US" sz="1400" b="1">
              <a:solidFill>
                <a:schemeClr val="bg1"/>
              </a:solidFill>
            </a:rPr>
            <a:t>Chronic Medical Condition</a:t>
          </a:r>
        </a:p>
      </dgm:t>
    </dgm:pt>
    <dgm:pt modelId="{D316E11E-A2DD-9F4A-B990-97E91B1CB518}" type="parTrans" cxnId="{4EFDF53A-9FA1-114E-A2A6-309BC769FFC6}">
      <dgm:prSet/>
      <dgm:spPr/>
      <dgm:t>
        <a:bodyPr/>
        <a:lstStyle/>
        <a:p>
          <a:endParaRPr lang="en-US"/>
        </a:p>
      </dgm:t>
    </dgm:pt>
    <dgm:pt modelId="{2534C397-09D8-8F49-A47C-C7472795C09F}" type="sibTrans" cxnId="{4EFDF53A-9FA1-114E-A2A6-309BC769FFC6}">
      <dgm:prSet/>
      <dgm:spPr/>
      <dgm:t>
        <a:bodyPr/>
        <a:lstStyle/>
        <a:p>
          <a:endParaRPr lang="en-US"/>
        </a:p>
      </dgm:t>
    </dgm:pt>
    <dgm:pt modelId="{AE8D7C93-FB48-7F4A-8022-FC33C583584C}">
      <dgm:prSet phldrT="[Text]" custT="1"/>
      <dgm:spPr>
        <a:solidFill>
          <a:srgbClr val="FFC000"/>
        </a:solidFill>
      </dgm:spPr>
      <dgm:t>
        <a:bodyPr/>
        <a:lstStyle/>
        <a:p>
          <a:r>
            <a:rPr lang="en-US" sz="1400" b="1">
              <a:solidFill>
                <a:schemeClr val="bg1"/>
              </a:solidFill>
            </a:rPr>
            <a:t>Substance Abuse</a:t>
          </a:r>
        </a:p>
      </dgm:t>
    </dgm:pt>
    <dgm:pt modelId="{83BFE777-5456-C14C-9AFD-876D139E2D90}" type="parTrans" cxnId="{A85A0E46-06BA-7647-992B-07C33992DDB9}">
      <dgm:prSet/>
      <dgm:spPr/>
      <dgm:t>
        <a:bodyPr/>
        <a:lstStyle/>
        <a:p>
          <a:endParaRPr lang="en-US"/>
        </a:p>
      </dgm:t>
    </dgm:pt>
    <dgm:pt modelId="{B895B6A5-EEB1-544F-9545-4243E7E4FC17}" type="sibTrans" cxnId="{A85A0E46-06BA-7647-992B-07C33992DDB9}">
      <dgm:prSet/>
      <dgm:spPr/>
      <dgm:t>
        <a:bodyPr/>
        <a:lstStyle/>
        <a:p>
          <a:endParaRPr lang="en-US"/>
        </a:p>
      </dgm:t>
    </dgm:pt>
    <dgm:pt modelId="{F07BC453-3C64-1A42-88E9-FB14A4B77B9A}">
      <dgm:prSet custT="1"/>
      <dgm:spPr>
        <a:solidFill>
          <a:srgbClr val="FF0000"/>
        </a:solidFill>
      </dgm:spPr>
      <dgm:t>
        <a:bodyPr/>
        <a:lstStyle/>
        <a:p>
          <a:endParaRPr lang="en-US"/>
        </a:p>
      </dgm:t>
    </dgm:pt>
    <dgm:pt modelId="{4371359B-C729-A54E-A088-859095B6DCAC}" type="parTrans" cxnId="{8B182923-5BE5-8644-AB02-F808B328FC96}">
      <dgm:prSet/>
      <dgm:spPr/>
      <dgm:t>
        <a:bodyPr/>
        <a:lstStyle/>
        <a:p>
          <a:endParaRPr lang="en-US"/>
        </a:p>
      </dgm:t>
    </dgm:pt>
    <dgm:pt modelId="{514B8535-F72B-CF44-A63D-3AA7C9CE3E26}" type="sibTrans" cxnId="{8B182923-5BE5-8644-AB02-F808B328FC96}">
      <dgm:prSet/>
      <dgm:spPr/>
      <dgm:t>
        <a:bodyPr/>
        <a:lstStyle/>
        <a:p>
          <a:endParaRPr lang="en-US"/>
        </a:p>
      </dgm:t>
    </dgm:pt>
    <dgm:pt modelId="{71228511-2CF6-3846-BD23-A5F8800BE557}">
      <dgm:prSet custT="1"/>
      <dgm:spPr>
        <a:solidFill>
          <a:schemeClr val="tx2">
            <a:lumMod val="75000"/>
          </a:schemeClr>
        </a:solidFill>
      </dgm:spPr>
      <dgm:t>
        <a:bodyPr/>
        <a:lstStyle/>
        <a:p>
          <a:r>
            <a:rPr lang="en-US" sz="2000" b="1">
              <a:solidFill>
                <a:schemeClr val="tx1"/>
              </a:solidFill>
            </a:rPr>
            <a:t>Hopelessness</a:t>
          </a:r>
        </a:p>
      </dgm:t>
    </dgm:pt>
    <dgm:pt modelId="{77DB2352-CADB-C44F-AEDB-4130E15837F2}" type="parTrans" cxnId="{66D92EF2-6B9A-EE41-B825-A4A52844D116}">
      <dgm:prSet/>
      <dgm:spPr/>
      <dgm:t>
        <a:bodyPr/>
        <a:lstStyle/>
        <a:p>
          <a:endParaRPr lang="en-US"/>
        </a:p>
      </dgm:t>
    </dgm:pt>
    <dgm:pt modelId="{06A81FC2-2FAB-3A41-94E1-CEBF5B1DDAD0}" type="sibTrans" cxnId="{66D92EF2-6B9A-EE41-B825-A4A52844D116}">
      <dgm:prSet/>
      <dgm:spPr/>
      <dgm:t>
        <a:bodyPr/>
        <a:lstStyle/>
        <a:p>
          <a:endParaRPr lang="en-US"/>
        </a:p>
      </dgm:t>
    </dgm:pt>
    <dgm:pt modelId="{8F5B47AB-A59B-1F4C-9E8E-C93BB7E35461}">
      <dgm:prSet/>
      <dgm:spPr/>
      <dgm:t>
        <a:bodyPr/>
        <a:lstStyle/>
        <a:p>
          <a:endParaRPr lang="en-US"/>
        </a:p>
      </dgm:t>
    </dgm:pt>
    <dgm:pt modelId="{6CC18BC1-1C46-3D44-9C62-1CB76D2B199C}" type="parTrans" cxnId="{05A4FB47-4FEC-2C46-A58D-CF283DF61718}">
      <dgm:prSet/>
      <dgm:spPr/>
      <dgm:t>
        <a:bodyPr/>
        <a:lstStyle/>
        <a:p>
          <a:endParaRPr lang="en-US"/>
        </a:p>
      </dgm:t>
    </dgm:pt>
    <dgm:pt modelId="{1AA7FC60-A1E4-C544-9F5B-5F3ABF6AF335}" type="sibTrans" cxnId="{05A4FB47-4FEC-2C46-A58D-CF283DF61718}">
      <dgm:prSet/>
      <dgm:spPr/>
      <dgm:t>
        <a:bodyPr/>
        <a:lstStyle/>
        <a:p>
          <a:endParaRPr lang="en-US"/>
        </a:p>
      </dgm:t>
    </dgm:pt>
    <dgm:pt modelId="{025E2CDD-3623-7B4B-85FC-42B534904F04}">
      <dgm:prSet custT="1"/>
      <dgm:spPr>
        <a:solidFill>
          <a:schemeClr val="accent3"/>
        </a:solidFill>
      </dgm:spPr>
      <dgm:t>
        <a:bodyPr/>
        <a:lstStyle/>
        <a:p>
          <a:r>
            <a:rPr lang="en-US" sz="1600" b="1">
              <a:solidFill>
                <a:schemeClr val="bg1"/>
              </a:solidFill>
            </a:rPr>
            <a:t>Family Dynamics</a:t>
          </a:r>
        </a:p>
      </dgm:t>
    </dgm:pt>
    <dgm:pt modelId="{FB5E3406-24BA-E54C-BCA5-A5094E9D3D4F}" type="parTrans" cxnId="{C7FE9FAA-D196-B441-9618-A8DD6A76FFEF}">
      <dgm:prSet/>
      <dgm:spPr/>
      <dgm:t>
        <a:bodyPr/>
        <a:lstStyle/>
        <a:p>
          <a:endParaRPr lang="en-US"/>
        </a:p>
      </dgm:t>
    </dgm:pt>
    <dgm:pt modelId="{B21A5A84-8820-A444-8999-CD2EC538339E}" type="sibTrans" cxnId="{C7FE9FAA-D196-B441-9618-A8DD6A76FFEF}">
      <dgm:prSet/>
      <dgm:spPr/>
      <dgm:t>
        <a:bodyPr/>
        <a:lstStyle/>
        <a:p>
          <a:endParaRPr lang="en-US"/>
        </a:p>
      </dgm:t>
    </dgm:pt>
    <dgm:pt modelId="{B2F61A8F-1222-2D45-B816-AFE9A9054FED}">
      <dgm:prSet/>
      <dgm:spPr/>
      <dgm:t>
        <a:bodyPr/>
        <a:lstStyle/>
        <a:p>
          <a:endParaRPr lang="en-US"/>
        </a:p>
      </dgm:t>
    </dgm:pt>
    <dgm:pt modelId="{DB1E9B95-C9BA-D84D-BF47-035088FF3AC0}" type="parTrans" cxnId="{693A7712-D8D5-F542-9F79-814B80C06419}">
      <dgm:prSet/>
      <dgm:spPr/>
      <dgm:t>
        <a:bodyPr/>
        <a:lstStyle/>
        <a:p>
          <a:endParaRPr lang="en-US"/>
        </a:p>
      </dgm:t>
    </dgm:pt>
    <dgm:pt modelId="{0DAABB4A-FC1A-1A49-B3E7-27A744FD659F}" type="sibTrans" cxnId="{693A7712-D8D5-F542-9F79-814B80C06419}">
      <dgm:prSet/>
      <dgm:spPr/>
      <dgm:t>
        <a:bodyPr/>
        <a:lstStyle/>
        <a:p>
          <a:endParaRPr lang="en-US"/>
        </a:p>
      </dgm:t>
    </dgm:pt>
    <dgm:pt modelId="{B7869A68-62BB-824E-BFC4-0A07ED083985}" type="pres">
      <dgm:prSet presAssocID="{B3299F09-AC62-4642-AF7E-DAA7124C09A0}" presName="Name0" presStyleCnt="0">
        <dgm:presLayoutVars>
          <dgm:chMax val="1"/>
          <dgm:chPref val="1"/>
        </dgm:presLayoutVars>
      </dgm:prSet>
      <dgm:spPr/>
      <dgm:t>
        <a:bodyPr/>
        <a:lstStyle/>
        <a:p>
          <a:endParaRPr lang="en-US"/>
        </a:p>
      </dgm:t>
    </dgm:pt>
    <dgm:pt modelId="{FA2BC6C3-EDA8-F04C-8E78-EA8D4600ADC1}" type="pres">
      <dgm:prSet presAssocID="{B549975F-CB1C-0642-9385-33144A0C5EE9}" presName="Parent" presStyleLbl="node0" presStyleIdx="0" presStyleCnt="1" custLinFactNeighborX="2032" custLinFactNeighborY="1016">
        <dgm:presLayoutVars>
          <dgm:chMax val="5"/>
          <dgm:chPref val="5"/>
        </dgm:presLayoutVars>
      </dgm:prSet>
      <dgm:spPr/>
      <dgm:t>
        <a:bodyPr/>
        <a:lstStyle/>
        <a:p>
          <a:endParaRPr lang="en-US"/>
        </a:p>
      </dgm:t>
    </dgm:pt>
    <dgm:pt modelId="{CF276164-74BF-724F-AE91-A8BC08358DD0}" type="pres">
      <dgm:prSet presAssocID="{B549975F-CB1C-0642-9385-33144A0C5EE9}" presName="Accent2" presStyleLbl="node1" presStyleIdx="0" presStyleCnt="19"/>
      <dgm:spPr>
        <a:solidFill>
          <a:schemeClr val="tx2"/>
        </a:solidFill>
      </dgm:spPr>
    </dgm:pt>
    <dgm:pt modelId="{89CF2C50-69C7-0C4E-BB8D-E6741ED12036}" type="pres">
      <dgm:prSet presAssocID="{B549975F-CB1C-0642-9385-33144A0C5EE9}" presName="Accent3" presStyleLbl="node1" presStyleIdx="1" presStyleCnt="19"/>
      <dgm:spPr>
        <a:solidFill>
          <a:schemeClr val="accent4">
            <a:lumMod val="40000"/>
            <a:lumOff val="60000"/>
          </a:schemeClr>
        </a:solidFill>
      </dgm:spPr>
    </dgm:pt>
    <dgm:pt modelId="{A802728D-FFF2-344F-BE60-6B30E81661EE}" type="pres">
      <dgm:prSet presAssocID="{B549975F-CB1C-0642-9385-33144A0C5EE9}" presName="Accent4" presStyleLbl="node1" presStyleIdx="2" presStyleCnt="19"/>
      <dgm:spPr>
        <a:solidFill>
          <a:srgbClr val="FFFF00"/>
        </a:solidFill>
      </dgm:spPr>
    </dgm:pt>
    <dgm:pt modelId="{0DF285E2-C6AD-804B-A7E5-674303A89657}" type="pres">
      <dgm:prSet presAssocID="{B549975F-CB1C-0642-9385-33144A0C5EE9}" presName="Accent5" presStyleLbl="node1" presStyleIdx="3" presStyleCnt="19"/>
      <dgm:spPr>
        <a:ln>
          <a:solidFill>
            <a:schemeClr val="accent6">
              <a:lumMod val="40000"/>
              <a:lumOff val="60000"/>
            </a:schemeClr>
          </a:solidFill>
        </a:ln>
      </dgm:spPr>
    </dgm:pt>
    <dgm:pt modelId="{93D7C0FA-81E5-E544-94A1-88BCE450CC71}" type="pres">
      <dgm:prSet presAssocID="{B549975F-CB1C-0642-9385-33144A0C5EE9}" presName="Accent6" presStyleLbl="node1" presStyleIdx="4" presStyleCnt="19"/>
      <dgm:spPr>
        <a:solidFill>
          <a:schemeClr val="accent3">
            <a:lumMod val="50000"/>
          </a:schemeClr>
        </a:solidFill>
      </dgm:spPr>
    </dgm:pt>
    <dgm:pt modelId="{DAC38C1A-A691-D141-BD40-024C46EAAD1E}" type="pres">
      <dgm:prSet presAssocID="{46C1231D-733D-9245-B10B-133682DCAA3E}" presName="Child1" presStyleLbl="node1" presStyleIdx="5" presStyleCnt="19" custScaleX="175841" custScaleY="124905" custLinFactNeighborY="-13740">
        <dgm:presLayoutVars>
          <dgm:chMax val="0"/>
          <dgm:chPref val="0"/>
        </dgm:presLayoutVars>
      </dgm:prSet>
      <dgm:spPr/>
      <dgm:t>
        <a:bodyPr/>
        <a:lstStyle/>
        <a:p>
          <a:endParaRPr lang="en-US"/>
        </a:p>
      </dgm:t>
    </dgm:pt>
    <dgm:pt modelId="{DAC2ABFE-4051-E345-AA33-3CADB3FB8690}" type="pres">
      <dgm:prSet presAssocID="{46C1231D-733D-9245-B10B-133682DCAA3E}" presName="Accent7" presStyleCnt="0"/>
      <dgm:spPr/>
    </dgm:pt>
    <dgm:pt modelId="{0EE7C559-71AF-464C-8EFA-F4A05FE5F886}" type="pres">
      <dgm:prSet presAssocID="{46C1231D-733D-9245-B10B-133682DCAA3E}" presName="AccentHold1" presStyleLbl="node1" presStyleIdx="6" presStyleCnt="19"/>
      <dgm:spPr>
        <a:solidFill>
          <a:schemeClr val="accent1">
            <a:lumMod val="40000"/>
            <a:lumOff val="60000"/>
          </a:schemeClr>
        </a:solidFill>
      </dgm:spPr>
    </dgm:pt>
    <dgm:pt modelId="{73F853FC-FF4A-9547-940A-64EC3EE4D90E}" type="pres">
      <dgm:prSet presAssocID="{46C1231D-733D-9245-B10B-133682DCAA3E}" presName="Accent8" presStyleCnt="0"/>
      <dgm:spPr/>
    </dgm:pt>
    <dgm:pt modelId="{1B19BA0F-1380-034E-912D-663BD9BA89CF}" type="pres">
      <dgm:prSet presAssocID="{46C1231D-733D-9245-B10B-133682DCAA3E}" presName="AccentHold2" presStyleLbl="node1" presStyleIdx="7" presStyleCnt="19" custLinFactNeighborY="6846"/>
      <dgm:spPr>
        <a:solidFill>
          <a:srgbClr val="00B050">
            <a:alpha val="68000"/>
          </a:srgbClr>
        </a:solidFill>
      </dgm:spPr>
    </dgm:pt>
    <dgm:pt modelId="{F6EFE02D-498F-AF4E-946A-DB85827B325F}" type="pres">
      <dgm:prSet presAssocID="{A2D6B344-5830-9347-83CC-FE20B7EF9B9A}" presName="Child2" presStyleLbl="node1" presStyleIdx="8" presStyleCnt="19" custScaleX="116796">
        <dgm:presLayoutVars>
          <dgm:chMax val="0"/>
          <dgm:chPref val="0"/>
        </dgm:presLayoutVars>
      </dgm:prSet>
      <dgm:spPr/>
      <dgm:t>
        <a:bodyPr/>
        <a:lstStyle/>
        <a:p>
          <a:endParaRPr lang="en-US"/>
        </a:p>
      </dgm:t>
    </dgm:pt>
    <dgm:pt modelId="{891AF824-1208-8041-A7E3-E0A0E5F39402}" type="pres">
      <dgm:prSet presAssocID="{A2D6B344-5830-9347-83CC-FE20B7EF9B9A}" presName="Accent9" presStyleCnt="0"/>
      <dgm:spPr/>
    </dgm:pt>
    <dgm:pt modelId="{6E763C73-84B2-7D4E-A4DF-A67913825F4F}" type="pres">
      <dgm:prSet presAssocID="{A2D6B344-5830-9347-83CC-FE20B7EF9B9A}" presName="AccentHold1" presStyleLbl="node1" presStyleIdx="9" presStyleCnt="19"/>
      <dgm:spPr>
        <a:solidFill>
          <a:srgbClr val="292FF7"/>
        </a:solidFill>
      </dgm:spPr>
    </dgm:pt>
    <dgm:pt modelId="{BED384E5-1F23-2D47-8FE4-5B89E2A052DB}" type="pres">
      <dgm:prSet presAssocID="{A2D6B344-5830-9347-83CC-FE20B7EF9B9A}" presName="Accent10" presStyleCnt="0"/>
      <dgm:spPr/>
    </dgm:pt>
    <dgm:pt modelId="{C22466AD-3FC2-AC4B-B078-3A38ED4F4C0D}" type="pres">
      <dgm:prSet presAssocID="{A2D6B344-5830-9347-83CC-FE20B7EF9B9A}" presName="AccentHold2" presStyleLbl="node1" presStyleIdx="10" presStyleCnt="19"/>
      <dgm:spPr/>
    </dgm:pt>
    <dgm:pt modelId="{EAC80797-67B1-8040-9EFB-8D2497EB3801}" type="pres">
      <dgm:prSet presAssocID="{A2D6B344-5830-9347-83CC-FE20B7EF9B9A}" presName="Accent11" presStyleCnt="0"/>
      <dgm:spPr/>
    </dgm:pt>
    <dgm:pt modelId="{03BA6C10-CCE8-A443-B2FB-911A2C380C86}" type="pres">
      <dgm:prSet presAssocID="{A2D6B344-5830-9347-83CC-FE20B7EF9B9A}" presName="AccentHold3" presStyleLbl="node1" presStyleIdx="11" presStyleCnt="19"/>
      <dgm:spPr>
        <a:solidFill>
          <a:schemeClr val="accent6"/>
        </a:solidFill>
      </dgm:spPr>
    </dgm:pt>
    <dgm:pt modelId="{185AFC39-62BD-4742-A1F5-094DABA35B4E}" type="pres">
      <dgm:prSet presAssocID="{AE8D7C93-FB48-7F4A-8022-FC33C583584C}" presName="Child3" presStyleLbl="node1" presStyleIdx="12" presStyleCnt="19" custScaleX="122837" custScaleY="120628">
        <dgm:presLayoutVars>
          <dgm:chMax val="0"/>
          <dgm:chPref val="0"/>
        </dgm:presLayoutVars>
      </dgm:prSet>
      <dgm:spPr/>
      <dgm:t>
        <a:bodyPr/>
        <a:lstStyle/>
        <a:p>
          <a:endParaRPr lang="en-US"/>
        </a:p>
      </dgm:t>
    </dgm:pt>
    <dgm:pt modelId="{2DA9A8F9-35FC-8A45-A80D-FE022125569A}" type="pres">
      <dgm:prSet presAssocID="{AE8D7C93-FB48-7F4A-8022-FC33C583584C}" presName="Accent12" presStyleCnt="0"/>
      <dgm:spPr/>
    </dgm:pt>
    <dgm:pt modelId="{E3E8EE1A-DA71-5240-B08E-1859EBF4B7CF}" type="pres">
      <dgm:prSet presAssocID="{AE8D7C93-FB48-7F4A-8022-FC33C583584C}" presName="AccentHold1" presStyleLbl="node1" presStyleIdx="13" presStyleCnt="19"/>
      <dgm:spPr>
        <a:solidFill>
          <a:srgbClr val="7030A0"/>
        </a:solidFill>
      </dgm:spPr>
    </dgm:pt>
    <dgm:pt modelId="{8ECF10A9-F414-EB42-9E62-7CCC7F7304A9}" type="pres">
      <dgm:prSet presAssocID="{71228511-2CF6-3846-BD23-A5F8800BE557}" presName="Child4" presStyleLbl="node1" presStyleIdx="14" presStyleCnt="19" custScaleX="197059" custScaleY="122845">
        <dgm:presLayoutVars>
          <dgm:chMax val="0"/>
          <dgm:chPref val="0"/>
        </dgm:presLayoutVars>
      </dgm:prSet>
      <dgm:spPr/>
      <dgm:t>
        <a:bodyPr/>
        <a:lstStyle/>
        <a:p>
          <a:endParaRPr lang="en-US"/>
        </a:p>
      </dgm:t>
    </dgm:pt>
    <dgm:pt modelId="{8BCF1E8A-C0BC-6940-9B3B-8E0FCF38F94A}" type="pres">
      <dgm:prSet presAssocID="{71228511-2CF6-3846-BD23-A5F8800BE557}" presName="Accent13" presStyleCnt="0"/>
      <dgm:spPr/>
    </dgm:pt>
    <dgm:pt modelId="{D1E753F8-DEE3-4C49-92B4-8CB61631AD4B}" type="pres">
      <dgm:prSet presAssocID="{71228511-2CF6-3846-BD23-A5F8800BE557}" presName="AccentHold1" presStyleLbl="node1" presStyleIdx="15" presStyleCnt="19"/>
      <dgm:spPr/>
    </dgm:pt>
    <dgm:pt modelId="{D7E73FF2-0BE4-F543-89BD-225FE5733A01}" type="pres">
      <dgm:prSet presAssocID="{025E2CDD-3623-7B4B-85FC-42B534904F04}" presName="Child5" presStyleLbl="node1" presStyleIdx="16" presStyleCnt="19" custScaleX="148057" custScaleY="142545">
        <dgm:presLayoutVars>
          <dgm:chMax val="0"/>
          <dgm:chPref val="0"/>
        </dgm:presLayoutVars>
      </dgm:prSet>
      <dgm:spPr/>
      <dgm:t>
        <a:bodyPr/>
        <a:lstStyle/>
        <a:p>
          <a:endParaRPr lang="en-US"/>
        </a:p>
      </dgm:t>
    </dgm:pt>
    <dgm:pt modelId="{EE992FBC-45D6-E340-BA65-859512F5D5F4}" type="pres">
      <dgm:prSet presAssocID="{025E2CDD-3623-7B4B-85FC-42B534904F04}" presName="Accent15" presStyleCnt="0"/>
      <dgm:spPr/>
    </dgm:pt>
    <dgm:pt modelId="{63F38B85-A0F1-614E-B868-EEA88B3EA7E5}" type="pres">
      <dgm:prSet presAssocID="{025E2CDD-3623-7B4B-85FC-42B534904F04}" presName="AccentHold2" presStyleLbl="node1" presStyleIdx="17" presStyleCnt="19"/>
      <dgm:spPr/>
    </dgm:pt>
    <dgm:pt modelId="{F79465D6-CA87-9A4C-9CF5-ADFA49C48D3A}" type="pres">
      <dgm:prSet presAssocID="{025E2CDD-3623-7B4B-85FC-42B534904F04}" presName="Accent16" presStyleCnt="0"/>
      <dgm:spPr/>
    </dgm:pt>
    <dgm:pt modelId="{B304210A-DF74-4849-8DA1-FF3ECAF1E867}" type="pres">
      <dgm:prSet presAssocID="{025E2CDD-3623-7B4B-85FC-42B534904F04}" presName="AccentHold3" presStyleLbl="node1" presStyleIdx="18" presStyleCnt="19"/>
      <dgm:spPr/>
    </dgm:pt>
  </dgm:ptLst>
  <dgm:cxnLst>
    <dgm:cxn modelId="{7235970E-0856-0542-B3BC-098B497D7248}" type="presOf" srcId="{B549975F-CB1C-0642-9385-33144A0C5EE9}" destId="{FA2BC6C3-EDA8-F04C-8E78-EA8D4600ADC1}" srcOrd="0" destOrd="0" presId="urn:microsoft.com/office/officeart/2009/3/layout/CircleRelationship"/>
    <dgm:cxn modelId="{E6FEE1DE-477D-6644-82B7-A57235BBA5AD}" type="presOf" srcId="{71228511-2CF6-3846-BD23-A5F8800BE557}" destId="{8ECF10A9-F414-EB42-9E62-7CCC7F7304A9}" srcOrd="0" destOrd="0" presId="urn:microsoft.com/office/officeart/2009/3/layout/CircleRelationship"/>
    <dgm:cxn modelId="{05A4FB47-4FEC-2C46-A58D-CF283DF61718}" srcId="{B549975F-CB1C-0642-9385-33144A0C5EE9}" destId="{8F5B47AB-A59B-1F4C-9E8E-C93BB7E35461}" srcOrd="6" destOrd="0" parTransId="{6CC18BC1-1C46-3D44-9C62-1CB76D2B199C}" sibTransId="{1AA7FC60-A1E4-C544-9F5B-5F3ABF6AF335}"/>
    <dgm:cxn modelId="{3D53FC06-23D9-2E4E-8D43-744B07A95351}" type="presOf" srcId="{A2D6B344-5830-9347-83CC-FE20B7EF9B9A}" destId="{F6EFE02D-498F-AF4E-946A-DB85827B325F}" srcOrd="0" destOrd="0" presId="urn:microsoft.com/office/officeart/2009/3/layout/CircleRelationship"/>
    <dgm:cxn modelId="{6769BD4F-8C81-414F-9417-ABDC0C1E0D5D}" type="presOf" srcId="{B3299F09-AC62-4642-AF7E-DAA7124C09A0}" destId="{B7869A68-62BB-824E-BFC4-0A07ED083985}" srcOrd="0" destOrd="0" presId="urn:microsoft.com/office/officeart/2009/3/layout/CircleRelationship"/>
    <dgm:cxn modelId="{576BDDC8-DCF8-2648-B7A4-AA1031912DCE}" srcId="{B3299F09-AC62-4642-AF7E-DAA7124C09A0}" destId="{B549975F-CB1C-0642-9385-33144A0C5EE9}" srcOrd="0" destOrd="0" parTransId="{3F435D9D-07CB-5B45-962D-0073C23924B1}" sibTransId="{6041E0DB-476D-644B-97F1-713688931125}"/>
    <dgm:cxn modelId="{CE82281D-464B-BF48-8345-2D5088BEB516}" srcId="{B549975F-CB1C-0642-9385-33144A0C5EE9}" destId="{46C1231D-733D-9245-B10B-133682DCAA3E}" srcOrd="0" destOrd="0" parTransId="{D5F0E488-F2E1-5A49-8DA3-2C778F3209FD}" sibTransId="{3CAA55AE-556B-0D48-A3D4-58574F5D857D}"/>
    <dgm:cxn modelId="{A65FFAF0-4DDB-E54B-B18C-F8ABAC544C03}" type="presOf" srcId="{AE8D7C93-FB48-7F4A-8022-FC33C583584C}" destId="{185AFC39-62BD-4742-A1F5-094DABA35B4E}" srcOrd="0" destOrd="0" presId="urn:microsoft.com/office/officeart/2009/3/layout/CircleRelationship"/>
    <dgm:cxn modelId="{A85A0E46-06BA-7647-992B-07C33992DDB9}" srcId="{B549975F-CB1C-0642-9385-33144A0C5EE9}" destId="{AE8D7C93-FB48-7F4A-8022-FC33C583584C}" srcOrd="2" destOrd="0" parTransId="{83BFE777-5456-C14C-9AFD-876D139E2D90}" sibTransId="{B895B6A5-EEB1-544F-9545-4243E7E4FC17}"/>
    <dgm:cxn modelId="{693A7712-D8D5-F542-9F79-814B80C06419}" srcId="{B549975F-CB1C-0642-9385-33144A0C5EE9}" destId="{B2F61A8F-1222-2D45-B816-AFE9A9054FED}" srcOrd="7" destOrd="0" parTransId="{DB1E9B95-C9BA-D84D-BF47-035088FF3AC0}" sibTransId="{0DAABB4A-FC1A-1A49-B3E7-27A744FD659F}"/>
    <dgm:cxn modelId="{4EFDF53A-9FA1-114E-A2A6-309BC769FFC6}" srcId="{B549975F-CB1C-0642-9385-33144A0C5EE9}" destId="{A2D6B344-5830-9347-83CC-FE20B7EF9B9A}" srcOrd="1" destOrd="0" parTransId="{D316E11E-A2DD-9F4A-B990-97E91B1CB518}" sibTransId="{2534C397-09D8-8F49-A47C-C7472795C09F}"/>
    <dgm:cxn modelId="{66D92EF2-6B9A-EE41-B825-A4A52844D116}" srcId="{B549975F-CB1C-0642-9385-33144A0C5EE9}" destId="{71228511-2CF6-3846-BD23-A5F8800BE557}" srcOrd="3" destOrd="0" parTransId="{77DB2352-CADB-C44F-AEDB-4130E15837F2}" sibTransId="{06A81FC2-2FAB-3A41-94E1-CEBF5B1DDAD0}"/>
    <dgm:cxn modelId="{8B182923-5BE5-8644-AB02-F808B328FC96}" srcId="{B549975F-CB1C-0642-9385-33144A0C5EE9}" destId="{F07BC453-3C64-1A42-88E9-FB14A4B77B9A}" srcOrd="5" destOrd="0" parTransId="{4371359B-C729-A54E-A088-859095B6DCAC}" sibTransId="{514B8535-F72B-CF44-A63D-3AA7C9CE3E26}"/>
    <dgm:cxn modelId="{248271B5-6835-1B42-AA30-DFB5411F0B2A}" type="presOf" srcId="{46C1231D-733D-9245-B10B-133682DCAA3E}" destId="{DAC38C1A-A691-D141-BD40-024C46EAAD1E}" srcOrd="0" destOrd="0" presId="urn:microsoft.com/office/officeart/2009/3/layout/CircleRelationship"/>
    <dgm:cxn modelId="{C4701F5E-7888-A045-806A-DB0BA33666C6}" type="presOf" srcId="{025E2CDD-3623-7B4B-85FC-42B534904F04}" destId="{D7E73FF2-0BE4-F543-89BD-225FE5733A01}" srcOrd="0" destOrd="0" presId="urn:microsoft.com/office/officeart/2009/3/layout/CircleRelationship"/>
    <dgm:cxn modelId="{C7FE9FAA-D196-B441-9618-A8DD6A76FFEF}" srcId="{B549975F-CB1C-0642-9385-33144A0C5EE9}" destId="{025E2CDD-3623-7B4B-85FC-42B534904F04}" srcOrd="4" destOrd="0" parTransId="{FB5E3406-24BA-E54C-BCA5-A5094E9D3D4F}" sibTransId="{B21A5A84-8820-A444-8999-CD2EC538339E}"/>
    <dgm:cxn modelId="{689B1F01-3382-354B-AF91-FCB49589FAB7}" type="presParOf" srcId="{B7869A68-62BB-824E-BFC4-0A07ED083985}" destId="{FA2BC6C3-EDA8-F04C-8E78-EA8D4600ADC1}" srcOrd="0" destOrd="0" presId="urn:microsoft.com/office/officeart/2009/3/layout/CircleRelationship"/>
    <dgm:cxn modelId="{850B6939-B0E5-574B-8652-A4A23DBD3CBF}" type="presParOf" srcId="{B7869A68-62BB-824E-BFC4-0A07ED083985}" destId="{CF276164-74BF-724F-AE91-A8BC08358DD0}" srcOrd="1" destOrd="0" presId="urn:microsoft.com/office/officeart/2009/3/layout/CircleRelationship"/>
    <dgm:cxn modelId="{3B069653-7406-EB40-A8E0-08ED8CA9CB6A}" type="presParOf" srcId="{B7869A68-62BB-824E-BFC4-0A07ED083985}" destId="{89CF2C50-69C7-0C4E-BB8D-E6741ED12036}" srcOrd="2" destOrd="0" presId="urn:microsoft.com/office/officeart/2009/3/layout/CircleRelationship"/>
    <dgm:cxn modelId="{3B1A7A9C-2242-3D4D-A713-2855C3621414}" type="presParOf" srcId="{B7869A68-62BB-824E-BFC4-0A07ED083985}" destId="{A802728D-FFF2-344F-BE60-6B30E81661EE}" srcOrd="3" destOrd="0" presId="urn:microsoft.com/office/officeart/2009/3/layout/CircleRelationship"/>
    <dgm:cxn modelId="{CC2F46E1-3F1F-D643-8200-4AAF78355543}" type="presParOf" srcId="{B7869A68-62BB-824E-BFC4-0A07ED083985}" destId="{0DF285E2-C6AD-804B-A7E5-674303A89657}" srcOrd="4" destOrd="0" presId="urn:microsoft.com/office/officeart/2009/3/layout/CircleRelationship"/>
    <dgm:cxn modelId="{0401A334-E861-4C44-A37D-82ED4DD859CD}" type="presParOf" srcId="{B7869A68-62BB-824E-BFC4-0A07ED083985}" destId="{93D7C0FA-81E5-E544-94A1-88BCE450CC71}" srcOrd="5" destOrd="0" presId="urn:microsoft.com/office/officeart/2009/3/layout/CircleRelationship"/>
    <dgm:cxn modelId="{6F6FA072-E40C-E247-A76E-6F095B7930D1}" type="presParOf" srcId="{B7869A68-62BB-824E-BFC4-0A07ED083985}" destId="{DAC38C1A-A691-D141-BD40-024C46EAAD1E}" srcOrd="6" destOrd="0" presId="urn:microsoft.com/office/officeart/2009/3/layout/CircleRelationship"/>
    <dgm:cxn modelId="{2FCF096E-F164-C547-9A73-74ADCFBABE25}" type="presParOf" srcId="{B7869A68-62BB-824E-BFC4-0A07ED083985}" destId="{DAC2ABFE-4051-E345-AA33-3CADB3FB8690}" srcOrd="7" destOrd="0" presId="urn:microsoft.com/office/officeart/2009/3/layout/CircleRelationship"/>
    <dgm:cxn modelId="{826C2A6E-549E-414F-BF47-5E813D205EB9}" type="presParOf" srcId="{DAC2ABFE-4051-E345-AA33-3CADB3FB8690}" destId="{0EE7C559-71AF-464C-8EFA-F4A05FE5F886}" srcOrd="0" destOrd="0" presId="urn:microsoft.com/office/officeart/2009/3/layout/CircleRelationship"/>
    <dgm:cxn modelId="{AABBA070-6A15-BE47-BD41-1C99AB1D2052}" type="presParOf" srcId="{B7869A68-62BB-824E-BFC4-0A07ED083985}" destId="{73F853FC-FF4A-9547-940A-64EC3EE4D90E}" srcOrd="8" destOrd="0" presId="urn:microsoft.com/office/officeart/2009/3/layout/CircleRelationship"/>
    <dgm:cxn modelId="{E0296F80-038D-D843-892B-7722A11D6B05}" type="presParOf" srcId="{73F853FC-FF4A-9547-940A-64EC3EE4D90E}" destId="{1B19BA0F-1380-034E-912D-663BD9BA89CF}" srcOrd="0" destOrd="0" presId="urn:microsoft.com/office/officeart/2009/3/layout/CircleRelationship"/>
    <dgm:cxn modelId="{200D4037-949D-544E-8617-9A2C00BD5CEF}" type="presParOf" srcId="{B7869A68-62BB-824E-BFC4-0A07ED083985}" destId="{F6EFE02D-498F-AF4E-946A-DB85827B325F}" srcOrd="9" destOrd="0" presId="urn:microsoft.com/office/officeart/2009/3/layout/CircleRelationship"/>
    <dgm:cxn modelId="{0CC6413B-6639-0A43-BC56-C682FB7F4514}" type="presParOf" srcId="{B7869A68-62BB-824E-BFC4-0A07ED083985}" destId="{891AF824-1208-8041-A7E3-E0A0E5F39402}" srcOrd="10" destOrd="0" presId="urn:microsoft.com/office/officeart/2009/3/layout/CircleRelationship"/>
    <dgm:cxn modelId="{71B6C38C-C548-C64D-BD80-CC89133AED1E}" type="presParOf" srcId="{891AF824-1208-8041-A7E3-E0A0E5F39402}" destId="{6E763C73-84B2-7D4E-A4DF-A67913825F4F}" srcOrd="0" destOrd="0" presId="urn:microsoft.com/office/officeart/2009/3/layout/CircleRelationship"/>
    <dgm:cxn modelId="{F955195C-8884-234F-8D3F-C41B9872904E}" type="presParOf" srcId="{B7869A68-62BB-824E-BFC4-0A07ED083985}" destId="{BED384E5-1F23-2D47-8FE4-5B89E2A052DB}" srcOrd="11" destOrd="0" presId="urn:microsoft.com/office/officeart/2009/3/layout/CircleRelationship"/>
    <dgm:cxn modelId="{E4107B67-DE45-764B-A5F6-AE0E6EF40A80}" type="presParOf" srcId="{BED384E5-1F23-2D47-8FE4-5B89E2A052DB}" destId="{C22466AD-3FC2-AC4B-B078-3A38ED4F4C0D}" srcOrd="0" destOrd="0" presId="urn:microsoft.com/office/officeart/2009/3/layout/CircleRelationship"/>
    <dgm:cxn modelId="{9BE2F885-202B-0443-8CF3-ED37BF14D37B}" type="presParOf" srcId="{B7869A68-62BB-824E-BFC4-0A07ED083985}" destId="{EAC80797-67B1-8040-9EFB-8D2497EB3801}" srcOrd="12" destOrd="0" presId="urn:microsoft.com/office/officeart/2009/3/layout/CircleRelationship"/>
    <dgm:cxn modelId="{FA34F785-A874-7747-8223-4BD99D0A3CB6}" type="presParOf" srcId="{EAC80797-67B1-8040-9EFB-8D2497EB3801}" destId="{03BA6C10-CCE8-A443-B2FB-911A2C380C86}" srcOrd="0" destOrd="0" presId="urn:microsoft.com/office/officeart/2009/3/layout/CircleRelationship"/>
    <dgm:cxn modelId="{32603E16-BB52-9B40-AD11-A469937EF001}" type="presParOf" srcId="{B7869A68-62BB-824E-BFC4-0A07ED083985}" destId="{185AFC39-62BD-4742-A1F5-094DABA35B4E}" srcOrd="13" destOrd="0" presId="urn:microsoft.com/office/officeart/2009/3/layout/CircleRelationship"/>
    <dgm:cxn modelId="{65E674CE-4E71-8644-A3F9-0CED03E486A9}" type="presParOf" srcId="{B7869A68-62BB-824E-BFC4-0A07ED083985}" destId="{2DA9A8F9-35FC-8A45-A80D-FE022125569A}" srcOrd="14" destOrd="0" presId="urn:microsoft.com/office/officeart/2009/3/layout/CircleRelationship"/>
    <dgm:cxn modelId="{12F46546-F809-FD49-98A4-89FD229E0B59}" type="presParOf" srcId="{2DA9A8F9-35FC-8A45-A80D-FE022125569A}" destId="{E3E8EE1A-DA71-5240-B08E-1859EBF4B7CF}" srcOrd="0" destOrd="0" presId="urn:microsoft.com/office/officeart/2009/3/layout/CircleRelationship"/>
    <dgm:cxn modelId="{0FE25B74-4906-3244-81A1-0B393A139ED4}" type="presParOf" srcId="{B7869A68-62BB-824E-BFC4-0A07ED083985}" destId="{8ECF10A9-F414-EB42-9E62-7CCC7F7304A9}" srcOrd="15" destOrd="0" presId="urn:microsoft.com/office/officeart/2009/3/layout/CircleRelationship"/>
    <dgm:cxn modelId="{B3584E7D-EAEB-554A-BD15-2DA5C37DBB0F}" type="presParOf" srcId="{B7869A68-62BB-824E-BFC4-0A07ED083985}" destId="{8BCF1E8A-C0BC-6940-9B3B-8E0FCF38F94A}" srcOrd="16" destOrd="0" presId="urn:microsoft.com/office/officeart/2009/3/layout/CircleRelationship"/>
    <dgm:cxn modelId="{0AA7D2BF-9A4B-C447-BA2E-5B7631D49742}" type="presParOf" srcId="{8BCF1E8A-C0BC-6940-9B3B-8E0FCF38F94A}" destId="{D1E753F8-DEE3-4C49-92B4-8CB61631AD4B}" srcOrd="0" destOrd="0" presId="urn:microsoft.com/office/officeart/2009/3/layout/CircleRelationship"/>
    <dgm:cxn modelId="{F43CD185-26F8-CF49-B979-D0499DD54711}" type="presParOf" srcId="{B7869A68-62BB-824E-BFC4-0A07ED083985}" destId="{D7E73FF2-0BE4-F543-89BD-225FE5733A01}" srcOrd="17" destOrd="0" presId="urn:microsoft.com/office/officeart/2009/3/layout/CircleRelationship"/>
    <dgm:cxn modelId="{95AE226F-F23D-5A4A-AE1D-374230CCFC58}" type="presParOf" srcId="{B7869A68-62BB-824E-BFC4-0A07ED083985}" destId="{EE992FBC-45D6-E340-BA65-859512F5D5F4}" srcOrd="18" destOrd="0" presId="urn:microsoft.com/office/officeart/2009/3/layout/CircleRelationship"/>
    <dgm:cxn modelId="{0954C735-6AE1-B242-A594-30C87FAD09E8}" type="presParOf" srcId="{EE992FBC-45D6-E340-BA65-859512F5D5F4}" destId="{63F38B85-A0F1-614E-B868-EEA88B3EA7E5}" srcOrd="0" destOrd="0" presId="urn:microsoft.com/office/officeart/2009/3/layout/CircleRelationship"/>
    <dgm:cxn modelId="{1C817EB2-D53A-7642-95A1-CB0D2B86ABCF}" type="presParOf" srcId="{B7869A68-62BB-824E-BFC4-0A07ED083985}" destId="{F79465D6-CA87-9A4C-9CF5-ADFA49C48D3A}" srcOrd="19" destOrd="0" presId="urn:microsoft.com/office/officeart/2009/3/layout/CircleRelationship"/>
    <dgm:cxn modelId="{6CD14149-5DE0-DC4C-99A6-C217A859B529}" type="presParOf" srcId="{F79465D6-CA87-9A4C-9CF5-ADFA49C48D3A}" destId="{B304210A-DF74-4849-8DA1-FF3ECAF1E867}"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E5A822-4B0B-7A4E-9CBA-300AEEF6380F}" type="doc">
      <dgm:prSet loTypeId="urn:microsoft.com/office/officeart/2005/8/layout/pyramid2" loCatId="" qsTypeId="urn:microsoft.com/office/officeart/2005/8/quickstyle/simple4" qsCatId="simple" csTypeId="urn:microsoft.com/office/officeart/2005/8/colors/accent1_2" csCatId="accent1" phldr="1"/>
      <dgm:spPr/>
    </dgm:pt>
    <dgm:pt modelId="{6DF271F0-6175-934F-833D-A9CA827E91D4}">
      <dgm:prSet phldrT="[Text]"/>
      <dgm:spPr/>
      <dgm:t>
        <a:bodyPr/>
        <a:lstStyle/>
        <a:p>
          <a:r>
            <a:rPr lang="en-US"/>
            <a:t>Eating Disorders 23.1</a:t>
          </a:r>
        </a:p>
      </dgm:t>
    </dgm:pt>
    <dgm:pt modelId="{9F9C4CBC-0C86-864A-8FC2-046FF0A62C38}" type="parTrans" cxnId="{5269AF85-FEEA-C74F-8FE3-C82A3FFD7469}">
      <dgm:prSet/>
      <dgm:spPr/>
      <dgm:t>
        <a:bodyPr/>
        <a:lstStyle/>
        <a:p>
          <a:endParaRPr lang="en-US"/>
        </a:p>
      </dgm:t>
    </dgm:pt>
    <dgm:pt modelId="{A4E11391-984F-C740-9C11-F14ADEC3E098}" type="sibTrans" cxnId="{5269AF85-FEEA-C74F-8FE3-C82A3FFD7469}">
      <dgm:prSet/>
      <dgm:spPr/>
      <dgm:t>
        <a:bodyPr/>
        <a:lstStyle/>
        <a:p>
          <a:endParaRPr lang="en-US"/>
        </a:p>
      </dgm:t>
    </dgm:pt>
    <dgm:pt modelId="{A48AF645-0883-9F47-BF5A-00CDC52DDDD9}">
      <dgm:prSet phldrT="[Text]"/>
      <dgm:spPr/>
      <dgm:t>
        <a:bodyPr/>
        <a:lstStyle/>
        <a:p>
          <a:r>
            <a:rPr lang="en-US"/>
            <a:t>Previous Attempt 38.4</a:t>
          </a:r>
        </a:p>
      </dgm:t>
    </dgm:pt>
    <dgm:pt modelId="{4CD399EE-492F-B840-92EF-58985A78D6DF}" type="parTrans" cxnId="{C543320A-D11B-084D-87BB-5556FBDC95C4}">
      <dgm:prSet/>
      <dgm:spPr/>
      <dgm:t>
        <a:bodyPr/>
        <a:lstStyle/>
        <a:p>
          <a:endParaRPr lang="en-US"/>
        </a:p>
      </dgm:t>
    </dgm:pt>
    <dgm:pt modelId="{CDBF6EC5-5A9F-994D-AA9B-E846CCE73B1A}" type="sibTrans" cxnId="{C543320A-D11B-084D-87BB-5556FBDC95C4}">
      <dgm:prSet/>
      <dgm:spPr/>
      <dgm:t>
        <a:bodyPr/>
        <a:lstStyle/>
        <a:p>
          <a:endParaRPr lang="en-US"/>
        </a:p>
      </dgm:t>
    </dgm:pt>
    <dgm:pt modelId="{261B2510-A080-6D44-9748-BE3FAB98ED22}">
      <dgm:prSet phldrT="[Text]"/>
      <dgm:spPr/>
      <dgm:t>
        <a:bodyPr/>
        <a:lstStyle/>
        <a:p>
          <a:r>
            <a:rPr lang="en-US"/>
            <a:t>Bipolar Disorder  15</a:t>
          </a:r>
        </a:p>
      </dgm:t>
    </dgm:pt>
    <dgm:pt modelId="{9A410695-D641-1F4A-B81D-E0ECC5D0EE14}" type="sibTrans" cxnId="{03026C90-35EC-9E4E-B974-7D6080B0E2AD}">
      <dgm:prSet/>
      <dgm:spPr/>
      <dgm:t>
        <a:bodyPr/>
        <a:lstStyle/>
        <a:p>
          <a:endParaRPr lang="en-US"/>
        </a:p>
      </dgm:t>
    </dgm:pt>
    <dgm:pt modelId="{3BEAC10F-9E87-E844-B730-DE321AF5046D}" type="parTrans" cxnId="{03026C90-35EC-9E4E-B974-7D6080B0E2AD}">
      <dgm:prSet/>
      <dgm:spPr/>
      <dgm:t>
        <a:bodyPr/>
        <a:lstStyle/>
        <a:p>
          <a:endParaRPr lang="en-US"/>
        </a:p>
      </dgm:t>
    </dgm:pt>
    <dgm:pt modelId="{185A8C63-5A34-1F4A-8F49-EEDAA14CC61D}">
      <dgm:prSet/>
      <dgm:spPr/>
      <dgm:t>
        <a:bodyPr/>
        <a:lstStyle/>
        <a:p>
          <a:r>
            <a:rPr lang="en-US"/>
            <a:t>Major Depression 20.4</a:t>
          </a:r>
        </a:p>
      </dgm:t>
    </dgm:pt>
    <dgm:pt modelId="{58920308-E1C9-6648-9FAA-C2FB0C7F748F}" type="parTrans" cxnId="{1DF1C47B-6D1D-7E43-8626-D5CC1AE5EB43}">
      <dgm:prSet/>
      <dgm:spPr/>
      <dgm:t>
        <a:bodyPr/>
        <a:lstStyle/>
        <a:p>
          <a:endParaRPr lang="en-US"/>
        </a:p>
      </dgm:t>
    </dgm:pt>
    <dgm:pt modelId="{8295C0E7-E17C-6748-90DF-6C6A83DCAEB9}" type="sibTrans" cxnId="{1DF1C47B-6D1D-7E43-8626-D5CC1AE5EB43}">
      <dgm:prSet/>
      <dgm:spPr/>
      <dgm:t>
        <a:bodyPr/>
        <a:lstStyle/>
        <a:p>
          <a:endParaRPr lang="en-US"/>
        </a:p>
      </dgm:t>
    </dgm:pt>
    <dgm:pt modelId="{CDB670C4-66EB-7443-A015-7E9869A9D85A}">
      <dgm:prSet/>
      <dgm:spPr/>
      <dgm:t>
        <a:bodyPr/>
        <a:lstStyle/>
        <a:p>
          <a:r>
            <a:rPr lang="en-US" dirty="0"/>
            <a:t>Mixed Drug Abuse  19.2 </a:t>
          </a:r>
        </a:p>
      </dgm:t>
    </dgm:pt>
    <dgm:pt modelId="{28268523-9CB7-B84C-95D6-CA43EE485DD6}" type="parTrans" cxnId="{9E0B2611-728F-AA47-BB27-5D1D7BB87461}">
      <dgm:prSet/>
      <dgm:spPr/>
      <dgm:t>
        <a:bodyPr/>
        <a:lstStyle/>
        <a:p>
          <a:endParaRPr lang="en-US"/>
        </a:p>
      </dgm:t>
    </dgm:pt>
    <dgm:pt modelId="{1BF9DA7F-9ABE-DB42-B73D-5D859A4C6040}" type="sibTrans" cxnId="{9E0B2611-728F-AA47-BB27-5D1D7BB87461}">
      <dgm:prSet/>
      <dgm:spPr/>
      <dgm:t>
        <a:bodyPr/>
        <a:lstStyle/>
        <a:p>
          <a:endParaRPr lang="en-US"/>
        </a:p>
      </dgm:t>
    </dgm:pt>
    <dgm:pt modelId="{78B570E5-108F-884C-B759-70F0E8A8407D}" type="pres">
      <dgm:prSet presAssocID="{E0E5A822-4B0B-7A4E-9CBA-300AEEF6380F}" presName="compositeShape" presStyleCnt="0">
        <dgm:presLayoutVars>
          <dgm:dir/>
          <dgm:resizeHandles/>
        </dgm:presLayoutVars>
      </dgm:prSet>
      <dgm:spPr/>
    </dgm:pt>
    <dgm:pt modelId="{827C149D-3523-2943-ACB5-6FC4B95BD2DD}" type="pres">
      <dgm:prSet presAssocID="{E0E5A822-4B0B-7A4E-9CBA-300AEEF6380F}" presName="pyramid" presStyleLbl="node1" presStyleIdx="0" presStyleCnt="1"/>
      <dgm:spPr>
        <a:solidFill>
          <a:schemeClr val="accent6">
            <a:lumMod val="75000"/>
          </a:schemeClr>
        </a:solidFill>
      </dgm:spPr>
    </dgm:pt>
    <dgm:pt modelId="{E2E6E543-EE96-4948-B4B5-04085A00E57D}" type="pres">
      <dgm:prSet presAssocID="{E0E5A822-4B0B-7A4E-9CBA-300AEEF6380F}" presName="theList" presStyleCnt="0"/>
      <dgm:spPr/>
    </dgm:pt>
    <dgm:pt modelId="{5D6E0360-9BAA-724F-970B-D1BCCBDE8C87}" type="pres">
      <dgm:prSet presAssocID="{261B2510-A080-6D44-9748-BE3FAB98ED22}" presName="aNode" presStyleLbl="fgAcc1" presStyleIdx="0" presStyleCnt="5">
        <dgm:presLayoutVars>
          <dgm:bulletEnabled val="1"/>
        </dgm:presLayoutVars>
      </dgm:prSet>
      <dgm:spPr/>
      <dgm:t>
        <a:bodyPr/>
        <a:lstStyle/>
        <a:p>
          <a:endParaRPr lang="en-US"/>
        </a:p>
      </dgm:t>
    </dgm:pt>
    <dgm:pt modelId="{04E4B358-E7E5-154B-8983-8F9A6B675EE3}" type="pres">
      <dgm:prSet presAssocID="{261B2510-A080-6D44-9748-BE3FAB98ED22}" presName="aSpace" presStyleCnt="0"/>
      <dgm:spPr/>
    </dgm:pt>
    <dgm:pt modelId="{1F9D6EFD-B842-0042-B861-A9F51749C325}" type="pres">
      <dgm:prSet presAssocID="{CDB670C4-66EB-7443-A015-7E9869A9D85A}" presName="aNode" presStyleLbl="fgAcc1" presStyleIdx="1" presStyleCnt="5">
        <dgm:presLayoutVars>
          <dgm:bulletEnabled val="1"/>
        </dgm:presLayoutVars>
      </dgm:prSet>
      <dgm:spPr/>
      <dgm:t>
        <a:bodyPr/>
        <a:lstStyle/>
        <a:p>
          <a:endParaRPr lang="en-US"/>
        </a:p>
      </dgm:t>
    </dgm:pt>
    <dgm:pt modelId="{4D196AEE-0D69-4647-A081-EEF3630487F0}" type="pres">
      <dgm:prSet presAssocID="{CDB670C4-66EB-7443-A015-7E9869A9D85A}" presName="aSpace" presStyleCnt="0"/>
      <dgm:spPr/>
    </dgm:pt>
    <dgm:pt modelId="{C7661045-17BC-1143-8B3F-EB4B8E8FD846}" type="pres">
      <dgm:prSet presAssocID="{185A8C63-5A34-1F4A-8F49-EEDAA14CC61D}" presName="aNode" presStyleLbl="fgAcc1" presStyleIdx="2" presStyleCnt="5">
        <dgm:presLayoutVars>
          <dgm:bulletEnabled val="1"/>
        </dgm:presLayoutVars>
      </dgm:prSet>
      <dgm:spPr/>
      <dgm:t>
        <a:bodyPr/>
        <a:lstStyle/>
        <a:p>
          <a:endParaRPr lang="en-US"/>
        </a:p>
      </dgm:t>
    </dgm:pt>
    <dgm:pt modelId="{277A281B-3635-B64E-A2FB-0F0DB4169964}" type="pres">
      <dgm:prSet presAssocID="{185A8C63-5A34-1F4A-8F49-EEDAA14CC61D}" presName="aSpace" presStyleCnt="0"/>
      <dgm:spPr/>
    </dgm:pt>
    <dgm:pt modelId="{7867CB4D-D9CB-0841-AA2F-AB04F1145218}" type="pres">
      <dgm:prSet presAssocID="{6DF271F0-6175-934F-833D-A9CA827E91D4}" presName="aNode" presStyleLbl="fgAcc1" presStyleIdx="3" presStyleCnt="5">
        <dgm:presLayoutVars>
          <dgm:bulletEnabled val="1"/>
        </dgm:presLayoutVars>
      </dgm:prSet>
      <dgm:spPr/>
      <dgm:t>
        <a:bodyPr/>
        <a:lstStyle/>
        <a:p>
          <a:endParaRPr lang="en-US"/>
        </a:p>
      </dgm:t>
    </dgm:pt>
    <dgm:pt modelId="{C402E8EF-E31F-B34F-9CFE-1B670BD0C29F}" type="pres">
      <dgm:prSet presAssocID="{6DF271F0-6175-934F-833D-A9CA827E91D4}" presName="aSpace" presStyleCnt="0"/>
      <dgm:spPr/>
    </dgm:pt>
    <dgm:pt modelId="{7B563CB6-6029-7D43-A735-1C7993E9D22A}" type="pres">
      <dgm:prSet presAssocID="{A48AF645-0883-9F47-BF5A-00CDC52DDDD9}" presName="aNode" presStyleLbl="fgAcc1" presStyleIdx="4" presStyleCnt="5">
        <dgm:presLayoutVars>
          <dgm:bulletEnabled val="1"/>
        </dgm:presLayoutVars>
      </dgm:prSet>
      <dgm:spPr/>
      <dgm:t>
        <a:bodyPr/>
        <a:lstStyle/>
        <a:p>
          <a:endParaRPr lang="en-US"/>
        </a:p>
      </dgm:t>
    </dgm:pt>
    <dgm:pt modelId="{52857443-F4CD-9147-B207-48371D9E8966}" type="pres">
      <dgm:prSet presAssocID="{A48AF645-0883-9F47-BF5A-00CDC52DDDD9}" presName="aSpace" presStyleCnt="0"/>
      <dgm:spPr/>
    </dgm:pt>
  </dgm:ptLst>
  <dgm:cxnLst>
    <dgm:cxn modelId="{03026C90-35EC-9E4E-B974-7D6080B0E2AD}" srcId="{E0E5A822-4B0B-7A4E-9CBA-300AEEF6380F}" destId="{261B2510-A080-6D44-9748-BE3FAB98ED22}" srcOrd="0" destOrd="0" parTransId="{3BEAC10F-9E87-E844-B730-DE321AF5046D}" sibTransId="{9A410695-D641-1F4A-B81D-E0ECC5D0EE14}"/>
    <dgm:cxn modelId="{6CB09448-8DDF-E748-810B-13CC502FDD8A}" type="presOf" srcId="{CDB670C4-66EB-7443-A015-7E9869A9D85A}" destId="{1F9D6EFD-B842-0042-B861-A9F51749C325}" srcOrd="0" destOrd="0" presId="urn:microsoft.com/office/officeart/2005/8/layout/pyramid2"/>
    <dgm:cxn modelId="{6D54BBC6-DF5B-B541-BEA0-58E83F7D4980}" type="presOf" srcId="{E0E5A822-4B0B-7A4E-9CBA-300AEEF6380F}" destId="{78B570E5-108F-884C-B759-70F0E8A8407D}" srcOrd="0" destOrd="0" presId="urn:microsoft.com/office/officeart/2005/8/layout/pyramid2"/>
    <dgm:cxn modelId="{1DF1C47B-6D1D-7E43-8626-D5CC1AE5EB43}" srcId="{E0E5A822-4B0B-7A4E-9CBA-300AEEF6380F}" destId="{185A8C63-5A34-1F4A-8F49-EEDAA14CC61D}" srcOrd="2" destOrd="0" parTransId="{58920308-E1C9-6648-9FAA-C2FB0C7F748F}" sibTransId="{8295C0E7-E17C-6748-90DF-6C6A83DCAEB9}"/>
    <dgm:cxn modelId="{C543320A-D11B-084D-87BB-5556FBDC95C4}" srcId="{E0E5A822-4B0B-7A4E-9CBA-300AEEF6380F}" destId="{A48AF645-0883-9F47-BF5A-00CDC52DDDD9}" srcOrd="4" destOrd="0" parTransId="{4CD399EE-492F-B840-92EF-58985A78D6DF}" sibTransId="{CDBF6EC5-5A9F-994D-AA9B-E846CCE73B1A}"/>
    <dgm:cxn modelId="{3C206E65-7DF8-D446-BC65-D7701CD3576A}" type="presOf" srcId="{6DF271F0-6175-934F-833D-A9CA827E91D4}" destId="{7867CB4D-D9CB-0841-AA2F-AB04F1145218}" srcOrd="0" destOrd="0" presId="urn:microsoft.com/office/officeart/2005/8/layout/pyramid2"/>
    <dgm:cxn modelId="{9E0B2611-728F-AA47-BB27-5D1D7BB87461}" srcId="{E0E5A822-4B0B-7A4E-9CBA-300AEEF6380F}" destId="{CDB670C4-66EB-7443-A015-7E9869A9D85A}" srcOrd="1" destOrd="0" parTransId="{28268523-9CB7-B84C-95D6-CA43EE485DD6}" sibTransId="{1BF9DA7F-9ABE-DB42-B73D-5D859A4C6040}"/>
    <dgm:cxn modelId="{5269AF85-FEEA-C74F-8FE3-C82A3FFD7469}" srcId="{E0E5A822-4B0B-7A4E-9CBA-300AEEF6380F}" destId="{6DF271F0-6175-934F-833D-A9CA827E91D4}" srcOrd="3" destOrd="0" parTransId="{9F9C4CBC-0C86-864A-8FC2-046FF0A62C38}" sibTransId="{A4E11391-984F-C740-9C11-F14ADEC3E098}"/>
    <dgm:cxn modelId="{D2DC69ED-ADC5-474E-87D5-F93E1AB02EF8}" type="presOf" srcId="{185A8C63-5A34-1F4A-8F49-EEDAA14CC61D}" destId="{C7661045-17BC-1143-8B3F-EB4B8E8FD846}" srcOrd="0" destOrd="0" presId="urn:microsoft.com/office/officeart/2005/8/layout/pyramid2"/>
    <dgm:cxn modelId="{794D954C-5D07-B544-B04C-8541FFA487DA}" type="presOf" srcId="{A48AF645-0883-9F47-BF5A-00CDC52DDDD9}" destId="{7B563CB6-6029-7D43-A735-1C7993E9D22A}" srcOrd="0" destOrd="0" presId="urn:microsoft.com/office/officeart/2005/8/layout/pyramid2"/>
    <dgm:cxn modelId="{A1A89ED3-7B0A-F440-9FFA-E79AAC497E13}" type="presOf" srcId="{261B2510-A080-6D44-9748-BE3FAB98ED22}" destId="{5D6E0360-9BAA-724F-970B-D1BCCBDE8C87}" srcOrd="0" destOrd="0" presId="urn:microsoft.com/office/officeart/2005/8/layout/pyramid2"/>
    <dgm:cxn modelId="{2500ABED-1323-2640-9AE7-3E3527EDE650}" type="presParOf" srcId="{78B570E5-108F-884C-B759-70F0E8A8407D}" destId="{827C149D-3523-2943-ACB5-6FC4B95BD2DD}" srcOrd="0" destOrd="0" presId="urn:microsoft.com/office/officeart/2005/8/layout/pyramid2"/>
    <dgm:cxn modelId="{15E1D3FD-B382-274A-852B-469F2EF16362}" type="presParOf" srcId="{78B570E5-108F-884C-B759-70F0E8A8407D}" destId="{E2E6E543-EE96-4948-B4B5-04085A00E57D}" srcOrd="1" destOrd="0" presId="urn:microsoft.com/office/officeart/2005/8/layout/pyramid2"/>
    <dgm:cxn modelId="{DEF3294B-9B66-2949-ABEA-59F2CBAD3843}" type="presParOf" srcId="{E2E6E543-EE96-4948-B4B5-04085A00E57D}" destId="{5D6E0360-9BAA-724F-970B-D1BCCBDE8C87}" srcOrd="0" destOrd="0" presId="urn:microsoft.com/office/officeart/2005/8/layout/pyramid2"/>
    <dgm:cxn modelId="{B26B6F2F-BD12-B840-AF8C-3532BEC7B827}" type="presParOf" srcId="{E2E6E543-EE96-4948-B4B5-04085A00E57D}" destId="{04E4B358-E7E5-154B-8983-8F9A6B675EE3}" srcOrd="1" destOrd="0" presId="urn:microsoft.com/office/officeart/2005/8/layout/pyramid2"/>
    <dgm:cxn modelId="{2CD70BCD-F8C9-A740-9409-734A1003B700}" type="presParOf" srcId="{E2E6E543-EE96-4948-B4B5-04085A00E57D}" destId="{1F9D6EFD-B842-0042-B861-A9F51749C325}" srcOrd="2" destOrd="0" presId="urn:microsoft.com/office/officeart/2005/8/layout/pyramid2"/>
    <dgm:cxn modelId="{4C1C5018-A3DB-494D-A32E-02FD3AD2210C}" type="presParOf" srcId="{E2E6E543-EE96-4948-B4B5-04085A00E57D}" destId="{4D196AEE-0D69-4647-A081-EEF3630487F0}" srcOrd="3" destOrd="0" presId="urn:microsoft.com/office/officeart/2005/8/layout/pyramid2"/>
    <dgm:cxn modelId="{3D39C562-D2A7-B141-B9C1-3AA73E437288}" type="presParOf" srcId="{E2E6E543-EE96-4948-B4B5-04085A00E57D}" destId="{C7661045-17BC-1143-8B3F-EB4B8E8FD846}" srcOrd="4" destOrd="0" presId="urn:microsoft.com/office/officeart/2005/8/layout/pyramid2"/>
    <dgm:cxn modelId="{5747A346-F24E-754A-A192-3B9B1BDFC1AF}" type="presParOf" srcId="{E2E6E543-EE96-4948-B4B5-04085A00E57D}" destId="{277A281B-3635-B64E-A2FB-0F0DB4169964}" srcOrd="5" destOrd="0" presId="urn:microsoft.com/office/officeart/2005/8/layout/pyramid2"/>
    <dgm:cxn modelId="{6607A0BA-7C2E-1A41-8982-AA339F47E98A}" type="presParOf" srcId="{E2E6E543-EE96-4948-B4B5-04085A00E57D}" destId="{7867CB4D-D9CB-0841-AA2F-AB04F1145218}" srcOrd="6" destOrd="0" presId="urn:microsoft.com/office/officeart/2005/8/layout/pyramid2"/>
    <dgm:cxn modelId="{01E90469-629A-194B-9698-BAFBA389F3D1}" type="presParOf" srcId="{E2E6E543-EE96-4948-B4B5-04085A00E57D}" destId="{C402E8EF-E31F-B34F-9CFE-1B670BD0C29F}" srcOrd="7" destOrd="0" presId="urn:microsoft.com/office/officeart/2005/8/layout/pyramid2"/>
    <dgm:cxn modelId="{9138CD74-7E9E-0349-AC93-C6824EB1F86D}" type="presParOf" srcId="{E2E6E543-EE96-4948-B4B5-04085A00E57D}" destId="{7B563CB6-6029-7D43-A735-1C7993E9D22A}" srcOrd="8" destOrd="0" presId="urn:microsoft.com/office/officeart/2005/8/layout/pyramid2"/>
    <dgm:cxn modelId="{B7F19071-6788-2044-8D69-E271DDC1671D}" type="presParOf" srcId="{E2E6E543-EE96-4948-B4B5-04085A00E57D}" destId="{52857443-F4CD-9147-B207-48371D9E896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BC6C3-EDA8-F04C-8E78-EA8D4600ADC1}">
      <dsp:nvSpPr>
        <dsp:cNvPr id="0" name=""/>
        <dsp:cNvSpPr/>
      </dsp:nvSpPr>
      <dsp:spPr>
        <a:xfrm>
          <a:off x="2772621" y="1276706"/>
          <a:ext cx="3441025" cy="3441617"/>
        </a:xfrm>
        <a:prstGeom prst="ellipse">
          <a:avLst/>
        </a:prstGeom>
        <a:solidFill>
          <a:schemeClr val="accent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bg1"/>
              </a:solidFill>
            </a:rPr>
            <a:t>Complexity </a:t>
          </a:r>
        </a:p>
        <a:p>
          <a:pPr lvl="0" algn="ctr" defTabSz="889000">
            <a:lnSpc>
              <a:spcPct val="90000"/>
            </a:lnSpc>
            <a:spcBef>
              <a:spcPct val="0"/>
            </a:spcBef>
            <a:spcAft>
              <a:spcPct val="35000"/>
            </a:spcAft>
          </a:pPr>
          <a:r>
            <a:rPr lang="en-US" sz="2000" b="1" kern="1200">
              <a:solidFill>
                <a:schemeClr val="bg1"/>
              </a:solidFill>
            </a:rPr>
            <a:t>Suicidality </a:t>
          </a:r>
        </a:p>
      </dsp:txBody>
      <dsp:txXfrm>
        <a:off x="3276547" y="1780719"/>
        <a:ext cx="2433173" cy="2433591"/>
      </dsp:txXfrm>
    </dsp:sp>
    <dsp:sp modelId="{CF276164-74BF-724F-AE91-A8BC08358DD0}">
      <dsp:nvSpPr>
        <dsp:cNvPr id="0" name=""/>
        <dsp:cNvSpPr/>
      </dsp:nvSpPr>
      <dsp:spPr>
        <a:xfrm>
          <a:off x="3760770" y="4427511"/>
          <a:ext cx="277399" cy="277371"/>
        </a:xfrm>
        <a:prstGeom prst="ellipse">
          <a:avLst/>
        </a:prstGeom>
        <a:solidFill>
          <a:schemeClr val="tx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CF2C50-69C7-0C4E-BB8D-E6741ED12036}">
      <dsp:nvSpPr>
        <dsp:cNvPr id="0" name=""/>
        <dsp:cNvSpPr/>
      </dsp:nvSpPr>
      <dsp:spPr>
        <a:xfrm>
          <a:off x="6365362" y="2638436"/>
          <a:ext cx="277399" cy="277371"/>
        </a:xfrm>
        <a:prstGeom prst="ellipse">
          <a:avLst/>
        </a:prstGeom>
        <a:solidFill>
          <a:schemeClr val="accent4">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2728D-FFF2-344F-BE60-6B30E81661EE}">
      <dsp:nvSpPr>
        <dsp:cNvPr id="0" name=""/>
        <dsp:cNvSpPr/>
      </dsp:nvSpPr>
      <dsp:spPr>
        <a:xfrm>
          <a:off x="5039773" y="4722717"/>
          <a:ext cx="382571" cy="383153"/>
        </a:xfrm>
        <a:prstGeom prst="ellipse">
          <a:avLst/>
        </a:prstGeom>
        <a:solidFill>
          <a:srgbClr val="FFFF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285E2-C6AD-804B-A7E5-674303A89657}">
      <dsp:nvSpPr>
        <dsp:cNvPr id="0" name=""/>
        <dsp:cNvSpPr/>
      </dsp:nvSpPr>
      <dsp:spPr>
        <a:xfrm>
          <a:off x="3838414" y="1628583"/>
          <a:ext cx="277399" cy="277371"/>
        </a:xfrm>
        <a:prstGeom prst="ellipse">
          <a:avLst/>
        </a:prstGeom>
        <a:solidFill>
          <a:schemeClr val="accent1">
            <a:hueOff val="0"/>
            <a:satOff val="0"/>
            <a:lumOff val="0"/>
            <a:alphaOff val="0"/>
          </a:schemeClr>
        </a:solidFill>
        <a:ln w="127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sp>
    <dsp:sp modelId="{93D7C0FA-81E5-E544-94A1-88BCE450CC71}">
      <dsp:nvSpPr>
        <dsp:cNvPr id="0" name=""/>
        <dsp:cNvSpPr/>
      </dsp:nvSpPr>
      <dsp:spPr>
        <a:xfrm>
          <a:off x="2965276" y="3215934"/>
          <a:ext cx="277399" cy="277371"/>
        </a:xfrm>
        <a:prstGeom prst="ellipse">
          <a:avLst/>
        </a:prstGeom>
        <a:solidFill>
          <a:schemeClr val="accent3">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38C1A-A691-D141-BD40-024C46EAAD1E}">
      <dsp:nvSpPr>
        <dsp:cNvPr id="0" name=""/>
        <dsp:cNvSpPr/>
      </dsp:nvSpPr>
      <dsp:spPr>
        <a:xfrm>
          <a:off x="1096475" y="1496429"/>
          <a:ext cx="2460010" cy="1747616"/>
        </a:xfrm>
        <a:prstGeom prst="ellipse">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solidFill>
                <a:schemeClr val="bg1"/>
              </a:solidFill>
            </a:rPr>
            <a:t>Other Psychiatric Conditions </a:t>
          </a:r>
        </a:p>
      </dsp:txBody>
      <dsp:txXfrm>
        <a:off x="1456735" y="1752361"/>
        <a:ext cx="1739490" cy="1235752"/>
      </dsp:txXfrm>
    </dsp:sp>
    <dsp:sp modelId="{0EE7C559-71AF-464C-8EFA-F4A05FE5F886}">
      <dsp:nvSpPr>
        <dsp:cNvPr id="0" name=""/>
        <dsp:cNvSpPr/>
      </dsp:nvSpPr>
      <dsp:spPr>
        <a:xfrm>
          <a:off x="4279571" y="1640883"/>
          <a:ext cx="382571" cy="383153"/>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19BA0F-1380-034E-912D-663BD9BA89CF}">
      <dsp:nvSpPr>
        <dsp:cNvPr id="0" name=""/>
        <dsp:cNvSpPr/>
      </dsp:nvSpPr>
      <dsp:spPr>
        <a:xfrm>
          <a:off x="1758976" y="3719026"/>
          <a:ext cx="691734" cy="691890"/>
        </a:xfrm>
        <a:prstGeom prst="ellipse">
          <a:avLst/>
        </a:prstGeom>
        <a:solidFill>
          <a:srgbClr val="00B050">
            <a:alpha val="68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EFE02D-498F-AF4E-946A-DB85827B325F}">
      <dsp:nvSpPr>
        <dsp:cNvPr id="0" name=""/>
        <dsp:cNvSpPr/>
      </dsp:nvSpPr>
      <dsp:spPr>
        <a:xfrm>
          <a:off x="6379868" y="1204838"/>
          <a:ext cx="1633972" cy="1399156"/>
        </a:xfrm>
        <a:prstGeom prst="ellipse">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solidFill>
                <a:schemeClr val="bg1"/>
              </a:solidFill>
            </a:rPr>
            <a:t>Chronic Medical Condition</a:t>
          </a:r>
        </a:p>
      </dsp:txBody>
      <dsp:txXfrm>
        <a:off x="6619158" y="1409740"/>
        <a:ext cx="1155392" cy="989352"/>
      </dsp:txXfrm>
    </dsp:sp>
    <dsp:sp modelId="{6E763C73-84B2-7D4E-A4DF-A67913825F4F}">
      <dsp:nvSpPr>
        <dsp:cNvPr id="0" name=""/>
        <dsp:cNvSpPr/>
      </dsp:nvSpPr>
      <dsp:spPr>
        <a:xfrm>
          <a:off x="5872677" y="2170410"/>
          <a:ext cx="382571" cy="383153"/>
        </a:xfrm>
        <a:prstGeom prst="ellipse">
          <a:avLst/>
        </a:prstGeom>
        <a:solidFill>
          <a:srgbClr val="292FF7"/>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2466AD-3FC2-AC4B-B078-3A38ED4F4C0D}">
      <dsp:nvSpPr>
        <dsp:cNvPr id="0" name=""/>
        <dsp:cNvSpPr/>
      </dsp:nvSpPr>
      <dsp:spPr>
        <a:xfrm>
          <a:off x="1495693" y="4495162"/>
          <a:ext cx="277399" cy="2773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BA6C10-CCE8-A443-B2FB-911A2C380C86}">
      <dsp:nvSpPr>
        <dsp:cNvPr id="0" name=""/>
        <dsp:cNvSpPr/>
      </dsp:nvSpPr>
      <dsp:spPr>
        <a:xfrm>
          <a:off x="4259807" y="4100323"/>
          <a:ext cx="277399" cy="277371"/>
        </a:xfrm>
        <a:prstGeom prst="ellipse">
          <a:avLst/>
        </a:prstGeom>
        <a:solidFill>
          <a:schemeClr val="accent6"/>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5AFC39-62BD-4742-A1F5-094DABA35B4E}">
      <dsp:nvSpPr>
        <dsp:cNvPr id="0" name=""/>
        <dsp:cNvSpPr/>
      </dsp:nvSpPr>
      <dsp:spPr>
        <a:xfrm>
          <a:off x="6995465" y="3478149"/>
          <a:ext cx="1718486" cy="1687774"/>
        </a:xfrm>
        <a:prstGeom prst="ellipse">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a:solidFill>
                <a:schemeClr val="bg1"/>
              </a:solidFill>
            </a:rPr>
            <a:t>Substance Abuse</a:t>
          </a:r>
        </a:p>
      </dsp:txBody>
      <dsp:txXfrm>
        <a:off x="7247131" y="3725318"/>
        <a:ext cx="1215154" cy="1193436"/>
      </dsp:txXfrm>
    </dsp:sp>
    <dsp:sp modelId="{E3E8EE1A-DA71-5240-B08E-1859EBF4B7CF}">
      <dsp:nvSpPr>
        <dsp:cNvPr id="0" name=""/>
        <dsp:cNvSpPr/>
      </dsp:nvSpPr>
      <dsp:spPr>
        <a:xfrm>
          <a:off x="6760638" y="3573872"/>
          <a:ext cx="277399" cy="277371"/>
        </a:xfrm>
        <a:prstGeom prst="ellipse">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F10A9-F414-EB42-9E62-7CCC7F7304A9}">
      <dsp:nvSpPr>
        <dsp:cNvPr id="0" name=""/>
        <dsp:cNvSpPr/>
      </dsp:nvSpPr>
      <dsp:spPr>
        <a:xfrm>
          <a:off x="2460695" y="4660071"/>
          <a:ext cx="2756850" cy="1718793"/>
        </a:xfrm>
        <a:prstGeom prst="ellipse">
          <a:avLst/>
        </a:prstGeom>
        <a:solidFill>
          <a:schemeClr val="tx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a:solidFill>
                <a:schemeClr val="tx1"/>
              </a:solidFill>
            </a:rPr>
            <a:t>Hopelessness</a:t>
          </a:r>
        </a:p>
      </dsp:txBody>
      <dsp:txXfrm>
        <a:off x="2864426" y="4911782"/>
        <a:ext cx="1949388" cy="1215371"/>
      </dsp:txXfrm>
    </dsp:sp>
    <dsp:sp modelId="{D1E753F8-DEE3-4C49-92B4-8CB61631AD4B}">
      <dsp:nvSpPr>
        <dsp:cNvPr id="0" name=""/>
        <dsp:cNvSpPr/>
      </dsp:nvSpPr>
      <dsp:spPr>
        <a:xfrm>
          <a:off x="4388978" y="4772533"/>
          <a:ext cx="277399" cy="2773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E73FF2-0BE4-F543-89BD-225FE5733A01}">
      <dsp:nvSpPr>
        <dsp:cNvPr id="0" name=""/>
        <dsp:cNvSpPr/>
      </dsp:nvSpPr>
      <dsp:spPr>
        <a:xfrm>
          <a:off x="4137522" y="-228727"/>
          <a:ext cx="2071313" cy="1994427"/>
        </a:xfrm>
        <a:prstGeom prst="ellipse">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a:solidFill>
                <a:schemeClr val="bg1"/>
              </a:solidFill>
            </a:rPr>
            <a:t>Family Dynamics</a:t>
          </a:r>
        </a:p>
      </dsp:txBody>
      <dsp:txXfrm>
        <a:off x="4440859" y="63350"/>
        <a:ext cx="1464639" cy="1410273"/>
      </dsp:txXfrm>
    </dsp:sp>
    <dsp:sp modelId="{63F38B85-A0F1-614E-B868-EEA88B3EA7E5}">
      <dsp:nvSpPr>
        <dsp:cNvPr id="0" name=""/>
        <dsp:cNvSpPr/>
      </dsp:nvSpPr>
      <dsp:spPr>
        <a:xfrm>
          <a:off x="2748579" y="1585532"/>
          <a:ext cx="277399" cy="2773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4210A-DF74-4849-8DA1-FF3ECAF1E867}">
      <dsp:nvSpPr>
        <dsp:cNvPr id="0" name=""/>
        <dsp:cNvSpPr/>
      </dsp:nvSpPr>
      <dsp:spPr>
        <a:xfrm>
          <a:off x="5978555" y="413316"/>
          <a:ext cx="277399" cy="27737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C149D-3523-2943-ACB5-6FC4B95BD2DD}">
      <dsp:nvSpPr>
        <dsp:cNvPr id="0" name=""/>
        <dsp:cNvSpPr/>
      </dsp:nvSpPr>
      <dsp:spPr>
        <a:xfrm>
          <a:off x="3258592" y="0"/>
          <a:ext cx="3741926" cy="3741926"/>
        </a:xfrm>
        <a:prstGeom prst="triangle">
          <a:avLst/>
        </a:prstGeom>
        <a:solidFill>
          <a:schemeClr val="accent6">
            <a:lumMod val="75000"/>
          </a:schemeClr>
        </a:soli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5D6E0360-9BAA-724F-970B-D1BCCBDE8C87}">
      <dsp:nvSpPr>
        <dsp:cNvPr id="0" name=""/>
        <dsp:cNvSpPr/>
      </dsp:nvSpPr>
      <dsp:spPr>
        <a:xfrm>
          <a:off x="5129555" y="374558"/>
          <a:ext cx="2432251" cy="53205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Bipolar Disorder  15</a:t>
          </a:r>
        </a:p>
      </dsp:txBody>
      <dsp:txXfrm>
        <a:off x="5155528" y="400531"/>
        <a:ext cx="2380305" cy="480109"/>
      </dsp:txXfrm>
    </dsp:sp>
    <dsp:sp modelId="{1F9D6EFD-B842-0042-B861-A9F51749C325}">
      <dsp:nvSpPr>
        <dsp:cNvPr id="0" name=""/>
        <dsp:cNvSpPr/>
      </dsp:nvSpPr>
      <dsp:spPr>
        <a:xfrm>
          <a:off x="5129555" y="973120"/>
          <a:ext cx="2432251" cy="53205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Mixed Drug Abuse  19.2 </a:t>
          </a:r>
        </a:p>
      </dsp:txBody>
      <dsp:txXfrm>
        <a:off x="5155528" y="999093"/>
        <a:ext cx="2380305" cy="480109"/>
      </dsp:txXfrm>
    </dsp:sp>
    <dsp:sp modelId="{C7661045-17BC-1143-8B3F-EB4B8E8FD846}">
      <dsp:nvSpPr>
        <dsp:cNvPr id="0" name=""/>
        <dsp:cNvSpPr/>
      </dsp:nvSpPr>
      <dsp:spPr>
        <a:xfrm>
          <a:off x="5129555" y="1571682"/>
          <a:ext cx="2432251" cy="53205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Major Depression 20.4</a:t>
          </a:r>
        </a:p>
      </dsp:txBody>
      <dsp:txXfrm>
        <a:off x="5155528" y="1597655"/>
        <a:ext cx="2380305" cy="480109"/>
      </dsp:txXfrm>
    </dsp:sp>
    <dsp:sp modelId="{7867CB4D-D9CB-0841-AA2F-AB04F1145218}">
      <dsp:nvSpPr>
        <dsp:cNvPr id="0" name=""/>
        <dsp:cNvSpPr/>
      </dsp:nvSpPr>
      <dsp:spPr>
        <a:xfrm>
          <a:off x="5129555" y="2170243"/>
          <a:ext cx="2432251" cy="53205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Eating Disorders 23.1</a:t>
          </a:r>
        </a:p>
      </dsp:txBody>
      <dsp:txXfrm>
        <a:off x="5155528" y="2196216"/>
        <a:ext cx="2380305" cy="480109"/>
      </dsp:txXfrm>
    </dsp:sp>
    <dsp:sp modelId="{7B563CB6-6029-7D43-A735-1C7993E9D22A}">
      <dsp:nvSpPr>
        <dsp:cNvPr id="0" name=""/>
        <dsp:cNvSpPr/>
      </dsp:nvSpPr>
      <dsp:spPr>
        <a:xfrm>
          <a:off x="5129555" y="2768805"/>
          <a:ext cx="2432251" cy="53205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a:t>Previous Attempt 38.4</a:t>
          </a:r>
        </a:p>
      </dsp:txBody>
      <dsp:txXfrm>
        <a:off x="5155528" y="2794778"/>
        <a:ext cx="2380305" cy="48010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956D24-B853-4E49-9F12-EF1C46344DD0}" type="datetimeFigureOut">
              <a:rPr lang="en-US" smtClean="0"/>
              <a:t>4/24/2019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 Tayyab Rashid, Ph.D., 2017</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95E5D9-614C-7343-B479-C63AEE5F7B8F}" type="slidenum">
              <a:rPr lang="en-US" smtClean="0"/>
              <a:t>‹#›</a:t>
            </a:fld>
            <a:endParaRPr lang="en-US"/>
          </a:p>
        </p:txBody>
      </p:sp>
    </p:spTree>
    <p:extLst>
      <p:ext uri="{BB962C8B-B14F-4D97-AF65-F5344CB8AC3E}">
        <p14:creationId xmlns:p14="http://schemas.microsoft.com/office/powerpoint/2010/main" val="82361928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9AB1EDD-0D56-9447-A505-13E0A7CBD546}" type="datetimeFigureOut">
              <a:rPr lang="en-US" smtClean="0"/>
              <a:t>4/24/2019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 Tayyab Rashid, Ph.D., 2017</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92AD0-C5E6-BD41-8689-B957873C416C}" type="slidenum">
              <a:rPr lang="en-US" smtClean="0"/>
              <a:t>‹#›</a:t>
            </a:fld>
            <a:endParaRPr lang="en-US"/>
          </a:p>
        </p:txBody>
      </p:sp>
    </p:spTree>
    <p:extLst>
      <p:ext uri="{BB962C8B-B14F-4D97-AF65-F5344CB8AC3E}">
        <p14:creationId xmlns:p14="http://schemas.microsoft.com/office/powerpoint/2010/main" val="95419269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suicideprevention.ca/"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www.sprc.org/"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92AD0-C5E6-BD41-8689-B957873C416C}" type="slidenum">
              <a:rPr lang="en-US" smtClean="0"/>
              <a:t>1</a:t>
            </a:fld>
            <a:endParaRPr lang="en-US"/>
          </a:p>
        </p:txBody>
      </p:sp>
      <p:sp>
        <p:nvSpPr>
          <p:cNvPr id="5" name="Footer Placeholder 4"/>
          <p:cNvSpPr>
            <a:spLocks noGrp="1"/>
          </p:cNvSpPr>
          <p:nvPr>
            <p:ph type="ftr" sz="quarter" idx="11"/>
          </p:nvPr>
        </p:nvSpPr>
        <p:spPr/>
        <p:txBody>
          <a:bodyPr/>
          <a:lstStyle/>
          <a:p>
            <a:r>
              <a:rPr lang="en-US"/>
              <a:t> Tayyab Rashid, Ph.D., 2017</a:t>
            </a:r>
          </a:p>
        </p:txBody>
      </p:sp>
    </p:spTree>
    <p:extLst>
      <p:ext uri="{BB962C8B-B14F-4D97-AF65-F5344CB8AC3E}">
        <p14:creationId xmlns:p14="http://schemas.microsoft.com/office/powerpoint/2010/main" val="1776095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Singhal, A., Ross, J., </a:t>
            </a:r>
            <a:r>
              <a:rPr lang="en-CA" dirty="0" err="1">
                <a:effectLst/>
              </a:rPr>
              <a:t>Seminog</a:t>
            </a:r>
            <a:r>
              <a:rPr lang="en-CA" dirty="0">
                <a:effectLst/>
              </a:rPr>
              <a:t>, O., </a:t>
            </a:r>
            <a:r>
              <a:rPr lang="en-CA" dirty="0" err="1">
                <a:effectLst/>
              </a:rPr>
              <a:t>Hawton</a:t>
            </a:r>
            <a:r>
              <a:rPr lang="en-CA" dirty="0">
                <a:effectLst/>
              </a:rPr>
              <a:t>, K., &amp; </a:t>
            </a:r>
            <a:r>
              <a:rPr lang="en-CA" dirty="0" err="1">
                <a:effectLst/>
              </a:rPr>
              <a:t>Goldacre</a:t>
            </a:r>
            <a:r>
              <a:rPr lang="en-CA" dirty="0">
                <a:effectLst/>
              </a:rPr>
              <a:t>, M. J. (2014). Risk of self-harm and suicide in people with specific psychiatric and physical disorders: comparisons between disorders using English national record linkage. </a:t>
            </a:r>
            <a:r>
              <a:rPr lang="en-CA" i="1" dirty="0">
                <a:effectLst/>
              </a:rPr>
              <a:t>Journal of the Royal Society of Medicine</a:t>
            </a:r>
            <a:r>
              <a:rPr lang="en-CA" dirty="0">
                <a:effectLst/>
              </a:rPr>
              <a:t>, </a:t>
            </a:r>
            <a:r>
              <a:rPr lang="en-CA" i="1" dirty="0">
                <a:effectLst/>
              </a:rPr>
              <a:t>107</a:t>
            </a:r>
            <a:r>
              <a:rPr lang="en-CA" dirty="0">
                <a:effectLst/>
              </a:rPr>
              <a:t>(5), 194–204. https://</a:t>
            </a:r>
            <a:r>
              <a:rPr lang="en-CA" dirty="0" err="1">
                <a:effectLst/>
              </a:rPr>
              <a:t>doi.org</a:t>
            </a:r>
            <a:r>
              <a:rPr lang="en-CA" dirty="0">
                <a:effectLst/>
              </a:rPr>
              <a:t>/10.1177/0141076814522033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Very high RR Depression39,52414.1 (14.0–14.3)18,11123.1 (22.6–23.7)21,41311.7 (11.5–11.9) Bipolar disorder573311.6 (11.3–11.9)211118.0 (17.2–18.8)36229.7 (9.3–10.0) Alcohol abuse39,8788.0 (7.9–8.1)15,06112.8 (12.5–13.1)24,8176.7 (6.6–6.8) Anxiety and neurotic disorders19,3137.8 (7.7–8.0)891313.6 (13.3–14.0)10,4006.0 (5.9–6.1) Eating disorders20737.5 (7.2–7.9)87913.3 (12.4–14.3)11945.7 (5.4–6.1) Schizophrenia13,0177.2 (7.1–7.4)435011.4 (11.0–11.8)86676.2 (6.0–6.3) Substance abuse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Conditions</a:t>
            </a:r>
            <a:r>
              <a:rPr lang="en-CA" i="1" dirty="0" err="1"/>
              <a:t>n</a:t>
            </a:r>
            <a:endParaRPr lang="en-CA"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RR</a:t>
            </a:r>
            <a:r>
              <a:rPr lang="en-CA" baseline="30000" dirty="0">
                <a:effectLst/>
              </a:rPr>
              <a:t>*</a:t>
            </a:r>
            <a:r>
              <a:rPr lang="en-CA" dirty="0"/>
              <a:t> with 95% CI Self-harm cases/</a:t>
            </a:r>
            <a:r>
              <a:rPr lang="en-CA" dirty="0" err="1"/>
              <a:t>suicides</a:t>
            </a:r>
            <a:r>
              <a:rPr lang="en-CA" dirty="0" err="1">
                <a:effectLst/>
              </a:rPr>
              <a:t>Psychiatric</a:t>
            </a:r>
            <a:r>
              <a:rPr lang="en-CA"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Bipolar disorder  35917.9 (16.0–20.0)16.0 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Depression175312.9 (12.2–13.7)22.5 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Schizophrenia90510.6 (9.8–11.4)14.4 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Anxiety and neurotic disorders7648.8 (8.2–9.6)25.3 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Eating disorders188.4 (5.0–13.4)115.2 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Alcohol abuse10274.7 (4.4–5.0)38.8 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Substance abuse5624.7 (4.3–5.2)31.1</a:t>
            </a:r>
          </a:p>
          <a:p>
            <a:endParaRPr lang="en-US" dirty="0"/>
          </a:p>
        </p:txBody>
      </p:sp>
      <p:sp>
        <p:nvSpPr>
          <p:cNvPr id="4" name="Footer Placeholder 3"/>
          <p:cNvSpPr>
            <a:spLocks noGrp="1"/>
          </p:cNvSpPr>
          <p:nvPr>
            <p:ph type="ftr" sz="quarter" idx="4"/>
          </p:nvPr>
        </p:nvSpPr>
        <p:spPr/>
        <p:txBody>
          <a:bodyPr/>
          <a:lstStyle/>
          <a:p>
            <a:r>
              <a:rPr lang="en-US"/>
              <a:t> Tayyab Rashid, Ph.D., 2017</a:t>
            </a:r>
          </a:p>
        </p:txBody>
      </p:sp>
      <p:sp>
        <p:nvSpPr>
          <p:cNvPr id="5" name="Slide Number Placeholder 4"/>
          <p:cNvSpPr>
            <a:spLocks noGrp="1"/>
          </p:cNvSpPr>
          <p:nvPr>
            <p:ph type="sldNum" sz="quarter" idx="5"/>
          </p:nvPr>
        </p:nvSpPr>
        <p:spPr/>
        <p:txBody>
          <a:bodyPr/>
          <a:lstStyle/>
          <a:p>
            <a:fld id="{C9F92AD0-C5E6-BD41-8689-B957873C416C}" type="slidenum">
              <a:rPr lang="en-US" smtClean="0"/>
              <a:t>11</a:t>
            </a:fld>
            <a:endParaRPr lang="en-US"/>
          </a:p>
        </p:txBody>
      </p:sp>
    </p:spTree>
    <p:extLst>
      <p:ext uri="{BB962C8B-B14F-4D97-AF65-F5344CB8AC3E}">
        <p14:creationId xmlns:p14="http://schemas.microsoft.com/office/powerpoint/2010/main" val="254516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Tayyab</a:t>
            </a:r>
          </a:p>
          <a:p>
            <a:endParaRPr lang="en-US"/>
          </a:p>
          <a:p>
            <a:r>
              <a:rPr lang="en-US"/>
              <a:t>Stat</a:t>
            </a:r>
            <a:r>
              <a:rPr lang="en-US" baseline="0"/>
              <a:t> Can Data: </a:t>
            </a:r>
            <a:r>
              <a:rPr lang="en-US"/>
              <a:t>The data are from the 2012 Canadian Community Health Survey–Mental Health (CCHS–MH), which targeted the household population in the 10 provinces. The analysis pertains to 4,031 respondents aged 15 to 24, weighted to represent more than 4.4 million individuals.</a:t>
            </a:r>
          </a:p>
          <a:p>
            <a:pPr marL="0" marR="0" indent="0" algn="l" defTabSz="914400" rtl="0" eaLnBrk="1" fontAlgn="auto" latinLnBrk="0" hangingPunct="1">
              <a:lnSpc>
                <a:spcPct val="100000"/>
              </a:lnSpc>
              <a:spcBef>
                <a:spcPts val="0"/>
              </a:spcBef>
              <a:spcAft>
                <a:spcPts val="0"/>
              </a:spcAft>
              <a:buClrTx/>
              <a:buSzTx/>
              <a:buFontTx/>
              <a:buNone/>
              <a:tabLst/>
              <a:defRPr/>
            </a:pPr>
            <a:r>
              <a:rPr lang="en-US"/>
              <a:t>file:///Users/</a:t>
            </a:r>
            <a:r>
              <a:rPr lang="en-US" err="1"/>
              <a:t>tayyabrashid</a:t>
            </a:r>
            <a:r>
              <a:rPr lang="en-US"/>
              <a:t>/Pictures/For%20Presentations/Suicidal%20Ideation.html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NCHA-ACHA DATA: </a:t>
            </a:r>
            <a:r>
              <a:rPr lang="en-US" sz="1200" kern="1200">
                <a:solidFill>
                  <a:schemeClr val="tx1"/>
                </a:solidFill>
                <a:effectLst/>
                <a:latin typeface="+mn-lt"/>
                <a:ea typeface="+mn-ea"/>
                <a:cs typeface="+mn-cs"/>
              </a:rPr>
              <a:t>American College Health Association. American College Health Association-National College Health Assessment II: Canadian Reference Group Executive Summary Spring 2016. Hanover, MD: American College Health Association; 2016.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http://</a:t>
            </a:r>
            <a:r>
              <a:rPr lang="en-US" sz="1200" kern="1200" err="1">
                <a:solidFill>
                  <a:schemeClr val="tx1"/>
                </a:solidFill>
                <a:effectLst/>
                <a:latin typeface="+mn-lt"/>
                <a:ea typeface="+mn-ea"/>
                <a:cs typeface="+mn-cs"/>
              </a:rPr>
              <a:t>www.acha-ncha.org</a:t>
            </a:r>
            <a:r>
              <a:rPr lang="en-US" sz="1200" kern="1200">
                <a:solidFill>
                  <a:schemeClr val="tx1"/>
                </a:solidFill>
                <a:effectLst/>
                <a:latin typeface="+mn-lt"/>
                <a:ea typeface="+mn-ea"/>
                <a:cs typeface="+mn-cs"/>
              </a:rPr>
              <a:t>/docs/NCHA-II%20SPRING%202016%20CANADIAN%20REFERENCE%20GROUP%20EXECUTIVE%20SUMMARY.pdf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C9F92AD0-C5E6-BD41-8689-B957873C416C}" type="slidenum">
              <a:rPr lang="en-US" smtClean="0"/>
              <a:t>12</a:t>
            </a:fld>
            <a:endParaRPr lang="en-US"/>
          </a:p>
        </p:txBody>
      </p:sp>
      <p:sp>
        <p:nvSpPr>
          <p:cNvPr id="5" name="Footer Placeholder 4"/>
          <p:cNvSpPr>
            <a:spLocks noGrp="1"/>
          </p:cNvSpPr>
          <p:nvPr>
            <p:ph type="ftr" sz="quarter" idx="11"/>
          </p:nvPr>
        </p:nvSpPr>
        <p:spPr/>
        <p:txBody>
          <a:bodyPr/>
          <a:lstStyle/>
          <a:p>
            <a:r>
              <a:rPr lang="en-US"/>
              <a:t> Tayyab Rashid, Ph.D., 2017</a:t>
            </a:r>
          </a:p>
        </p:txBody>
      </p:sp>
    </p:spTree>
    <p:extLst>
      <p:ext uri="{BB962C8B-B14F-4D97-AF65-F5344CB8AC3E}">
        <p14:creationId xmlns:p14="http://schemas.microsoft.com/office/powerpoint/2010/main" val="1119861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Assessment</a:t>
            </a:r>
          </a:p>
          <a:p>
            <a:r>
              <a:rPr lang="en-US"/>
              <a:t>Chu J1, Floyd R, Diep H, Pardo S, Goldblum P, </a:t>
            </a:r>
            <a:r>
              <a:rPr lang="en-US" err="1"/>
              <a:t>Bongar</a:t>
            </a:r>
            <a:r>
              <a:rPr lang="en-US"/>
              <a:t> B. A tool for the culturally competent assessment of suicide: the Cultural Assessment of Risk for Suicide (CARS) measure.</a:t>
            </a:r>
          </a:p>
          <a:p>
            <a:endParaRPr lang="en-US"/>
          </a:p>
          <a:p>
            <a:r>
              <a:rPr lang="en-US" err="1"/>
              <a:t>Psychol</a:t>
            </a:r>
            <a:r>
              <a:rPr lang="en-US"/>
              <a:t> Assess. 2013 Jun;25(2):424-34. </a:t>
            </a:r>
            <a:r>
              <a:rPr lang="en-US" err="1"/>
              <a:t>doi</a:t>
            </a:r>
            <a:r>
              <a:rPr lang="en-US"/>
              <a:t>: 10.1037/a0031264. </a:t>
            </a:r>
            <a:r>
              <a:rPr lang="en-US" err="1"/>
              <a:t>Epub</a:t>
            </a:r>
            <a:r>
              <a:rPr lang="en-US"/>
              <a:t> 2013 Jan 28.</a:t>
            </a:r>
          </a:p>
        </p:txBody>
      </p:sp>
      <p:sp>
        <p:nvSpPr>
          <p:cNvPr id="4" name="Slide Number Placeholder 3"/>
          <p:cNvSpPr>
            <a:spLocks noGrp="1"/>
          </p:cNvSpPr>
          <p:nvPr>
            <p:ph type="sldNum" sz="quarter" idx="10"/>
          </p:nvPr>
        </p:nvSpPr>
        <p:spPr/>
        <p:txBody>
          <a:bodyPr/>
          <a:lstStyle/>
          <a:p>
            <a:fld id="{C9F92AD0-C5E6-BD41-8689-B957873C416C}" type="slidenum">
              <a:rPr lang="en-US" smtClean="0"/>
              <a:t>13</a:t>
            </a:fld>
            <a:endParaRPr lang="en-US"/>
          </a:p>
        </p:txBody>
      </p:sp>
      <p:sp>
        <p:nvSpPr>
          <p:cNvPr id="5" name="Footer Placeholder 4"/>
          <p:cNvSpPr>
            <a:spLocks noGrp="1"/>
          </p:cNvSpPr>
          <p:nvPr>
            <p:ph type="ftr" sz="quarter" idx="11"/>
          </p:nvPr>
        </p:nvSpPr>
        <p:spPr/>
        <p:txBody>
          <a:bodyPr/>
          <a:lstStyle/>
          <a:p>
            <a:r>
              <a:rPr lang="en-US"/>
              <a:t> Tayyab Rashid, Ph.D., 2017</a:t>
            </a:r>
          </a:p>
        </p:txBody>
      </p:sp>
    </p:spTree>
    <p:extLst>
      <p:ext uri="{BB962C8B-B14F-4D97-AF65-F5344CB8AC3E}">
        <p14:creationId xmlns:p14="http://schemas.microsoft.com/office/powerpoint/2010/main" val="128372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Tayyab or Amanda</a:t>
            </a:r>
          </a:p>
        </p:txBody>
      </p:sp>
      <p:sp>
        <p:nvSpPr>
          <p:cNvPr id="4" name="Footer Placeholder 3"/>
          <p:cNvSpPr>
            <a:spLocks noGrp="1"/>
          </p:cNvSpPr>
          <p:nvPr>
            <p:ph type="ftr" sz="quarter" idx="4"/>
          </p:nvPr>
        </p:nvSpPr>
        <p:spPr/>
        <p:txBody>
          <a:bodyPr/>
          <a:lstStyle/>
          <a:p>
            <a:r>
              <a:rPr lang="en-US"/>
              <a:t> Tayyab Rashid, Ph.D., 2017</a:t>
            </a:r>
          </a:p>
        </p:txBody>
      </p:sp>
      <p:sp>
        <p:nvSpPr>
          <p:cNvPr id="5" name="Slide Number Placeholder 4"/>
          <p:cNvSpPr>
            <a:spLocks noGrp="1"/>
          </p:cNvSpPr>
          <p:nvPr>
            <p:ph type="sldNum" sz="quarter" idx="5"/>
          </p:nvPr>
        </p:nvSpPr>
        <p:spPr/>
        <p:txBody>
          <a:bodyPr/>
          <a:lstStyle/>
          <a:p>
            <a:fld id="{C9F92AD0-C5E6-BD41-8689-B957873C416C}" type="slidenum">
              <a:rPr lang="en-US" smtClean="0"/>
              <a:t>14</a:t>
            </a:fld>
            <a:endParaRPr lang="en-US"/>
          </a:p>
        </p:txBody>
      </p:sp>
    </p:spTree>
    <p:extLst>
      <p:ext uri="{BB962C8B-B14F-4D97-AF65-F5344CB8AC3E}">
        <p14:creationId xmlns:p14="http://schemas.microsoft.com/office/powerpoint/2010/main" val="2071701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Tayyab</a:t>
            </a:r>
          </a:p>
        </p:txBody>
      </p:sp>
      <p:sp>
        <p:nvSpPr>
          <p:cNvPr id="4" name="Footer Placeholder 3"/>
          <p:cNvSpPr>
            <a:spLocks noGrp="1"/>
          </p:cNvSpPr>
          <p:nvPr>
            <p:ph type="ftr" sz="quarter" idx="4"/>
          </p:nvPr>
        </p:nvSpPr>
        <p:spPr/>
        <p:txBody>
          <a:bodyPr/>
          <a:lstStyle/>
          <a:p>
            <a:r>
              <a:rPr lang="en-US"/>
              <a:t> Tayyab Rashid, Ph.D., 2017</a:t>
            </a:r>
          </a:p>
        </p:txBody>
      </p:sp>
      <p:sp>
        <p:nvSpPr>
          <p:cNvPr id="5" name="Slide Number Placeholder 4"/>
          <p:cNvSpPr>
            <a:spLocks noGrp="1"/>
          </p:cNvSpPr>
          <p:nvPr>
            <p:ph type="sldNum" sz="quarter" idx="5"/>
          </p:nvPr>
        </p:nvSpPr>
        <p:spPr/>
        <p:txBody>
          <a:bodyPr/>
          <a:lstStyle/>
          <a:p>
            <a:fld id="{C9F92AD0-C5E6-BD41-8689-B957873C416C}" type="slidenum">
              <a:rPr lang="en-US" smtClean="0"/>
              <a:t>15</a:t>
            </a:fld>
            <a:endParaRPr lang="en-US"/>
          </a:p>
        </p:txBody>
      </p:sp>
    </p:spTree>
    <p:extLst>
      <p:ext uri="{BB962C8B-B14F-4D97-AF65-F5344CB8AC3E}">
        <p14:creationId xmlns:p14="http://schemas.microsoft.com/office/powerpoint/2010/main" val="2448128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Tayyab or Amanda</a:t>
            </a:r>
          </a:p>
          <a:p>
            <a:endParaRPr lang="en-US"/>
          </a:p>
        </p:txBody>
      </p:sp>
      <p:sp>
        <p:nvSpPr>
          <p:cNvPr id="4" name="Footer Placeholder 3"/>
          <p:cNvSpPr>
            <a:spLocks noGrp="1"/>
          </p:cNvSpPr>
          <p:nvPr>
            <p:ph type="ftr" sz="quarter" idx="4"/>
          </p:nvPr>
        </p:nvSpPr>
        <p:spPr/>
        <p:txBody>
          <a:bodyPr/>
          <a:lstStyle/>
          <a:p>
            <a:r>
              <a:rPr lang="en-US"/>
              <a:t> Tayyab Rashid, Ph.D., 2017</a:t>
            </a:r>
          </a:p>
        </p:txBody>
      </p:sp>
      <p:sp>
        <p:nvSpPr>
          <p:cNvPr id="5" name="Slide Number Placeholder 4"/>
          <p:cNvSpPr>
            <a:spLocks noGrp="1"/>
          </p:cNvSpPr>
          <p:nvPr>
            <p:ph type="sldNum" sz="quarter" idx="5"/>
          </p:nvPr>
        </p:nvSpPr>
        <p:spPr/>
        <p:txBody>
          <a:bodyPr/>
          <a:lstStyle/>
          <a:p>
            <a:fld id="{C9F92AD0-C5E6-BD41-8689-B957873C416C}" type="slidenum">
              <a:rPr lang="en-US" smtClean="0"/>
              <a:t>16</a:t>
            </a:fld>
            <a:endParaRPr lang="en-US"/>
          </a:p>
        </p:txBody>
      </p:sp>
    </p:spTree>
    <p:extLst>
      <p:ext uri="{BB962C8B-B14F-4D97-AF65-F5344CB8AC3E}">
        <p14:creationId xmlns:p14="http://schemas.microsoft.com/office/powerpoint/2010/main" val="2368322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Tayyab or Amanda</a:t>
            </a:r>
          </a:p>
          <a:p>
            <a:endParaRPr lang="en-US"/>
          </a:p>
        </p:txBody>
      </p:sp>
      <p:sp>
        <p:nvSpPr>
          <p:cNvPr id="4" name="Footer Placeholder 3"/>
          <p:cNvSpPr>
            <a:spLocks noGrp="1"/>
          </p:cNvSpPr>
          <p:nvPr>
            <p:ph type="ftr" sz="quarter" idx="4"/>
          </p:nvPr>
        </p:nvSpPr>
        <p:spPr/>
        <p:txBody>
          <a:bodyPr/>
          <a:lstStyle/>
          <a:p>
            <a:r>
              <a:rPr lang="en-US"/>
              <a:t> Tayyab Rashid, Ph.D., 2017</a:t>
            </a:r>
          </a:p>
        </p:txBody>
      </p:sp>
      <p:sp>
        <p:nvSpPr>
          <p:cNvPr id="5" name="Slide Number Placeholder 4"/>
          <p:cNvSpPr>
            <a:spLocks noGrp="1"/>
          </p:cNvSpPr>
          <p:nvPr>
            <p:ph type="sldNum" sz="quarter" idx="5"/>
          </p:nvPr>
        </p:nvSpPr>
        <p:spPr/>
        <p:txBody>
          <a:bodyPr/>
          <a:lstStyle/>
          <a:p>
            <a:fld id="{C9F92AD0-C5E6-BD41-8689-B957873C416C}" type="slidenum">
              <a:rPr lang="en-US" smtClean="0"/>
              <a:t>17</a:t>
            </a:fld>
            <a:endParaRPr lang="en-US"/>
          </a:p>
        </p:txBody>
      </p:sp>
    </p:spTree>
    <p:extLst>
      <p:ext uri="{BB962C8B-B14F-4D97-AF65-F5344CB8AC3E}">
        <p14:creationId xmlns:p14="http://schemas.microsoft.com/office/powerpoint/2010/main" val="908402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Tayyab or Amanda</a:t>
            </a:r>
          </a:p>
          <a:p>
            <a:r>
              <a:rPr lang="en-CA" sz="1200" kern="1200" dirty="0">
                <a:solidFill>
                  <a:schemeClr val="tx1"/>
                </a:solidFill>
                <a:effectLst/>
                <a:latin typeface="+mn-lt"/>
                <a:ea typeface="+mn-ea"/>
                <a:cs typeface="+mn-cs"/>
              </a:rPr>
              <a:t>Amanda, if you are covering it, I can explain this to you prior to the presentation</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research team included one licensed clinical psychologist, one graduate student in counselling and two senior (4th year) undergraduate students. Team members individually coded clinical descriptions and met weekly to discuss the development of codes. At weekly meetings, further discussion allowed new codes to emerge from the data, definitions to be revised, and constructs to be clarified. The team incorporated redundant codes into broader categories and divided broader categories into more clinically distinct categories. </a:t>
            </a:r>
          </a:p>
          <a:p>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Strauss, A. &amp; Corbin, J. (1998). </a:t>
            </a:r>
            <a:r>
              <a:rPr lang="en-CA" sz="1200" i="1" kern="1200" dirty="0">
                <a:solidFill>
                  <a:schemeClr val="tx1"/>
                </a:solidFill>
                <a:effectLst/>
                <a:latin typeface="+mn-lt"/>
                <a:ea typeface="+mn-ea"/>
                <a:cs typeface="+mn-cs"/>
              </a:rPr>
              <a:t>Basics of qualitative research: Techniques and procedures for developing grounded theory. </a:t>
            </a:r>
            <a:r>
              <a:rPr lang="en-CA" sz="1200" kern="1200" dirty="0">
                <a:solidFill>
                  <a:schemeClr val="tx1"/>
                </a:solidFill>
                <a:effectLst/>
                <a:latin typeface="+mn-lt"/>
                <a:ea typeface="+mn-ea"/>
                <a:cs typeface="+mn-cs"/>
              </a:rPr>
              <a:t>2nd ed. London: Sage Publications.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Once the team had generated a solid code list and streamlined the process, we conducted the second phase of analysis. In this phase, three coders independently coded each case. Wherever two coders differed, a fourth coder (first author: TR) arbitrated and resolved discrepancies.</a:t>
            </a:r>
          </a:p>
          <a:p>
            <a:endParaRPr lang="en-US" dirty="0"/>
          </a:p>
        </p:txBody>
      </p:sp>
      <p:sp>
        <p:nvSpPr>
          <p:cNvPr id="4" name="Footer Placeholder 3"/>
          <p:cNvSpPr>
            <a:spLocks noGrp="1"/>
          </p:cNvSpPr>
          <p:nvPr>
            <p:ph type="ftr" sz="quarter" idx="4"/>
          </p:nvPr>
        </p:nvSpPr>
        <p:spPr/>
        <p:txBody>
          <a:bodyPr/>
          <a:lstStyle/>
          <a:p>
            <a:r>
              <a:rPr lang="en-US"/>
              <a:t> Tayyab Rashid, Ph.D., 2017</a:t>
            </a:r>
          </a:p>
        </p:txBody>
      </p:sp>
      <p:sp>
        <p:nvSpPr>
          <p:cNvPr id="5" name="Slide Number Placeholder 4"/>
          <p:cNvSpPr>
            <a:spLocks noGrp="1"/>
          </p:cNvSpPr>
          <p:nvPr>
            <p:ph type="sldNum" sz="quarter" idx="5"/>
          </p:nvPr>
        </p:nvSpPr>
        <p:spPr/>
        <p:txBody>
          <a:bodyPr/>
          <a:lstStyle/>
          <a:p>
            <a:fld id="{C9F92AD0-C5E6-BD41-8689-B957873C416C}" type="slidenum">
              <a:rPr lang="en-US" smtClean="0"/>
              <a:t>18</a:t>
            </a:fld>
            <a:endParaRPr lang="en-US"/>
          </a:p>
        </p:txBody>
      </p:sp>
    </p:spTree>
    <p:extLst>
      <p:ext uri="{BB962C8B-B14F-4D97-AF65-F5344CB8AC3E}">
        <p14:creationId xmlns:p14="http://schemas.microsoft.com/office/powerpoint/2010/main" val="2289934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Tayyab or Amanda</a:t>
            </a:r>
          </a:p>
          <a:p>
            <a:endParaRPr lang="en-US"/>
          </a:p>
        </p:txBody>
      </p:sp>
      <p:sp>
        <p:nvSpPr>
          <p:cNvPr id="4" name="Footer Placeholder 3"/>
          <p:cNvSpPr>
            <a:spLocks noGrp="1"/>
          </p:cNvSpPr>
          <p:nvPr>
            <p:ph type="ftr" sz="quarter" idx="4"/>
          </p:nvPr>
        </p:nvSpPr>
        <p:spPr/>
        <p:txBody>
          <a:bodyPr/>
          <a:lstStyle/>
          <a:p>
            <a:r>
              <a:rPr lang="en-US"/>
              <a:t> Tayyab Rashid, Ph.D., 2017</a:t>
            </a:r>
          </a:p>
        </p:txBody>
      </p:sp>
      <p:sp>
        <p:nvSpPr>
          <p:cNvPr id="5" name="Slide Number Placeholder 4"/>
          <p:cNvSpPr>
            <a:spLocks noGrp="1"/>
          </p:cNvSpPr>
          <p:nvPr>
            <p:ph type="sldNum" sz="quarter" idx="5"/>
          </p:nvPr>
        </p:nvSpPr>
        <p:spPr/>
        <p:txBody>
          <a:bodyPr/>
          <a:lstStyle/>
          <a:p>
            <a:fld id="{C9F92AD0-C5E6-BD41-8689-B957873C416C}" type="slidenum">
              <a:rPr lang="en-US" smtClean="0"/>
              <a:t>19</a:t>
            </a:fld>
            <a:endParaRPr lang="en-US"/>
          </a:p>
        </p:txBody>
      </p:sp>
    </p:spTree>
    <p:extLst>
      <p:ext uri="{BB962C8B-B14F-4D97-AF65-F5344CB8AC3E}">
        <p14:creationId xmlns:p14="http://schemas.microsoft.com/office/powerpoint/2010/main" val="334641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Tayyab or Amanda</a:t>
            </a:r>
          </a:p>
          <a:p>
            <a:endParaRPr lang="en-US"/>
          </a:p>
        </p:txBody>
      </p:sp>
      <p:sp>
        <p:nvSpPr>
          <p:cNvPr id="4" name="Footer Placeholder 3"/>
          <p:cNvSpPr>
            <a:spLocks noGrp="1"/>
          </p:cNvSpPr>
          <p:nvPr>
            <p:ph type="ftr" sz="quarter" idx="4"/>
          </p:nvPr>
        </p:nvSpPr>
        <p:spPr/>
        <p:txBody>
          <a:bodyPr/>
          <a:lstStyle/>
          <a:p>
            <a:r>
              <a:rPr lang="en-US"/>
              <a:t> Tayyab Rashid, Ph.D., 2017</a:t>
            </a:r>
          </a:p>
        </p:txBody>
      </p:sp>
      <p:sp>
        <p:nvSpPr>
          <p:cNvPr id="5" name="Slide Number Placeholder 4"/>
          <p:cNvSpPr>
            <a:spLocks noGrp="1"/>
          </p:cNvSpPr>
          <p:nvPr>
            <p:ph type="sldNum" sz="quarter" idx="5"/>
          </p:nvPr>
        </p:nvSpPr>
        <p:spPr/>
        <p:txBody>
          <a:bodyPr/>
          <a:lstStyle/>
          <a:p>
            <a:fld id="{C9F92AD0-C5E6-BD41-8689-B957873C416C}" type="slidenum">
              <a:rPr lang="en-US" smtClean="0"/>
              <a:t>20</a:t>
            </a:fld>
            <a:endParaRPr lang="en-US"/>
          </a:p>
        </p:txBody>
      </p:sp>
    </p:spTree>
    <p:extLst>
      <p:ext uri="{BB962C8B-B14F-4D97-AF65-F5344CB8AC3E}">
        <p14:creationId xmlns:p14="http://schemas.microsoft.com/office/powerpoint/2010/main" val="13179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Ary</a:t>
            </a:r>
          </a:p>
          <a:p>
            <a:endParaRPr lang="en-US" dirty="0"/>
          </a:p>
          <a:p>
            <a:r>
              <a:rPr lang="en-US" dirty="0"/>
              <a:t>Part of a</a:t>
            </a:r>
            <a:r>
              <a:rPr lang="en-US" baseline="0" dirty="0"/>
              <a:t> larger project that resulted in 27 recommendations split between secondary and post-secondary administrators, mental health professionals, student service professionals, and government bodies</a:t>
            </a:r>
            <a:endParaRPr lang="en-US" dirty="0"/>
          </a:p>
        </p:txBody>
      </p:sp>
    </p:spTree>
    <p:extLst>
      <p:ext uri="{BB962C8B-B14F-4D97-AF65-F5344CB8AC3E}">
        <p14:creationId xmlns:p14="http://schemas.microsoft.com/office/powerpoint/2010/main" val="1260952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Tayyab or Amanda</a:t>
            </a:r>
          </a:p>
          <a:p>
            <a:endParaRPr lang="en-US"/>
          </a:p>
        </p:txBody>
      </p:sp>
      <p:sp>
        <p:nvSpPr>
          <p:cNvPr id="4" name="Slide Number Placeholder 3"/>
          <p:cNvSpPr>
            <a:spLocks noGrp="1"/>
          </p:cNvSpPr>
          <p:nvPr>
            <p:ph type="sldNum" sz="quarter" idx="10"/>
          </p:nvPr>
        </p:nvSpPr>
        <p:spPr/>
        <p:txBody>
          <a:bodyPr/>
          <a:lstStyle/>
          <a:p>
            <a:fld id="{BF792A7B-5026-4360-96D4-8212A871FF94}" type="slidenum">
              <a:rPr lang="en-US" smtClean="0"/>
              <a:t>21</a:t>
            </a:fld>
            <a:endParaRPr lang="en-US"/>
          </a:p>
        </p:txBody>
      </p:sp>
    </p:spTree>
    <p:extLst>
      <p:ext uri="{BB962C8B-B14F-4D97-AF65-F5344CB8AC3E}">
        <p14:creationId xmlns:p14="http://schemas.microsoft.com/office/powerpoint/2010/main" val="866495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Tayyab or Amanda</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About 10% of client report suicidal ideation at the intake (interview). Similarly, using the OQ-45, 8.5% of clients were found to be experiencing suicidal ideation </a:t>
            </a:r>
            <a:r>
              <a:rPr lang="en-US" sz="1200" i="1" kern="1200">
                <a:solidFill>
                  <a:schemeClr val="tx1"/>
                </a:solidFill>
                <a:effectLst/>
                <a:latin typeface="+mn-lt"/>
                <a:ea typeface="+mn-ea"/>
                <a:cs typeface="+mn-cs"/>
              </a:rPr>
              <a:t>frequently</a:t>
            </a:r>
            <a:r>
              <a:rPr lang="en-US" sz="1200" kern="1200">
                <a:solidFill>
                  <a:schemeClr val="tx1"/>
                </a:solidFill>
                <a:effectLst/>
                <a:latin typeface="+mn-lt"/>
                <a:ea typeface="+mn-ea"/>
                <a:cs typeface="+mn-cs"/>
              </a:rPr>
              <a:t> to </a:t>
            </a:r>
            <a:r>
              <a:rPr lang="en-US" sz="1200" i="1" kern="1200">
                <a:solidFill>
                  <a:schemeClr val="tx1"/>
                </a:solidFill>
                <a:effectLst/>
                <a:latin typeface="+mn-lt"/>
                <a:ea typeface="+mn-ea"/>
                <a:cs typeface="+mn-cs"/>
              </a:rPr>
              <a:t>almost always</a:t>
            </a:r>
            <a:r>
              <a:rPr lang="en-US" sz="1200" kern="1200">
                <a:solidFill>
                  <a:schemeClr val="tx1"/>
                </a:solidFill>
                <a:effectLst/>
                <a:latin typeface="+mn-lt"/>
                <a:ea typeface="+mn-ea"/>
                <a:cs typeface="+mn-cs"/>
              </a:rPr>
              <a:t> in the past week. </a:t>
            </a:r>
          </a:p>
          <a:p>
            <a:pPr lvl="0"/>
            <a:endParaRPr lang="en-CA" sz="1200" kern="1200">
              <a:solidFill>
                <a:schemeClr val="tx1"/>
              </a:solidFill>
              <a:effectLst/>
              <a:latin typeface="+mn-lt"/>
              <a:ea typeface="+mn-ea"/>
              <a:cs typeface="+mn-cs"/>
            </a:endParaRPr>
          </a:p>
          <a:p>
            <a:pPr lvl="0"/>
            <a:r>
              <a:rPr lang="en-CA" sz="1200" kern="1200">
                <a:solidFill>
                  <a:schemeClr val="tx1"/>
                </a:solidFill>
                <a:effectLst/>
                <a:latin typeface="+mn-lt"/>
                <a:ea typeface="+mn-ea"/>
                <a:cs typeface="+mn-cs"/>
              </a:rPr>
              <a:t>The Venn diagram on the right illustrates the </a:t>
            </a:r>
            <a:r>
              <a:rPr lang="en-CA" sz="1200" b="1" kern="1200">
                <a:solidFill>
                  <a:schemeClr val="tx1"/>
                </a:solidFill>
                <a:effectLst/>
                <a:latin typeface="+mn-lt"/>
                <a:ea typeface="+mn-ea"/>
                <a:cs typeface="+mn-cs"/>
              </a:rPr>
              <a:t>overlap percentage </a:t>
            </a:r>
            <a:r>
              <a:rPr lang="en-CA" sz="1200" kern="1200">
                <a:solidFill>
                  <a:schemeClr val="tx1"/>
                </a:solidFill>
                <a:effectLst/>
                <a:latin typeface="+mn-lt"/>
                <a:ea typeface="+mn-ea"/>
                <a:cs typeface="+mn-cs"/>
              </a:rPr>
              <a:t>between the two measures. Although rates are similar, both measures are not capturing the same clients. 67% of clients responding with </a:t>
            </a:r>
            <a:r>
              <a:rPr lang="en-CA" sz="1200" i="1" kern="1200">
                <a:solidFill>
                  <a:schemeClr val="tx1"/>
                </a:solidFill>
                <a:effectLst/>
                <a:latin typeface="+mn-lt"/>
                <a:ea typeface="+mn-ea"/>
                <a:cs typeface="+mn-cs"/>
              </a:rPr>
              <a:t>almost always</a:t>
            </a:r>
            <a:r>
              <a:rPr lang="en-CA" sz="1200" kern="1200">
                <a:solidFill>
                  <a:schemeClr val="tx1"/>
                </a:solidFill>
                <a:effectLst/>
                <a:latin typeface="+mn-lt"/>
                <a:ea typeface="+mn-ea"/>
                <a:cs typeface="+mn-cs"/>
              </a:rPr>
              <a:t> on the OQ-45 are also identified by clinicians at intake. This percentage drops to 52% for clients responding with </a:t>
            </a:r>
            <a:r>
              <a:rPr lang="en-CA" sz="1200" i="1" kern="1200">
                <a:solidFill>
                  <a:schemeClr val="tx1"/>
                </a:solidFill>
                <a:effectLst/>
                <a:latin typeface="+mn-lt"/>
                <a:ea typeface="+mn-ea"/>
                <a:cs typeface="+mn-cs"/>
              </a:rPr>
              <a:t>frequently</a:t>
            </a:r>
            <a:r>
              <a:rPr lang="en-CA" sz="1200" kern="1200">
                <a:solidFill>
                  <a:schemeClr val="tx1"/>
                </a:solidFill>
                <a:effectLst/>
                <a:latin typeface="+mn-lt"/>
                <a:ea typeface="+mn-ea"/>
                <a:cs typeface="+mn-cs"/>
              </a:rPr>
              <a:t>. </a:t>
            </a:r>
          </a:p>
          <a:p>
            <a:endParaRPr lang="en-US" sz="1200" b="0" i="0" u="none" strike="noStrike" kern="1200">
              <a:solidFill>
                <a:schemeClr val="tx1"/>
              </a:solidFill>
              <a:effectLst/>
              <a:latin typeface="+mn-lt"/>
              <a:ea typeface="+mn-ea"/>
              <a:cs typeface="+mn-cs"/>
            </a:endParaRPr>
          </a:p>
          <a:p>
            <a:endParaRPr lang="en-US" sz="1200" b="0" i="0" u="none" strike="noStrike" kern="1200">
              <a:solidFill>
                <a:schemeClr val="tx1"/>
              </a:solidFill>
              <a:effectLst/>
              <a:latin typeface="+mn-lt"/>
              <a:ea typeface="+mn-ea"/>
              <a:cs typeface="+mn-cs"/>
            </a:endParaRPr>
          </a:p>
          <a:p>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Anchor </a:t>
            </a:r>
            <a:r>
              <a:rPr lang="mr-IN" sz="1200" b="0" i="0" u="none" strike="noStrike" kern="1200">
                <a:solidFill>
                  <a:schemeClr val="tx1"/>
                </a:solidFill>
                <a:effectLst/>
                <a:latin typeface="+mn-lt"/>
                <a:ea typeface="+mn-ea"/>
                <a:cs typeface="+mn-cs"/>
              </a:rPr>
              <a:t>–</a:t>
            </a:r>
            <a:r>
              <a:rPr lang="en-US" sz="1200" b="0" i="0" u="none" strike="noStrike" kern="1200">
                <a:solidFill>
                  <a:schemeClr val="tx1"/>
                </a:solidFill>
                <a:effectLst/>
                <a:latin typeface="+mn-lt"/>
                <a:ea typeface="+mn-ea"/>
                <a:cs typeface="+mn-cs"/>
              </a:rPr>
              <a:t>  captured</a:t>
            </a:r>
            <a:r>
              <a:rPr lang="en-US" sz="1200" b="0" i="0" u="none" strike="noStrike" kern="1200" baseline="0">
                <a:solidFill>
                  <a:schemeClr val="tx1"/>
                </a:solidFill>
                <a:effectLst/>
                <a:latin typeface="+mn-lt"/>
                <a:ea typeface="+mn-ea"/>
                <a:cs typeface="+mn-cs"/>
              </a:rPr>
              <a:t> </a:t>
            </a:r>
            <a:r>
              <a:rPr lang="mr-IN" sz="1200" b="0" i="0" u="none" strike="noStrike" kern="1200" baseline="0">
                <a:solidFill>
                  <a:schemeClr val="tx1"/>
                </a:solidFill>
                <a:effectLst/>
                <a:latin typeface="+mn-lt"/>
                <a:ea typeface="+mn-ea"/>
                <a:cs typeface="+mn-cs"/>
              </a:rPr>
              <a:t>–</a:t>
            </a:r>
            <a:r>
              <a:rPr lang="en-US" sz="1200" b="0" i="0" u="none" strike="noStrike" kern="1200" baseline="0">
                <a:solidFill>
                  <a:schemeClr val="tx1"/>
                </a:solidFill>
                <a:effectLst/>
                <a:latin typeface="+mn-lt"/>
                <a:ea typeface="+mn-ea"/>
                <a:cs typeface="+mn-cs"/>
              </a:rPr>
              <a:t> not captured</a:t>
            </a:r>
            <a:endParaRPr lang="en-US" sz="1200" b="0" i="0" u="none" strike="noStrike" kern="1200">
              <a:solidFill>
                <a:schemeClr val="tx1"/>
              </a:solidFill>
              <a:effectLst/>
              <a:latin typeface="+mn-lt"/>
              <a:ea typeface="+mn-ea"/>
              <a:cs typeface="+mn-cs"/>
            </a:endParaRPr>
          </a:p>
          <a:p>
            <a:r>
              <a:rPr lang="en-US" sz="1200" b="0" i="0" u="none" strike="noStrike" kern="1200">
                <a:solidFill>
                  <a:schemeClr val="tx1"/>
                </a:solidFill>
                <a:effectLst/>
                <a:latin typeface="+mn-lt"/>
                <a:ea typeface="+mn-ea"/>
                <a:cs typeface="+mn-cs"/>
              </a:rPr>
              <a:t>Almost Always</a:t>
            </a:r>
            <a:r>
              <a:rPr lang="en-US"/>
              <a:t> </a:t>
            </a:r>
            <a:r>
              <a:rPr lang="en-US" sz="1200" b="0" i="0" u="none" strike="noStrike" kern="1200">
                <a:solidFill>
                  <a:schemeClr val="tx1"/>
                </a:solidFill>
                <a:effectLst/>
                <a:latin typeface="+mn-lt"/>
                <a:ea typeface="+mn-ea"/>
                <a:cs typeface="+mn-cs"/>
              </a:rPr>
              <a:t>66.70%</a:t>
            </a:r>
            <a:r>
              <a:rPr lang="en-US"/>
              <a:t> </a:t>
            </a:r>
            <a:r>
              <a:rPr lang="en-US" sz="1200" b="0" i="0" u="none" strike="noStrike" kern="1200">
                <a:solidFill>
                  <a:schemeClr val="tx1"/>
                </a:solidFill>
                <a:effectLst/>
                <a:latin typeface="+mn-lt"/>
                <a:ea typeface="+mn-ea"/>
                <a:cs typeface="+mn-cs"/>
              </a:rPr>
              <a:t>33.30%</a:t>
            </a:r>
            <a:r>
              <a:rPr lang="en-US"/>
              <a:t> </a:t>
            </a:r>
          </a:p>
          <a:p>
            <a:r>
              <a:rPr lang="en-US" sz="1200" b="0" i="0" u="none" strike="noStrike" kern="1200">
                <a:solidFill>
                  <a:schemeClr val="tx1"/>
                </a:solidFill>
                <a:effectLst/>
                <a:latin typeface="+mn-lt"/>
                <a:ea typeface="+mn-ea"/>
                <a:cs typeface="+mn-cs"/>
              </a:rPr>
              <a:t>Frequently</a:t>
            </a:r>
            <a:r>
              <a:rPr lang="en-US"/>
              <a:t> </a:t>
            </a:r>
            <a:r>
              <a:rPr lang="en-US" sz="1200" b="0" i="0" u="none" strike="noStrike" kern="1200">
                <a:solidFill>
                  <a:schemeClr val="tx1"/>
                </a:solidFill>
                <a:effectLst/>
                <a:latin typeface="+mn-lt"/>
                <a:ea typeface="+mn-ea"/>
                <a:cs typeface="+mn-cs"/>
              </a:rPr>
              <a:t>51.90%</a:t>
            </a:r>
            <a:r>
              <a:rPr lang="en-US"/>
              <a:t> </a:t>
            </a:r>
            <a:r>
              <a:rPr lang="en-US" sz="1200" b="0" i="0" u="none" strike="noStrike" kern="1200">
                <a:solidFill>
                  <a:schemeClr val="tx1"/>
                </a:solidFill>
                <a:effectLst/>
                <a:latin typeface="+mn-lt"/>
                <a:ea typeface="+mn-ea"/>
                <a:cs typeface="+mn-cs"/>
              </a:rPr>
              <a:t>48.10%</a:t>
            </a:r>
            <a:r>
              <a:rPr lang="en-US"/>
              <a:t> </a:t>
            </a:r>
          </a:p>
          <a:p>
            <a:r>
              <a:rPr lang="en-US" sz="1200" b="0" i="0" u="none" strike="noStrike" kern="1200">
                <a:solidFill>
                  <a:schemeClr val="tx1"/>
                </a:solidFill>
                <a:effectLst/>
                <a:latin typeface="+mn-lt"/>
                <a:ea typeface="+mn-ea"/>
                <a:cs typeface="+mn-cs"/>
              </a:rPr>
              <a:t>Sometimes</a:t>
            </a:r>
            <a:r>
              <a:rPr lang="en-US"/>
              <a:t> </a:t>
            </a:r>
            <a:r>
              <a:rPr lang="en-US" sz="1200" b="0" i="0" u="none" strike="noStrike" kern="1200">
                <a:solidFill>
                  <a:schemeClr val="tx1"/>
                </a:solidFill>
                <a:effectLst/>
                <a:latin typeface="+mn-lt"/>
                <a:ea typeface="+mn-ea"/>
                <a:cs typeface="+mn-cs"/>
              </a:rPr>
              <a:t>21.40%</a:t>
            </a:r>
            <a:r>
              <a:rPr lang="en-US"/>
              <a:t> </a:t>
            </a:r>
            <a:r>
              <a:rPr lang="en-US" sz="1200" b="0" i="0" u="none" strike="noStrike" kern="1200">
                <a:solidFill>
                  <a:schemeClr val="tx1"/>
                </a:solidFill>
                <a:effectLst/>
                <a:latin typeface="+mn-lt"/>
                <a:ea typeface="+mn-ea"/>
                <a:cs typeface="+mn-cs"/>
              </a:rPr>
              <a:t>78.60%</a:t>
            </a:r>
            <a:r>
              <a:rPr lang="en-US"/>
              <a:t> </a:t>
            </a:r>
          </a:p>
          <a:p>
            <a:endParaRPr lang="en-US"/>
          </a:p>
          <a:p>
            <a:r>
              <a:rPr lang="en-US" sz="1200" b="0" i="0" u="none" strike="noStrike" kern="1200">
                <a:solidFill>
                  <a:schemeClr val="tx1"/>
                </a:solidFill>
                <a:effectLst/>
                <a:latin typeface="+mn-lt"/>
                <a:ea typeface="+mn-ea"/>
                <a:cs typeface="+mn-cs"/>
              </a:rPr>
              <a:t>Rarely</a:t>
            </a:r>
            <a:r>
              <a:rPr lang="en-US"/>
              <a:t> </a:t>
            </a:r>
            <a:r>
              <a:rPr lang="en-US" sz="1200" b="0" i="0" u="none" strike="noStrike" kern="1200">
                <a:solidFill>
                  <a:schemeClr val="tx1"/>
                </a:solidFill>
                <a:effectLst/>
                <a:latin typeface="+mn-lt"/>
                <a:ea typeface="+mn-ea"/>
                <a:cs typeface="+mn-cs"/>
              </a:rPr>
              <a:t>3.00%</a:t>
            </a:r>
            <a:r>
              <a:rPr lang="en-US"/>
              <a:t> </a:t>
            </a:r>
            <a:r>
              <a:rPr lang="en-US" sz="1200" b="0" i="0" u="none" strike="noStrike" kern="1200">
                <a:solidFill>
                  <a:schemeClr val="tx1"/>
                </a:solidFill>
                <a:effectLst/>
                <a:latin typeface="+mn-lt"/>
                <a:ea typeface="+mn-ea"/>
                <a:cs typeface="+mn-cs"/>
              </a:rPr>
              <a:t>97.00%</a:t>
            </a:r>
            <a:r>
              <a:rPr lang="en-US"/>
              <a:t> </a:t>
            </a:r>
          </a:p>
          <a:p>
            <a:r>
              <a:rPr lang="en-US" sz="1200" b="0" i="0" u="none" strike="noStrike" kern="1200">
                <a:solidFill>
                  <a:schemeClr val="tx1"/>
                </a:solidFill>
                <a:effectLst/>
                <a:latin typeface="+mn-lt"/>
                <a:ea typeface="+mn-ea"/>
                <a:cs typeface="+mn-cs"/>
              </a:rPr>
              <a:t>Never</a:t>
            </a:r>
            <a:r>
              <a:rPr lang="en-US"/>
              <a:t> </a:t>
            </a:r>
            <a:r>
              <a:rPr lang="en-US" sz="1200" b="0" i="0" u="none" strike="noStrike" kern="1200">
                <a:solidFill>
                  <a:schemeClr val="tx1"/>
                </a:solidFill>
                <a:effectLst/>
                <a:latin typeface="+mn-lt"/>
                <a:ea typeface="+mn-ea"/>
                <a:cs typeface="+mn-cs"/>
              </a:rPr>
              <a:t>0.70%</a:t>
            </a:r>
            <a:r>
              <a:rPr lang="en-US"/>
              <a:t> </a:t>
            </a:r>
            <a:r>
              <a:rPr lang="en-US" sz="1200" b="0" i="0" u="none" strike="noStrike" kern="1200">
                <a:solidFill>
                  <a:schemeClr val="tx1"/>
                </a:solidFill>
                <a:effectLst/>
                <a:latin typeface="+mn-lt"/>
                <a:ea typeface="+mn-ea"/>
                <a:cs typeface="+mn-cs"/>
              </a:rPr>
              <a:t>99.30%</a:t>
            </a:r>
            <a:r>
              <a:rPr lang="en-US"/>
              <a:t> </a:t>
            </a:r>
          </a:p>
        </p:txBody>
      </p:sp>
      <p:sp>
        <p:nvSpPr>
          <p:cNvPr id="4" name="Slide Number Placeholder 3"/>
          <p:cNvSpPr>
            <a:spLocks noGrp="1"/>
          </p:cNvSpPr>
          <p:nvPr>
            <p:ph type="sldNum" sz="quarter" idx="10"/>
          </p:nvPr>
        </p:nvSpPr>
        <p:spPr/>
        <p:txBody>
          <a:bodyPr/>
          <a:lstStyle/>
          <a:p>
            <a:fld id="{BAA76C0A-BA4D-9D4B-A204-37313EFDF278}" type="slidenum">
              <a:rPr lang="en-US" smtClean="0"/>
              <a:t>22</a:t>
            </a:fld>
            <a:endParaRPr lang="en-US"/>
          </a:p>
        </p:txBody>
      </p:sp>
    </p:spTree>
    <p:extLst>
      <p:ext uri="{BB962C8B-B14F-4D97-AF65-F5344CB8AC3E}">
        <p14:creationId xmlns:p14="http://schemas.microsoft.com/office/powerpoint/2010/main" val="3407805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a:t>
            </a:r>
          </a:p>
          <a:p>
            <a:r>
              <a:rPr lang="en-US" dirty="0"/>
              <a:t>Percentages – no significant differences</a:t>
            </a:r>
          </a:p>
          <a:p>
            <a:endParaRPr lang="en-US" dirty="0"/>
          </a:p>
          <a:p>
            <a:r>
              <a:rPr lang="en-CA" sz="1200" kern="1200" dirty="0">
                <a:solidFill>
                  <a:schemeClr val="tx1"/>
                </a:solidFill>
                <a:effectLst/>
                <a:latin typeface="+mn-lt"/>
                <a:ea typeface="+mn-ea"/>
                <a:cs typeface="+mn-cs"/>
              </a:rPr>
              <a:t>Identifying as a visible minority, on the other hand, was significantly associated with intake versus emergent</a:t>
            </a:r>
          </a:p>
          <a:p>
            <a:r>
              <a:rPr lang="en-CA" sz="1200" kern="1200" dirty="0">
                <a:solidFill>
                  <a:schemeClr val="tx1"/>
                </a:solidFill>
                <a:effectLst/>
                <a:latin typeface="+mn-lt"/>
                <a:ea typeface="+mn-ea"/>
                <a:cs typeface="+mn-cs"/>
              </a:rPr>
              <a:t>ideation (</a:t>
            </a:r>
            <a:r>
              <a:rPr lang="el-GR" sz="1200" kern="1200" dirty="0">
                <a:solidFill>
                  <a:schemeClr val="tx1"/>
                </a:solidFill>
                <a:effectLst/>
                <a:latin typeface="+mn-lt"/>
                <a:ea typeface="+mn-ea"/>
                <a:cs typeface="+mn-cs"/>
              </a:rPr>
              <a:t>χ2</a:t>
            </a:r>
            <a:r>
              <a:rPr lang="en-CA"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[1,505] = 4.83, </a:t>
            </a:r>
            <a:r>
              <a:rPr lang="en-CA" sz="1200" kern="1200" dirty="0">
                <a:solidFill>
                  <a:schemeClr val="tx1"/>
                </a:solidFill>
                <a:effectLst/>
                <a:latin typeface="+mn-lt"/>
                <a:ea typeface="+mn-ea"/>
                <a:cs typeface="+mn-cs"/>
              </a:rPr>
              <a:t>p &lt; .05). Visible minorities were more likely to be intake </a:t>
            </a:r>
            <a:r>
              <a:rPr lang="en-CA" sz="1200" kern="1200" dirty="0" err="1">
                <a:solidFill>
                  <a:schemeClr val="tx1"/>
                </a:solidFill>
                <a:effectLst/>
                <a:latin typeface="+mn-lt"/>
                <a:ea typeface="+mn-ea"/>
                <a:cs typeface="+mn-cs"/>
              </a:rPr>
              <a:t>ideators</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whereas non-visible minorities were more likely to be emergent </a:t>
            </a:r>
            <a:r>
              <a:rPr lang="en-CA" sz="1200" kern="1200" dirty="0" err="1">
                <a:solidFill>
                  <a:schemeClr val="tx1"/>
                </a:solidFill>
                <a:effectLst/>
                <a:latin typeface="+mn-lt"/>
                <a:ea typeface="+mn-ea"/>
                <a:cs typeface="+mn-cs"/>
              </a:rPr>
              <a:t>ideators</a:t>
            </a:r>
            <a:r>
              <a:rPr lang="en-CA"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CA708E69-829F-40E2-A9E0-FD3A486B2E32}" type="slidenum">
              <a:rPr lang="en-US" smtClean="0"/>
              <a:t>23</a:t>
            </a:fld>
            <a:endParaRPr lang="en-US"/>
          </a:p>
        </p:txBody>
      </p:sp>
    </p:spTree>
    <p:extLst>
      <p:ext uri="{BB962C8B-B14F-4D97-AF65-F5344CB8AC3E}">
        <p14:creationId xmlns:p14="http://schemas.microsoft.com/office/powerpoint/2010/main" val="687245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Amanda</a:t>
            </a:r>
          </a:p>
          <a:p>
            <a:endParaRPr lang="en-US"/>
          </a:p>
        </p:txBody>
      </p:sp>
      <p:sp>
        <p:nvSpPr>
          <p:cNvPr id="4" name="Slide Number Placeholder 3"/>
          <p:cNvSpPr>
            <a:spLocks noGrp="1"/>
          </p:cNvSpPr>
          <p:nvPr>
            <p:ph type="sldNum" sz="quarter" idx="10"/>
          </p:nvPr>
        </p:nvSpPr>
        <p:spPr/>
        <p:txBody>
          <a:bodyPr/>
          <a:lstStyle/>
          <a:p>
            <a:fld id="{CA708E69-829F-40E2-A9E0-FD3A486B2E32}" type="slidenum">
              <a:rPr lang="en-US" smtClean="0"/>
              <a:t>24</a:t>
            </a:fld>
            <a:endParaRPr lang="en-US"/>
          </a:p>
        </p:txBody>
      </p:sp>
    </p:spTree>
    <p:extLst>
      <p:ext uri="{BB962C8B-B14F-4D97-AF65-F5344CB8AC3E}">
        <p14:creationId xmlns:p14="http://schemas.microsoft.com/office/powerpoint/2010/main" val="8226144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Amanda</a:t>
            </a:r>
          </a:p>
          <a:p>
            <a:r>
              <a:rPr lang="en-US"/>
              <a:t>Significant difference</a:t>
            </a:r>
          </a:p>
        </p:txBody>
      </p:sp>
      <p:sp>
        <p:nvSpPr>
          <p:cNvPr id="4" name="Slide Number Placeholder 3"/>
          <p:cNvSpPr>
            <a:spLocks noGrp="1"/>
          </p:cNvSpPr>
          <p:nvPr>
            <p:ph type="sldNum" sz="quarter" idx="10"/>
          </p:nvPr>
        </p:nvSpPr>
        <p:spPr/>
        <p:txBody>
          <a:bodyPr/>
          <a:lstStyle/>
          <a:p>
            <a:fld id="{CA708E69-829F-40E2-A9E0-FD3A486B2E32}" type="slidenum">
              <a:rPr lang="en-US" smtClean="0"/>
              <a:t>25</a:t>
            </a:fld>
            <a:endParaRPr lang="en-US"/>
          </a:p>
        </p:txBody>
      </p:sp>
    </p:spTree>
    <p:extLst>
      <p:ext uri="{BB962C8B-B14F-4D97-AF65-F5344CB8AC3E}">
        <p14:creationId xmlns:p14="http://schemas.microsoft.com/office/powerpoint/2010/main" val="2160271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Amanda</a:t>
            </a:r>
          </a:p>
          <a:p>
            <a:r>
              <a:rPr lang="en-US"/>
              <a:t>Significant difference</a:t>
            </a:r>
          </a:p>
        </p:txBody>
      </p:sp>
      <p:sp>
        <p:nvSpPr>
          <p:cNvPr id="4" name="Slide Number Placeholder 3"/>
          <p:cNvSpPr>
            <a:spLocks noGrp="1"/>
          </p:cNvSpPr>
          <p:nvPr>
            <p:ph type="sldNum" sz="quarter" idx="10"/>
          </p:nvPr>
        </p:nvSpPr>
        <p:spPr/>
        <p:txBody>
          <a:bodyPr/>
          <a:lstStyle/>
          <a:p>
            <a:fld id="{CA708E69-829F-40E2-A9E0-FD3A486B2E32}" type="slidenum">
              <a:rPr lang="en-US" smtClean="0"/>
              <a:t>26</a:t>
            </a:fld>
            <a:endParaRPr lang="en-US"/>
          </a:p>
        </p:txBody>
      </p:sp>
    </p:spTree>
    <p:extLst>
      <p:ext uri="{BB962C8B-B14F-4D97-AF65-F5344CB8AC3E}">
        <p14:creationId xmlns:p14="http://schemas.microsoft.com/office/powerpoint/2010/main" val="2061025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a:t>
            </a:r>
          </a:p>
          <a:p>
            <a:r>
              <a:rPr lang="en-US" dirty="0"/>
              <a:t>All significant</a:t>
            </a:r>
          </a:p>
          <a:p>
            <a:endParaRPr lang="en-US" dirty="0"/>
          </a:p>
          <a:p>
            <a:r>
              <a:rPr lang="en-US" sz="1200" b="1" u="sng" kern="1200" dirty="0">
                <a:solidFill>
                  <a:schemeClr val="tx1"/>
                </a:solidFill>
                <a:effectLst/>
                <a:latin typeface="+mn-lt"/>
                <a:ea typeface="+mn-ea"/>
                <a:cs typeface="+mn-cs"/>
              </a:rPr>
              <a:t>Symptom Distress (SD)</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Range: 0-100</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Clinical Cut-off:</a:t>
            </a:r>
            <a:r>
              <a:rPr lang="en-US" sz="1200" kern="1200" dirty="0">
                <a:solidFill>
                  <a:schemeClr val="tx1"/>
                </a:solidFill>
                <a:effectLst/>
                <a:latin typeface="+mn-lt"/>
                <a:ea typeface="+mn-ea"/>
                <a:cs typeface="+mn-cs"/>
              </a:rPr>
              <a:t> 36 or more indicates symptoms of clinical significance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SD scale is composed of items that often reflect symptoms associated with anxiety, affective or adjustment disorders. Symptoms scores correlate highly with various measures of depression (e.g., BDI) and Anxiety (e.g., the state-trait anxiety).</a:t>
            </a: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Interpersonal Relations (IR)</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Range:</a:t>
            </a:r>
            <a:r>
              <a:rPr lang="en-US" sz="1200" kern="1200" dirty="0">
                <a:solidFill>
                  <a:schemeClr val="tx1"/>
                </a:solidFill>
                <a:effectLst/>
                <a:latin typeface="+mn-lt"/>
                <a:ea typeface="+mn-ea"/>
                <a:cs typeface="+mn-cs"/>
              </a:rPr>
              <a:t> 0-44</a:t>
            </a:r>
            <a:endParaRPr lang="en-CA"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Clinical Cut-off:</a:t>
            </a:r>
            <a:r>
              <a:rPr lang="en-US" sz="1200" kern="1200" dirty="0">
                <a:solidFill>
                  <a:schemeClr val="tx1"/>
                </a:solidFill>
                <a:effectLst/>
                <a:latin typeface="+mn-lt"/>
                <a:ea typeface="+mn-ea"/>
                <a:cs typeface="+mn-cs"/>
              </a:rPr>
              <a:t> 15 or more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IR assesses concerns such as loneliness, conflict with others, family and relationship issues. A high score suggests difficulties in these areas</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Wellbeing: Higher the better, no normative data available</a:t>
            </a:r>
          </a:p>
          <a:p>
            <a:endParaRPr lang="en-US" dirty="0"/>
          </a:p>
        </p:txBody>
      </p:sp>
      <p:sp>
        <p:nvSpPr>
          <p:cNvPr id="4" name="Slide Number Placeholder 3"/>
          <p:cNvSpPr>
            <a:spLocks noGrp="1"/>
          </p:cNvSpPr>
          <p:nvPr>
            <p:ph type="sldNum" sz="quarter" idx="10"/>
          </p:nvPr>
        </p:nvSpPr>
        <p:spPr/>
        <p:txBody>
          <a:bodyPr/>
          <a:lstStyle/>
          <a:p>
            <a:fld id="{CA708E69-829F-40E2-A9E0-FD3A486B2E32}" type="slidenum">
              <a:rPr lang="en-US" smtClean="0"/>
              <a:t>27</a:t>
            </a:fld>
            <a:endParaRPr lang="en-US"/>
          </a:p>
        </p:txBody>
      </p:sp>
    </p:spTree>
    <p:extLst>
      <p:ext uri="{BB962C8B-B14F-4D97-AF65-F5344CB8AC3E}">
        <p14:creationId xmlns:p14="http://schemas.microsoft.com/office/powerpoint/2010/main" val="3823659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Amanda</a:t>
            </a:r>
          </a:p>
          <a:p>
            <a:r>
              <a:rPr lang="en-US" dirty="0"/>
              <a:t>Lower </a:t>
            </a:r>
          </a:p>
        </p:txBody>
      </p:sp>
      <p:sp>
        <p:nvSpPr>
          <p:cNvPr id="4" name="Slide Number Placeholder 3"/>
          <p:cNvSpPr>
            <a:spLocks noGrp="1"/>
          </p:cNvSpPr>
          <p:nvPr>
            <p:ph type="sldNum" sz="quarter" idx="10"/>
          </p:nvPr>
        </p:nvSpPr>
        <p:spPr/>
        <p:txBody>
          <a:bodyPr/>
          <a:lstStyle/>
          <a:p>
            <a:fld id="{CA708E69-829F-40E2-A9E0-FD3A486B2E32}" type="slidenum">
              <a:rPr lang="en-US" smtClean="0"/>
              <a:t>28</a:t>
            </a:fld>
            <a:endParaRPr lang="en-US" dirty="0"/>
          </a:p>
        </p:txBody>
      </p:sp>
    </p:spTree>
    <p:extLst>
      <p:ext uri="{BB962C8B-B14F-4D97-AF65-F5344CB8AC3E}">
        <p14:creationId xmlns:p14="http://schemas.microsoft.com/office/powerpoint/2010/main" val="2525209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Amanda, we have this finding from Danielle’s thesis. I can insert it, if you prefer to present it. If not, we can delete it.</a:t>
            </a:r>
          </a:p>
        </p:txBody>
      </p:sp>
      <p:sp>
        <p:nvSpPr>
          <p:cNvPr id="4" name="Footer Placeholder 3"/>
          <p:cNvSpPr>
            <a:spLocks noGrp="1"/>
          </p:cNvSpPr>
          <p:nvPr>
            <p:ph type="ftr" sz="quarter" idx="4"/>
          </p:nvPr>
        </p:nvSpPr>
        <p:spPr/>
        <p:txBody>
          <a:bodyPr/>
          <a:lstStyle/>
          <a:p>
            <a:r>
              <a:rPr lang="en-US" dirty="0"/>
              <a:t> Tayyab Rashid, Ph.D., 2017</a:t>
            </a:r>
          </a:p>
        </p:txBody>
      </p:sp>
      <p:sp>
        <p:nvSpPr>
          <p:cNvPr id="5" name="Slide Number Placeholder 4"/>
          <p:cNvSpPr>
            <a:spLocks noGrp="1"/>
          </p:cNvSpPr>
          <p:nvPr>
            <p:ph type="sldNum" sz="quarter" idx="5"/>
          </p:nvPr>
        </p:nvSpPr>
        <p:spPr/>
        <p:txBody>
          <a:bodyPr/>
          <a:lstStyle/>
          <a:p>
            <a:fld id="{C9F92AD0-C5E6-BD41-8689-B957873C416C}" type="slidenum">
              <a:rPr lang="en-US" smtClean="0"/>
              <a:t>32</a:t>
            </a:fld>
            <a:endParaRPr lang="en-US" dirty="0"/>
          </a:p>
        </p:txBody>
      </p:sp>
    </p:spTree>
    <p:extLst>
      <p:ext uri="{BB962C8B-B14F-4D97-AF65-F5344CB8AC3E}">
        <p14:creationId xmlns:p14="http://schemas.microsoft.com/office/powerpoint/2010/main" val="454238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Tayyab or Amanda</a:t>
            </a:r>
          </a:p>
        </p:txBody>
      </p:sp>
      <p:sp>
        <p:nvSpPr>
          <p:cNvPr id="4" name="Footer Placeholder 3"/>
          <p:cNvSpPr>
            <a:spLocks noGrp="1"/>
          </p:cNvSpPr>
          <p:nvPr>
            <p:ph type="ftr" sz="quarter" idx="4"/>
          </p:nvPr>
        </p:nvSpPr>
        <p:spPr/>
        <p:txBody>
          <a:bodyPr/>
          <a:lstStyle/>
          <a:p>
            <a:r>
              <a:rPr lang="en-US" dirty="0"/>
              <a:t> Tayyab Rashid, Ph.D., 2017</a:t>
            </a:r>
          </a:p>
        </p:txBody>
      </p:sp>
      <p:sp>
        <p:nvSpPr>
          <p:cNvPr id="5" name="Slide Number Placeholder 4"/>
          <p:cNvSpPr>
            <a:spLocks noGrp="1"/>
          </p:cNvSpPr>
          <p:nvPr>
            <p:ph type="sldNum" sz="quarter" idx="5"/>
          </p:nvPr>
        </p:nvSpPr>
        <p:spPr/>
        <p:txBody>
          <a:bodyPr/>
          <a:lstStyle/>
          <a:p>
            <a:fld id="{C9F92AD0-C5E6-BD41-8689-B957873C416C}" type="slidenum">
              <a:rPr lang="en-US" smtClean="0"/>
              <a:t>33</a:t>
            </a:fld>
            <a:endParaRPr lang="en-US" dirty="0"/>
          </a:p>
        </p:txBody>
      </p:sp>
    </p:spTree>
    <p:extLst>
      <p:ext uri="{BB962C8B-B14F-4D97-AF65-F5344CB8AC3E}">
        <p14:creationId xmlns:p14="http://schemas.microsoft.com/office/powerpoint/2010/main" val="207170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Tayyab</a:t>
            </a:r>
          </a:p>
        </p:txBody>
      </p:sp>
      <p:sp>
        <p:nvSpPr>
          <p:cNvPr id="4" name="Footer Placeholder 3"/>
          <p:cNvSpPr>
            <a:spLocks noGrp="1"/>
          </p:cNvSpPr>
          <p:nvPr>
            <p:ph type="ftr" sz="quarter" idx="4"/>
          </p:nvPr>
        </p:nvSpPr>
        <p:spPr/>
        <p:txBody>
          <a:bodyPr/>
          <a:lstStyle/>
          <a:p>
            <a:r>
              <a:rPr lang="en-US"/>
              <a:t> Tayyab Rashid, Ph.D., 2017</a:t>
            </a:r>
          </a:p>
        </p:txBody>
      </p:sp>
      <p:sp>
        <p:nvSpPr>
          <p:cNvPr id="5" name="Slide Number Placeholder 4"/>
          <p:cNvSpPr>
            <a:spLocks noGrp="1"/>
          </p:cNvSpPr>
          <p:nvPr>
            <p:ph type="sldNum" sz="quarter" idx="5"/>
          </p:nvPr>
        </p:nvSpPr>
        <p:spPr/>
        <p:txBody>
          <a:bodyPr/>
          <a:lstStyle/>
          <a:p>
            <a:fld id="{C9F92AD0-C5E6-BD41-8689-B957873C416C}" type="slidenum">
              <a:rPr lang="en-US" smtClean="0"/>
              <a:t>3</a:t>
            </a:fld>
            <a:endParaRPr lang="en-US"/>
          </a:p>
        </p:txBody>
      </p:sp>
    </p:spTree>
    <p:extLst>
      <p:ext uri="{BB962C8B-B14F-4D97-AF65-F5344CB8AC3E}">
        <p14:creationId xmlns:p14="http://schemas.microsoft.com/office/powerpoint/2010/main" val="3636481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Mark: this is a slides from previous presentation, see if you want to use it</a:t>
            </a:r>
          </a:p>
          <a:p>
            <a:pPr marL="457200" lvl="1" indent="0">
              <a:buNone/>
            </a:pPr>
            <a:r>
              <a:rPr lang="en-US" sz="2400" dirty="0"/>
              <a:t>Szumails &amp; Kutcher, 2009</a:t>
            </a:r>
          </a:p>
          <a:p>
            <a:pPr marL="457200" lvl="1" indent="0">
              <a:buNone/>
            </a:pPr>
            <a:r>
              <a:rPr lang="en-US" sz="2400" dirty="0"/>
              <a:t>Reviewed quality of online information about suicide</a:t>
            </a:r>
          </a:p>
          <a:p>
            <a:pPr marL="457200" lvl="1" indent="0">
              <a:buNone/>
            </a:pPr>
            <a:endParaRPr lang="en-US" sz="2400" dirty="0"/>
          </a:p>
          <a:p>
            <a:pPr marL="457200" lvl="1" indent="0">
              <a:buNone/>
            </a:pPr>
            <a:r>
              <a:rPr lang="en-US" sz="2400" dirty="0"/>
              <a:t>More than half the statements about suicide on most popular Canadian websites were not supported by evidence</a:t>
            </a:r>
          </a:p>
          <a:p>
            <a:pPr marL="457200" lvl="1" indent="0">
              <a:buNone/>
            </a:pPr>
            <a:endParaRPr lang="en-US" sz="2400" dirty="0"/>
          </a:p>
          <a:p>
            <a:pPr marL="457200" lvl="1" indent="0">
              <a:buNone/>
            </a:pPr>
            <a:r>
              <a:rPr lang="en-US" sz="2400" dirty="0"/>
              <a:t>Seek high quality, evidence-based information, that is readily accessible to users, </a:t>
            </a:r>
          </a:p>
          <a:p>
            <a:pPr marL="457200" lvl="1" indent="0">
              <a:buNone/>
            </a:pPr>
            <a:endParaRPr lang="en-US" sz="2400" dirty="0"/>
          </a:p>
          <a:p>
            <a:pPr marL="457200" lvl="1" indent="0">
              <a:buNone/>
            </a:pPr>
            <a:r>
              <a:rPr lang="en-US" sz="2400" dirty="0"/>
              <a:t>	</a:t>
            </a:r>
          </a:p>
          <a:p>
            <a:pPr marL="457200" lvl="1" indent="0">
              <a:buNone/>
            </a:pPr>
            <a:r>
              <a:rPr lang="en-US" sz="2400" dirty="0"/>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F92AD0-C5E6-BD41-8689-B957873C416C}" type="slidenum">
              <a:rPr lang="en-US" smtClean="0"/>
              <a:t>34</a:t>
            </a:fld>
            <a:endParaRPr lang="en-US" dirty="0"/>
          </a:p>
        </p:txBody>
      </p:sp>
      <p:sp>
        <p:nvSpPr>
          <p:cNvPr id="5" name="Footer Placeholder 4"/>
          <p:cNvSpPr>
            <a:spLocks noGrp="1"/>
          </p:cNvSpPr>
          <p:nvPr>
            <p:ph type="ftr" sz="quarter" idx="11"/>
          </p:nvPr>
        </p:nvSpPr>
        <p:spPr/>
        <p:txBody>
          <a:bodyPr/>
          <a:lstStyle/>
          <a:p>
            <a:r>
              <a:rPr lang="en-US" dirty="0"/>
              <a:t> Tayyab Rashid, Ph.D., 2017</a:t>
            </a:r>
          </a:p>
        </p:txBody>
      </p:sp>
    </p:spTree>
    <p:extLst>
      <p:ext uri="{BB962C8B-B14F-4D97-AF65-F5344CB8AC3E}">
        <p14:creationId xmlns:p14="http://schemas.microsoft.com/office/powerpoint/2010/main" val="18743069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Evidence</a:t>
            </a:r>
            <a:r>
              <a:rPr lang="en-US" baseline="0" dirty="0"/>
              <a:t> based Treatments are described in </a:t>
            </a:r>
          </a:p>
          <a:p>
            <a:r>
              <a:rPr lang="en-US" sz="1200" kern="1200" dirty="0">
                <a:solidFill>
                  <a:schemeClr val="tx1"/>
                </a:solidFill>
                <a:effectLst/>
                <a:latin typeface="+mn-lt"/>
                <a:ea typeface="+mn-ea"/>
                <a:cs typeface="+mn-cs"/>
              </a:rPr>
              <a:t>Jane Burns, Michael Dudley, Philip Hazell, George Patton,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Clinical management of deliberate self-harm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young people: the need for evidence-based approaches to reduce repetition,  Australian and New Zealand Journal of Psychiatry 2005; 39:121–128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QPR:</a:t>
            </a:r>
            <a:r>
              <a:rPr lang="en-US" sz="1200" kern="1200" baseline="0" dirty="0">
                <a:solidFill>
                  <a:schemeClr val="tx1"/>
                </a:solidFill>
                <a:effectLst/>
                <a:latin typeface="+mn-lt"/>
                <a:ea typeface="+mn-ea"/>
                <a:cs typeface="+mn-cs"/>
              </a:rPr>
              <a:t> Question, Persuade, Refer</a:t>
            </a:r>
          </a:p>
          <a:p>
            <a:endParaRPr lang="en-US" sz="1200" kern="1200" baseline="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Glenn CR, Franklin JC, Nock MK (2015). Evidence-based psychosocial treatments for self-injurious thoughts and behaviors in youth. </a:t>
            </a:r>
            <a:r>
              <a:rPr lang="en-US" sz="1200" b="0" i="1" kern="1200" dirty="0">
                <a:solidFill>
                  <a:schemeClr val="tx1"/>
                </a:solidFill>
                <a:effectLst/>
                <a:latin typeface="+mn-lt"/>
                <a:ea typeface="+mn-ea"/>
                <a:cs typeface="+mn-cs"/>
              </a:rPr>
              <a:t>Journal of Clinical Child &amp; Adolescent Psychology</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44</a:t>
            </a:r>
            <a:r>
              <a:rPr lang="en-US" sz="1200" b="0" i="0" kern="1200" dirty="0">
                <a:solidFill>
                  <a:schemeClr val="tx1"/>
                </a:solidFill>
                <a:effectLst/>
                <a:latin typeface="+mn-lt"/>
                <a:ea typeface="+mn-ea"/>
                <a:cs typeface="+mn-cs"/>
              </a:rPr>
              <a:t>, 1–29.</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F92AD0-C5E6-BD41-8689-B957873C416C}" type="slidenum">
              <a:rPr lang="en-US" smtClean="0"/>
              <a:t>35</a:t>
            </a:fld>
            <a:endParaRPr lang="en-US" dirty="0"/>
          </a:p>
        </p:txBody>
      </p:sp>
      <p:sp>
        <p:nvSpPr>
          <p:cNvPr id="5" name="Footer Placeholder 4"/>
          <p:cNvSpPr>
            <a:spLocks noGrp="1"/>
          </p:cNvSpPr>
          <p:nvPr>
            <p:ph type="ftr" sz="quarter" idx="11"/>
          </p:nvPr>
        </p:nvSpPr>
        <p:spPr/>
        <p:txBody>
          <a:bodyPr/>
          <a:lstStyle/>
          <a:p>
            <a:r>
              <a:rPr lang="en-US" dirty="0"/>
              <a:t> Tayyab Rashid, Ph.D., 2017</a:t>
            </a:r>
          </a:p>
        </p:txBody>
      </p:sp>
    </p:spTree>
    <p:extLst>
      <p:ext uri="{BB962C8B-B14F-4D97-AF65-F5344CB8AC3E}">
        <p14:creationId xmlns:p14="http://schemas.microsoft.com/office/powerpoint/2010/main" val="1790753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
          <p:cNvSpPr>
            <a:spLocks noGrp="1" noRot="1" noChangeAspect="1" noChangeArrowheads="1" noTextEdit="1"/>
          </p:cNvSpPr>
          <p:nvPr>
            <p:ph type="sldImg"/>
          </p:nvPr>
        </p:nvSpPr>
        <p:spPr bwMode="auto">
          <a:xfrm>
            <a:off x="641350" y="914400"/>
            <a:ext cx="5573713" cy="3135313"/>
          </a:xfrm>
          <a:solidFill>
            <a:srgbClr val="FFFFFF"/>
          </a:solidFill>
          <a:ln>
            <a:solidFill>
              <a:srgbClr val="000000"/>
            </a:solidFill>
            <a:miter lim="800000"/>
            <a:headEnd/>
            <a:tailEnd/>
          </a:ln>
        </p:spPr>
      </p:sp>
      <p:sp>
        <p:nvSpPr>
          <p:cNvPr id="114691" name="Rectangle 2"/>
          <p:cNvSpPr>
            <a:spLocks noGrp="1" noChangeArrowheads="1"/>
          </p:cNvSpPr>
          <p:nvPr>
            <p:ph type="body" idx="1"/>
          </p:nvPr>
        </p:nvSpPr>
        <p:spPr bwMode="auto">
          <a:xfrm>
            <a:off x="1046163" y="4352925"/>
            <a:ext cx="4770437" cy="3478213"/>
          </a:xfrm>
          <a:noFill/>
        </p:spPr>
        <p:txBody>
          <a:bodyPr wrap="none" numCol="1" anchor="ctr" anchorCtr="0" compatLnSpc="1">
            <a:prstTxWarp prst="textNoShape">
              <a:avLst/>
            </a:prstTxWarp>
          </a:bodyPr>
          <a:lstStyle/>
          <a:p>
            <a:r>
              <a:rPr lang="en-US" dirty="0"/>
              <a:t>CTBE = community treatment</a:t>
            </a:r>
            <a:r>
              <a:rPr lang="en-US" baseline="30000" dirty="0"/>
              <a:t> </a:t>
            </a:r>
            <a:r>
              <a:rPr lang="en-US" dirty="0"/>
              <a:t>by experts (52 in DBT group, 49 in CTBE)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dirty="0"/>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eaLnBrk="1">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msgothic" charset="0"/>
                <a:cs typeface="msgothic" charset="0"/>
              </a:rPr>
              <a:t>Cumulative percentages of suicides over the 15-year follow-up period. – in people who presented with deliberate self harm</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err="1"/>
              <a:t>Mazart’s</a:t>
            </a:r>
            <a:r>
              <a:rPr lang="en-US"/>
              <a:t> the magic flute</a:t>
            </a:r>
          </a:p>
        </p:txBody>
      </p:sp>
      <p:sp>
        <p:nvSpPr>
          <p:cNvPr id="4" name="Slide Number Placeholder 3"/>
          <p:cNvSpPr>
            <a:spLocks noGrp="1"/>
          </p:cNvSpPr>
          <p:nvPr>
            <p:ph type="sldNum" sz="quarter" idx="10"/>
          </p:nvPr>
        </p:nvSpPr>
        <p:spPr/>
        <p:txBody>
          <a:bodyPr/>
          <a:lstStyle/>
          <a:p>
            <a:fld id="{5BCD6398-DDD3-4FAB-8E4C-7B5CE071F625}" type="slidenum">
              <a:rPr lang="en-US" smtClean="0"/>
              <a:pPr/>
              <a:t>44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8" name="Shape 5248"/>
          <p:cNvSpPr>
            <a:spLocks noGrp="1" noRot="1" noChangeAspect="1"/>
          </p:cNvSpPr>
          <p:nvPr>
            <p:ph type="sldImg"/>
          </p:nvPr>
        </p:nvSpPr>
        <p:spPr>
          <a:xfrm>
            <a:off x="685800" y="1143000"/>
            <a:ext cx="5486400" cy="3086100"/>
          </a:xfrm>
          <a:prstGeom prst="rect">
            <a:avLst/>
          </a:prstGeom>
        </p:spPr>
        <p:txBody>
          <a:bodyPr/>
          <a:lstStyle/>
          <a:p>
            <a:endParaRPr/>
          </a:p>
        </p:txBody>
      </p:sp>
      <p:sp>
        <p:nvSpPr>
          <p:cNvPr id="5249" name="Shape 5249"/>
          <p:cNvSpPr>
            <a:spLocks noGrp="1"/>
          </p:cNvSpPr>
          <p:nvPr>
            <p:ph type="body" sz="quarter" idx="1"/>
          </p:nvPr>
        </p:nvSpPr>
        <p:spPr>
          <a:prstGeom prst="rect">
            <a:avLst/>
          </a:prstGeom>
        </p:spPr>
        <p:txBody>
          <a:bodyPr/>
          <a:lstStyle/>
          <a:p>
            <a:pPr>
              <a:spcBef>
                <a:spcPts val="0"/>
              </a:spcBef>
            </a:pPr>
            <a:r>
              <a:t>In einer anderen Berichtsklasse, die vorwiegend Artikel mit epidemiologischen Daten umfasste, waren protektiv und schädlich gelistete Charakteristika eng verflochten. Statistik wurde offenbar häufig in einem sensationsträchtigen Kontext präsentiert.</a:t>
            </a:r>
          </a:p>
          <a:p>
            <a:pPr>
              <a:spcBef>
                <a:spcPts val="0"/>
              </a:spcBef>
            </a:pPr>
            <a:r>
              <a:t>Um Hypothesen bezüglich möglicher Wirkungsweisen aufzustellen testeten wir Korrelationen zwischen den Berichtsmerkmalen sowie Berichtsklassen und Veränderungen der Suizidrate nach Erscheinen der Artikel. </a:t>
            </a:r>
          </a:p>
        </p:txBody>
      </p:sp>
    </p:spTree>
    <p:extLst>
      <p:ext uri="{BB962C8B-B14F-4D97-AF65-F5344CB8AC3E}">
        <p14:creationId xmlns:p14="http://schemas.microsoft.com/office/powerpoint/2010/main" val="11305003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Tayyab</a:t>
            </a:r>
          </a:p>
        </p:txBody>
      </p:sp>
      <p:sp>
        <p:nvSpPr>
          <p:cNvPr id="4" name="Slide Number Placeholder 3"/>
          <p:cNvSpPr>
            <a:spLocks noGrp="1"/>
          </p:cNvSpPr>
          <p:nvPr>
            <p:ph type="sldNum" sz="quarter" idx="10"/>
          </p:nvPr>
        </p:nvSpPr>
        <p:spPr/>
        <p:txBody>
          <a:bodyPr/>
          <a:lstStyle/>
          <a:p>
            <a:fld id="{C9F92AD0-C5E6-BD41-8689-B957873C416C}" type="slidenum">
              <a:rPr lang="en-US" smtClean="0"/>
              <a:t>46</a:t>
            </a:fld>
            <a:endParaRPr lang="en-US"/>
          </a:p>
        </p:txBody>
      </p:sp>
      <p:sp>
        <p:nvSpPr>
          <p:cNvPr id="5" name="Footer Placeholder 4"/>
          <p:cNvSpPr>
            <a:spLocks noGrp="1"/>
          </p:cNvSpPr>
          <p:nvPr>
            <p:ph type="ftr" sz="quarter" idx="11"/>
          </p:nvPr>
        </p:nvSpPr>
        <p:spPr/>
        <p:txBody>
          <a:bodyPr/>
          <a:lstStyle/>
          <a:p>
            <a:r>
              <a:rPr lang="en-US"/>
              <a:t> Tayyab Rashid, Ph.D., 2017</a:t>
            </a:r>
          </a:p>
        </p:txBody>
      </p:sp>
    </p:spTree>
    <p:extLst>
      <p:ext uri="{BB962C8B-B14F-4D97-AF65-F5344CB8AC3E}">
        <p14:creationId xmlns:p14="http://schemas.microsoft.com/office/powerpoint/2010/main" val="1470254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92AD0-C5E6-BD41-8689-B957873C416C}" type="slidenum">
              <a:rPr lang="en-US" smtClean="0"/>
              <a:t>47</a:t>
            </a:fld>
            <a:endParaRPr lang="en-US"/>
          </a:p>
        </p:txBody>
      </p:sp>
      <p:sp>
        <p:nvSpPr>
          <p:cNvPr id="5" name="Footer Placeholder 4"/>
          <p:cNvSpPr>
            <a:spLocks noGrp="1"/>
          </p:cNvSpPr>
          <p:nvPr>
            <p:ph type="ftr" sz="quarter" idx="11"/>
          </p:nvPr>
        </p:nvSpPr>
        <p:spPr/>
        <p:txBody>
          <a:bodyPr/>
          <a:lstStyle/>
          <a:p>
            <a:r>
              <a:rPr lang="en-US"/>
              <a:t> Tayyab Rashid, Ph.D., 2017</a:t>
            </a:r>
          </a:p>
        </p:txBody>
      </p:sp>
    </p:spTree>
    <p:extLst>
      <p:ext uri="{BB962C8B-B14F-4D97-AF65-F5344CB8AC3E}">
        <p14:creationId xmlns:p14="http://schemas.microsoft.com/office/powerpoint/2010/main" val="16148751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Canadian Association of Suicide Prevention</a:t>
            </a:r>
          </a:p>
          <a:p>
            <a:r>
              <a:rPr lang="en-US">
                <a:hlinkClick r:id="rId3"/>
              </a:rPr>
              <a:t>https://suicideprevention.ca/</a:t>
            </a:r>
            <a:endParaRPr lang="en-US"/>
          </a:p>
          <a:p>
            <a:endParaRPr lang="en-US"/>
          </a:p>
          <a:p>
            <a:r>
              <a:rPr lang="en-US"/>
              <a:t>Suicide Prevention Resource Centre</a:t>
            </a:r>
          </a:p>
          <a:p>
            <a:r>
              <a:rPr lang="en-US">
                <a:hlinkClick r:id="rId4"/>
              </a:rPr>
              <a:t>www.sprc.org</a:t>
            </a:r>
            <a:endParaRPr lang="en-US"/>
          </a:p>
          <a:p>
            <a:endParaRPr lang="en-US"/>
          </a:p>
        </p:txBody>
      </p:sp>
      <p:sp>
        <p:nvSpPr>
          <p:cNvPr id="4" name="Slide Number Placeholder 3"/>
          <p:cNvSpPr>
            <a:spLocks noGrp="1"/>
          </p:cNvSpPr>
          <p:nvPr>
            <p:ph type="sldNum" sz="quarter" idx="10"/>
          </p:nvPr>
        </p:nvSpPr>
        <p:spPr/>
        <p:txBody>
          <a:bodyPr/>
          <a:lstStyle/>
          <a:p>
            <a:fld id="{C9F92AD0-C5E6-BD41-8689-B957873C416C}" type="slidenum">
              <a:rPr lang="en-US" smtClean="0"/>
              <a:t>48</a:t>
            </a:fld>
            <a:endParaRPr lang="en-US"/>
          </a:p>
        </p:txBody>
      </p:sp>
      <p:sp>
        <p:nvSpPr>
          <p:cNvPr id="5" name="Footer Placeholder 4"/>
          <p:cNvSpPr>
            <a:spLocks noGrp="1"/>
          </p:cNvSpPr>
          <p:nvPr>
            <p:ph type="ftr" sz="quarter" idx="11"/>
          </p:nvPr>
        </p:nvSpPr>
        <p:spPr/>
        <p:txBody>
          <a:bodyPr/>
          <a:lstStyle/>
          <a:p>
            <a:r>
              <a:rPr lang="en-US"/>
              <a:t> Tayyab Rashid, Ph.D., 2017</a:t>
            </a:r>
          </a:p>
        </p:txBody>
      </p:sp>
    </p:spTree>
    <p:extLst>
      <p:ext uri="{BB962C8B-B14F-4D97-AF65-F5344CB8AC3E}">
        <p14:creationId xmlns:p14="http://schemas.microsoft.com/office/powerpoint/2010/main" val="6017550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F92AD0-C5E6-BD41-8689-B957873C416C}" type="slidenum">
              <a:rPr lang="en-US" smtClean="0"/>
              <a:t>50</a:t>
            </a:fld>
            <a:endParaRPr lang="en-US"/>
          </a:p>
        </p:txBody>
      </p:sp>
      <p:sp>
        <p:nvSpPr>
          <p:cNvPr id="5" name="Footer Placeholder 4"/>
          <p:cNvSpPr>
            <a:spLocks noGrp="1"/>
          </p:cNvSpPr>
          <p:nvPr>
            <p:ph type="ftr" sz="quarter" idx="11"/>
          </p:nvPr>
        </p:nvSpPr>
        <p:spPr/>
        <p:txBody>
          <a:bodyPr/>
          <a:lstStyle/>
          <a:p>
            <a:r>
              <a:rPr lang="en-US"/>
              <a:t> Tayyab Rashid, Ph.D., 2017</a:t>
            </a:r>
          </a:p>
        </p:txBody>
      </p:sp>
    </p:spTree>
    <p:extLst>
      <p:ext uri="{BB962C8B-B14F-4D97-AF65-F5344CB8AC3E}">
        <p14:creationId xmlns:p14="http://schemas.microsoft.com/office/powerpoint/2010/main" val="4258400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Tayyab</a:t>
            </a:r>
          </a:p>
        </p:txBody>
      </p:sp>
      <p:sp>
        <p:nvSpPr>
          <p:cNvPr id="4" name="Slide Number Placeholder 3"/>
          <p:cNvSpPr>
            <a:spLocks noGrp="1"/>
          </p:cNvSpPr>
          <p:nvPr>
            <p:ph type="sldNum" sz="quarter" idx="10"/>
          </p:nvPr>
        </p:nvSpPr>
        <p:spPr/>
        <p:txBody>
          <a:bodyPr/>
          <a:lstStyle/>
          <a:p>
            <a:fld id="{C9F92AD0-C5E6-BD41-8689-B957873C416C}" type="slidenum">
              <a:rPr lang="en-US" smtClean="0"/>
              <a:t>4</a:t>
            </a:fld>
            <a:endParaRPr lang="en-US"/>
          </a:p>
        </p:txBody>
      </p:sp>
      <p:sp>
        <p:nvSpPr>
          <p:cNvPr id="5" name="Footer Placeholder 4"/>
          <p:cNvSpPr>
            <a:spLocks noGrp="1"/>
          </p:cNvSpPr>
          <p:nvPr>
            <p:ph type="ftr" sz="quarter" idx="11"/>
          </p:nvPr>
        </p:nvSpPr>
        <p:spPr/>
        <p:txBody>
          <a:bodyPr/>
          <a:lstStyle/>
          <a:p>
            <a:r>
              <a:rPr lang="en-US"/>
              <a:t> Tayyab Rashid, Ph.D., 2017</a:t>
            </a:r>
          </a:p>
        </p:txBody>
      </p:sp>
    </p:spTree>
    <p:extLst>
      <p:ext uri="{BB962C8B-B14F-4D97-AF65-F5344CB8AC3E}">
        <p14:creationId xmlns:p14="http://schemas.microsoft.com/office/powerpoint/2010/main" val="12146461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Tayyab</a:t>
            </a:r>
          </a:p>
          <a:p>
            <a:r>
              <a:rPr lang="en-US" dirty="0"/>
              <a:t>Questions adapted</a:t>
            </a:r>
            <a:r>
              <a:rPr lang="en-US" baseline="0" dirty="0"/>
              <a:t> from:</a:t>
            </a:r>
          </a:p>
          <a:p>
            <a:r>
              <a:rPr lang="en-US" baseline="0" dirty="0"/>
              <a:t>McKeon, R. (2008).  Suicidal Behaviour. </a:t>
            </a:r>
            <a:r>
              <a:rPr lang="en-US" baseline="0" dirty="0" err="1"/>
              <a:t>Hogrefe</a:t>
            </a:r>
            <a:r>
              <a:rPr lang="en-US" baseline="0" dirty="0"/>
              <a:t>: Cambridge: MA</a:t>
            </a:r>
            <a:endParaRPr lang="en-US" dirty="0"/>
          </a:p>
        </p:txBody>
      </p:sp>
      <p:sp>
        <p:nvSpPr>
          <p:cNvPr id="4" name="Slide Number Placeholder 3"/>
          <p:cNvSpPr>
            <a:spLocks noGrp="1"/>
          </p:cNvSpPr>
          <p:nvPr>
            <p:ph type="sldNum" sz="quarter" idx="10"/>
          </p:nvPr>
        </p:nvSpPr>
        <p:spPr/>
        <p:txBody>
          <a:bodyPr/>
          <a:lstStyle/>
          <a:p>
            <a:fld id="{C9F92AD0-C5E6-BD41-8689-B957873C416C}" type="slidenum">
              <a:rPr lang="en-US" smtClean="0"/>
              <a:t>51</a:t>
            </a:fld>
            <a:endParaRPr lang="en-US"/>
          </a:p>
        </p:txBody>
      </p:sp>
      <p:sp>
        <p:nvSpPr>
          <p:cNvPr id="5" name="Footer Placeholder 4"/>
          <p:cNvSpPr>
            <a:spLocks noGrp="1"/>
          </p:cNvSpPr>
          <p:nvPr>
            <p:ph type="ftr" sz="quarter" idx="11"/>
          </p:nvPr>
        </p:nvSpPr>
        <p:spPr/>
        <p:txBody>
          <a:bodyPr/>
          <a:lstStyle/>
          <a:p>
            <a:r>
              <a:rPr lang="en-US"/>
              <a:t> Tayyab Rashid, Ph.D., 2017</a:t>
            </a:r>
          </a:p>
        </p:txBody>
      </p:sp>
    </p:spTree>
    <p:extLst>
      <p:ext uri="{BB962C8B-B14F-4D97-AF65-F5344CB8AC3E}">
        <p14:creationId xmlns:p14="http://schemas.microsoft.com/office/powerpoint/2010/main" val="36716889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Tayyab</a:t>
            </a:r>
          </a:p>
          <a:p>
            <a:endParaRPr lang="en-US" dirty="0"/>
          </a:p>
          <a:p>
            <a:r>
              <a:rPr lang="en-US" dirty="0"/>
              <a:t>Canadian Association of Suicide</a:t>
            </a:r>
            <a:r>
              <a:rPr lang="en-US" baseline="0" dirty="0"/>
              <a:t> Prevention</a:t>
            </a:r>
            <a:endParaRPr lang="en-US" dirty="0"/>
          </a:p>
          <a:p>
            <a:r>
              <a:rPr lang="en-US" dirty="0"/>
              <a:t>https://</a:t>
            </a:r>
            <a:r>
              <a:rPr lang="en-US" dirty="0" err="1"/>
              <a:t>suicideprevention.ca</a:t>
            </a:r>
            <a:r>
              <a:rPr lang="en-US" dirty="0"/>
              <a:t>/</a:t>
            </a: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Jacobson CM, Gould M. The epidemiology and phenomenology of non-suicidal self-injurious behavior among adolescents: a critical review of the literature. Arch Suicide Res. 2007;11(2):129–47.</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Klonsky ED. Non-suicidal self-injury in United States adults: prevalence, </a:t>
            </a:r>
            <a:r>
              <a:rPr lang="en-US" sz="1200" kern="1200" dirty="0" err="1">
                <a:solidFill>
                  <a:schemeClr val="tx1"/>
                </a:solidFill>
                <a:effectLst/>
                <a:latin typeface="+mn-lt"/>
                <a:ea typeface="+mn-ea"/>
                <a:cs typeface="+mn-cs"/>
              </a:rPr>
              <a:t>sociodemographics</a:t>
            </a:r>
            <a:r>
              <a:rPr lang="en-US" sz="1200" kern="1200" dirty="0">
                <a:solidFill>
                  <a:schemeClr val="tx1"/>
                </a:solidFill>
                <a:effectLst/>
                <a:latin typeface="+mn-lt"/>
                <a:ea typeface="+mn-ea"/>
                <a:cs typeface="+mn-cs"/>
              </a:rPr>
              <a:t>, topography and functions. </a:t>
            </a:r>
            <a:r>
              <a:rPr lang="en-US" sz="1200" kern="1200" dirty="0" err="1">
                <a:solidFill>
                  <a:schemeClr val="tx1"/>
                </a:solidFill>
                <a:effectLst/>
                <a:latin typeface="+mn-lt"/>
                <a:ea typeface="+mn-ea"/>
                <a:cs typeface="+mn-cs"/>
              </a:rPr>
              <a:t>Psychol</a:t>
            </a:r>
            <a:r>
              <a:rPr lang="en-US" sz="1200" kern="1200" dirty="0">
                <a:solidFill>
                  <a:schemeClr val="tx1"/>
                </a:solidFill>
                <a:effectLst/>
                <a:latin typeface="+mn-lt"/>
                <a:ea typeface="+mn-ea"/>
                <a:cs typeface="+mn-cs"/>
              </a:rPr>
              <a:t> Med. 2011;41(9):1981–6.</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Lloyd-Richardson EE et al. Characteristics and functions of non-suicidal self-injury in a community sample of adolescents. </a:t>
            </a:r>
            <a:r>
              <a:rPr lang="en-US" sz="1200" kern="1200" dirty="0" err="1">
                <a:solidFill>
                  <a:schemeClr val="tx1"/>
                </a:solidFill>
                <a:effectLst/>
                <a:latin typeface="+mn-lt"/>
                <a:ea typeface="+mn-ea"/>
                <a:cs typeface="+mn-cs"/>
              </a:rPr>
              <a:t>PsycholMed</a:t>
            </a:r>
            <a:r>
              <a:rPr lang="en-US" sz="1200" kern="1200" dirty="0">
                <a:solidFill>
                  <a:schemeClr val="tx1"/>
                </a:solidFill>
                <a:effectLst/>
                <a:latin typeface="+mn-lt"/>
                <a:ea typeface="+mn-ea"/>
                <a:cs typeface="+mn-cs"/>
              </a:rPr>
              <a:t>. 2007;37(8):1183–92</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NSSI often co-exists with other psychopathology including mood disorders, personality disorders, and eating disorders and a is a strong predictor for future</a:t>
            </a:r>
          </a:p>
          <a:p>
            <a:r>
              <a:rPr lang="en-US" sz="1200" kern="1200" dirty="0">
                <a:solidFill>
                  <a:schemeClr val="tx1"/>
                </a:solidFill>
                <a:effectLst/>
                <a:latin typeface="+mn-lt"/>
                <a:ea typeface="+mn-ea"/>
                <a:cs typeface="+mn-cs"/>
              </a:rPr>
              <a:t>suicide attempts.</a:t>
            </a:r>
            <a:r>
              <a:rPr lang="en-US" sz="1200" kern="1200" baseline="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a:p>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C9F92AD0-C5E6-BD41-8689-B957873C416C}" type="slidenum">
              <a:rPr lang="en-US" smtClean="0"/>
              <a:t>52</a:t>
            </a:fld>
            <a:endParaRPr lang="en-US"/>
          </a:p>
        </p:txBody>
      </p:sp>
      <p:sp>
        <p:nvSpPr>
          <p:cNvPr id="5" name="Footer Placeholder 4"/>
          <p:cNvSpPr>
            <a:spLocks noGrp="1"/>
          </p:cNvSpPr>
          <p:nvPr>
            <p:ph type="ftr" sz="quarter" idx="11"/>
          </p:nvPr>
        </p:nvSpPr>
        <p:spPr/>
        <p:txBody>
          <a:bodyPr/>
          <a:lstStyle/>
          <a:p>
            <a:r>
              <a:rPr lang="en-US"/>
              <a:t> Tayyab Rashid, Ph.D., 2017</a:t>
            </a:r>
          </a:p>
        </p:txBody>
      </p:sp>
    </p:spTree>
    <p:extLst>
      <p:ext uri="{BB962C8B-B14F-4D97-AF65-F5344CB8AC3E}">
        <p14:creationId xmlns:p14="http://schemas.microsoft.com/office/powerpoint/2010/main" val="2875127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effectLst/>
              </a:rPr>
              <a:t>Tayyab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effectLst/>
              </a:rPr>
              <a:t>Lack of well done prospective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a:effectLst/>
              </a:rPr>
              <a:t>This is one rare illustration but data is from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a:effectLst/>
              </a:rPr>
              <a:t>Becker, S. P., </a:t>
            </a:r>
            <a:r>
              <a:rPr lang="en-CA" err="1">
                <a:effectLst/>
              </a:rPr>
              <a:t>Holdaway</a:t>
            </a:r>
            <a:r>
              <a:rPr lang="en-CA">
                <a:effectLst/>
              </a:rPr>
              <a:t>, A. S., &amp; </a:t>
            </a:r>
            <a:r>
              <a:rPr lang="en-CA" err="1">
                <a:effectLst/>
              </a:rPr>
              <a:t>Luebbe</a:t>
            </a:r>
            <a:r>
              <a:rPr lang="en-CA">
                <a:effectLst/>
              </a:rPr>
              <a:t>, A. M. (2018). Suicidal Behaviors in College Students: Frequency, Sex Differences, and Mental Health Correlates Including Sluggish Cognitive Tempo. </a:t>
            </a:r>
            <a:r>
              <a:rPr lang="en-CA" i="1">
                <a:effectLst/>
              </a:rPr>
              <a:t>Journal of Adolescent Health</a:t>
            </a:r>
            <a:r>
              <a:rPr lang="en-CA">
                <a:effectLst/>
              </a:rPr>
              <a:t>, </a:t>
            </a:r>
            <a:r>
              <a:rPr lang="en-CA" i="1">
                <a:effectLst/>
              </a:rPr>
              <a:t>63</a:t>
            </a:r>
            <a:r>
              <a:rPr lang="en-CA">
                <a:effectLst/>
              </a:rPr>
              <a:t>(2), 181–188. https://</a:t>
            </a:r>
            <a:r>
              <a:rPr lang="en-CA" err="1">
                <a:effectLst/>
              </a:rPr>
              <a:t>doi.org</a:t>
            </a:r>
            <a:r>
              <a:rPr lang="en-CA">
                <a:effectLst/>
              </a:rPr>
              <a:t>/10.1016/j.jadohealth.2018.02.013</a:t>
            </a:r>
          </a:p>
          <a:p>
            <a:endParaRPr lang="en-CA" sz="1200" kern="1200">
              <a:solidFill>
                <a:schemeClr val="tx1"/>
              </a:solidFill>
              <a:effectLst/>
              <a:latin typeface="+mn-lt"/>
              <a:ea typeface="+mn-ea"/>
              <a:cs typeface="+mn-cs"/>
            </a:endParaRPr>
          </a:p>
          <a:p>
            <a:endParaRPr lang="en-CA"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De Luca, S.M., Franklin, C., </a:t>
            </a:r>
            <a:r>
              <a:rPr lang="en-CA" sz="1200" kern="1200" err="1">
                <a:solidFill>
                  <a:schemeClr val="tx1"/>
                </a:solidFill>
                <a:effectLst/>
                <a:latin typeface="+mn-lt"/>
                <a:ea typeface="+mn-ea"/>
                <a:cs typeface="+mn-cs"/>
              </a:rPr>
              <a:t>Yueqi</a:t>
            </a:r>
            <a:r>
              <a:rPr lang="en-CA" sz="1200" kern="1200">
                <a:solidFill>
                  <a:schemeClr val="tx1"/>
                </a:solidFill>
                <a:effectLst/>
                <a:latin typeface="+mn-lt"/>
                <a:ea typeface="+mn-ea"/>
                <a:cs typeface="+mn-cs"/>
              </a:rPr>
              <a:t>, Y., Johnson, S., Brownson, C., 2016. The relationship between suicide ideation, behavioral health, and college academic performance.</a:t>
            </a:r>
          </a:p>
          <a:p>
            <a:r>
              <a:rPr lang="en-CA" sz="1200" kern="1200">
                <a:solidFill>
                  <a:schemeClr val="tx1"/>
                </a:solidFill>
                <a:effectLst/>
                <a:latin typeface="+mn-lt"/>
                <a:ea typeface="+mn-ea"/>
                <a:cs typeface="+mn-cs"/>
              </a:rPr>
              <a:t>Community </a:t>
            </a:r>
            <a:r>
              <a:rPr lang="en-CA" sz="1200" kern="1200" err="1">
                <a:solidFill>
                  <a:schemeClr val="tx1"/>
                </a:solidFill>
                <a:effectLst/>
                <a:latin typeface="+mn-lt"/>
                <a:ea typeface="+mn-ea"/>
                <a:cs typeface="+mn-cs"/>
              </a:rPr>
              <a:t>Ment</a:t>
            </a:r>
            <a:r>
              <a:rPr lang="en-CA" sz="1200" kern="1200">
                <a:solidFill>
                  <a:schemeClr val="tx1"/>
                </a:solidFill>
                <a:effectLst/>
                <a:latin typeface="+mn-lt"/>
                <a:ea typeface="+mn-ea"/>
                <a:cs typeface="+mn-cs"/>
              </a:rPr>
              <a:t>. Health J. 52, 534–540.</a:t>
            </a:r>
          </a:p>
          <a:p>
            <a:endParaRPr lang="en-CA" sz="1200" kern="1200">
              <a:solidFill>
                <a:schemeClr val="tx1"/>
              </a:solidFill>
              <a:effectLst/>
              <a:latin typeface="+mn-lt"/>
              <a:ea typeface="+mn-ea"/>
              <a:cs typeface="+mn-cs"/>
            </a:endParaRPr>
          </a:p>
          <a:p>
            <a:endParaRPr lang="en-CA" sz="1200" kern="1200">
              <a:solidFill>
                <a:schemeClr val="tx1"/>
              </a:solidFill>
              <a:effectLst/>
              <a:latin typeface="+mn-lt"/>
              <a:ea typeface="+mn-ea"/>
              <a:cs typeface="+mn-cs"/>
            </a:endParaRPr>
          </a:p>
          <a:p>
            <a:endParaRPr lang="en-CA" sz="1200" kern="1200">
              <a:solidFill>
                <a:schemeClr val="tx1"/>
              </a:solidFill>
              <a:effectLst/>
              <a:latin typeface="+mn-lt"/>
              <a:ea typeface="+mn-ea"/>
              <a:cs typeface="+mn-cs"/>
            </a:endParaRPr>
          </a:p>
          <a:p>
            <a:endParaRPr lang="en-CA"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Goldman-Mellor, S.J., Caspi, A., Harrington, H., Hogan, S., Nada-Raja, S., Poulton, R., et al., 2014. Suicide attempt in young people: a signal for long-term health care and</a:t>
            </a:r>
          </a:p>
          <a:p>
            <a:r>
              <a:rPr lang="en-CA" sz="1200" kern="1200">
                <a:solidFill>
                  <a:schemeClr val="tx1"/>
                </a:solidFill>
                <a:effectLst/>
                <a:latin typeface="+mn-lt"/>
                <a:ea typeface="+mn-ea"/>
                <a:cs typeface="+mn-cs"/>
              </a:rPr>
              <a:t>social needs. JAMA Psychiatry 71, 119–127.</a:t>
            </a:r>
          </a:p>
          <a:p>
            <a:endParaRPr lang="en-CA" sz="1200" kern="1200">
              <a:solidFill>
                <a:schemeClr val="tx1"/>
              </a:solidFill>
              <a:effectLst/>
              <a:latin typeface="+mn-lt"/>
              <a:ea typeface="+mn-ea"/>
              <a:cs typeface="+mn-cs"/>
            </a:endParaRPr>
          </a:p>
          <a:p>
            <a:r>
              <a:rPr lang="en-CA" sz="1200" kern="1200" err="1">
                <a:solidFill>
                  <a:schemeClr val="tx1"/>
                </a:solidFill>
                <a:effectLst/>
                <a:latin typeface="+mn-lt"/>
                <a:ea typeface="+mn-ea"/>
                <a:cs typeface="+mn-cs"/>
              </a:rPr>
              <a:t>Kosidou</a:t>
            </a:r>
            <a:r>
              <a:rPr lang="en-CA" sz="1200" kern="1200">
                <a:solidFill>
                  <a:schemeClr val="tx1"/>
                </a:solidFill>
                <a:effectLst/>
                <a:latin typeface="+mn-lt"/>
                <a:ea typeface="+mn-ea"/>
                <a:cs typeface="+mn-cs"/>
              </a:rPr>
              <a:t>, K., Dalman, C., </a:t>
            </a:r>
            <a:r>
              <a:rPr lang="en-CA" sz="1200" kern="1200" err="1">
                <a:solidFill>
                  <a:schemeClr val="tx1"/>
                </a:solidFill>
                <a:effectLst/>
                <a:latin typeface="+mn-lt"/>
                <a:ea typeface="+mn-ea"/>
                <a:cs typeface="+mn-cs"/>
              </a:rPr>
              <a:t>Fredlund</a:t>
            </a:r>
            <a:r>
              <a:rPr lang="en-CA" sz="1200" kern="1200">
                <a:solidFill>
                  <a:schemeClr val="tx1"/>
                </a:solidFill>
                <a:effectLst/>
                <a:latin typeface="+mn-lt"/>
                <a:ea typeface="+mn-ea"/>
                <a:cs typeface="+mn-cs"/>
              </a:rPr>
              <a:t>, P., Lee, B.K., </a:t>
            </a:r>
            <a:r>
              <a:rPr lang="en-CA" sz="1200" kern="1200" err="1">
                <a:solidFill>
                  <a:schemeClr val="tx1"/>
                </a:solidFill>
                <a:effectLst/>
                <a:latin typeface="+mn-lt"/>
                <a:ea typeface="+mn-ea"/>
                <a:cs typeface="+mn-cs"/>
              </a:rPr>
              <a:t>Galanti</a:t>
            </a:r>
            <a:r>
              <a:rPr lang="en-CA" sz="1200" kern="1200">
                <a:solidFill>
                  <a:schemeClr val="tx1"/>
                </a:solidFill>
                <a:effectLst/>
                <a:latin typeface="+mn-lt"/>
                <a:ea typeface="+mn-ea"/>
                <a:cs typeface="+mn-cs"/>
              </a:rPr>
              <a:t>, R., </a:t>
            </a:r>
            <a:r>
              <a:rPr lang="en-CA" sz="1200" kern="1200" err="1">
                <a:solidFill>
                  <a:schemeClr val="tx1"/>
                </a:solidFill>
                <a:effectLst/>
                <a:latin typeface="+mn-lt"/>
                <a:ea typeface="+mn-ea"/>
                <a:cs typeface="+mn-cs"/>
              </a:rPr>
              <a:t>Isacsson</a:t>
            </a:r>
            <a:r>
              <a:rPr lang="en-CA" sz="1200" kern="1200">
                <a:solidFill>
                  <a:schemeClr val="tx1"/>
                </a:solidFill>
                <a:effectLst/>
                <a:latin typeface="+mn-lt"/>
                <a:ea typeface="+mn-ea"/>
                <a:cs typeface="+mn-cs"/>
              </a:rPr>
              <a:t>, G., Magnusson, C., 2014. School performance and the risk of suicide attempts in young adults: a longitudinal</a:t>
            </a:r>
          </a:p>
          <a:p>
            <a:r>
              <a:rPr lang="en-CA" sz="1200" kern="1200">
                <a:solidFill>
                  <a:schemeClr val="tx1"/>
                </a:solidFill>
                <a:effectLst/>
                <a:latin typeface="+mn-lt"/>
                <a:ea typeface="+mn-ea"/>
                <a:cs typeface="+mn-cs"/>
              </a:rPr>
              <a:t>population-based study. Psychol. Med. 44, 1235–1243.</a:t>
            </a:r>
          </a:p>
          <a:p>
            <a:endParaRPr lang="en-CA" sz="1200" kern="1200">
              <a:solidFill>
                <a:schemeClr val="tx1"/>
              </a:solidFill>
              <a:effectLst/>
              <a:latin typeface="+mn-lt"/>
              <a:ea typeface="+mn-ea"/>
              <a:cs typeface="+mn-cs"/>
            </a:endParaRPr>
          </a:p>
          <a:p>
            <a:endParaRPr lang="en-CA" sz="1200" kern="1200">
              <a:solidFill>
                <a:schemeClr val="tx1"/>
              </a:solidFill>
              <a:effectLst/>
              <a:latin typeface="+mn-lt"/>
              <a:ea typeface="+mn-ea"/>
              <a:cs typeface="+mn-cs"/>
            </a:endParaRPr>
          </a:p>
          <a:p>
            <a:endParaRPr lang="en-US"/>
          </a:p>
        </p:txBody>
      </p:sp>
      <p:sp>
        <p:nvSpPr>
          <p:cNvPr id="4" name="Footer Placeholder 3"/>
          <p:cNvSpPr>
            <a:spLocks noGrp="1"/>
          </p:cNvSpPr>
          <p:nvPr>
            <p:ph type="ftr" sz="quarter" idx="4"/>
          </p:nvPr>
        </p:nvSpPr>
        <p:spPr/>
        <p:txBody>
          <a:bodyPr/>
          <a:lstStyle/>
          <a:p>
            <a:r>
              <a:rPr lang="en-US"/>
              <a:t> Tayyab Rashid, Ph.D., 2017</a:t>
            </a:r>
          </a:p>
        </p:txBody>
      </p:sp>
      <p:sp>
        <p:nvSpPr>
          <p:cNvPr id="5" name="Slide Number Placeholder 4"/>
          <p:cNvSpPr>
            <a:spLocks noGrp="1"/>
          </p:cNvSpPr>
          <p:nvPr>
            <p:ph type="sldNum" sz="quarter" idx="5"/>
          </p:nvPr>
        </p:nvSpPr>
        <p:spPr/>
        <p:txBody>
          <a:bodyPr/>
          <a:lstStyle/>
          <a:p>
            <a:fld id="{C9F92AD0-C5E6-BD41-8689-B957873C416C}" type="slidenum">
              <a:rPr lang="en-US" smtClean="0"/>
              <a:t>53</a:t>
            </a:fld>
            <a:endParaRPr lang="en-US"/>
          </a:p>
        </p:txBody>
      </p:sp>
    </p:spTree>
    <p:extLst>
      <p:ext uri="{BB962C8B-B14F-4D97-AF65-F5344CB8AC3E}">
        <p14:creationId xmlns:p14="http://schemas.microsoft.com/office/powerpoint/2010/main" val="346851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Stat</a:t>
            </a:r>
            <a:r>
              <a:rPr lang="en-US" sz="1200" b="0" i="0" kern="1200" baseline="0" dirty="0">
                <a:solidFill>
                  <a:schemeClr val="tx1"/>
                </a:solidFill>
                <a:effectLst/>
                <a:latin typeface="+mn-lt"/>
                <a:ea typeface="+mn-ea"/>
                <a:cs typeface="+mn-cs"/>
              </a:rPr>
              <a:t> Can Summary</a:t>
            </a:r>
          </a:p>
          <a:p>
            <a:r>
              <a:rPr lang="en-US" sz="1200" b="0" i="0" kern="1200" baseline="0" dirty="0">
                <a:solidFill>
                  <a:schemeClr val="tx1"/>
                </a:solidFill>
                <a:effectLst/>
                <a:latin typeface="+mn-lt"/>
                <a:ea typeface="+mn-ea"/>
                <a:cs typeface="+mn-cs"/>
              </a:rPr>
              <a:t>http://</a:t>
            </a:r>
            <a:r>
              <a:rPr lang="en-US" sz="1200" b="0" i="0" kern="1200" baseline="0" dirty="0" err="1">
                <a:solidFill>
                  <a:schemeClr val="tx1"/>
                </a:solidFill>
                <a:effectLst/>
                <a:latin typeface="+mn-lt"/>
                <a:ea typeface="+mn-ea"/>
                <a:cs typeface="+mn-cs"/>
              </a:rPr>
              <a:t>statcan.gc.ca</a:t>
            </a:r>
            <a:r>
              <a:rPr lang="en-US" sz="1200" b="0" i="0" kern="1200" baseline="0" dirty="0">
                <a:solidFill>
                  <a:schemeClr val="tx1"/>
                </a:solidFill>
                <a:effectLst/>
                <a:latin typeface="+mn-lt"/>
                <a:ea typeface="+mn-ea"/>
                <a:cs typeface="+mn-cs"/>
              </a:rPr>
              <a:t>/pub/82-624-x/2012001/article/11696-eng.htm</a:t>
            </a:r>
          </a:p>
          <a:p>
            <a:r>
              <a:rPr lang="en-US" sz="1200" b="0" i="0" kern="1200" dirty="0">
                <a:solidFill>
                  <a:schemeClr val="tx1"/>
                </a:solidFill>
                <a:effectLst/>
                <a:latin typeface="+mn-lt"/>
                <a:ea typeface="+mn-ea"/>
                <a:cs typeface="+mn-cs"/>
              </a:rPr>
              <a:t>In 2009 there were 3,890 suicides in Canada, a rate of 11.5 per 100,000 people.</a:t>
            </a:r>
          </a:p>
          <a:p>
            <a:r>
              <a:rPr lang="en-US" sz="1200" b="0" i="0" kern="1200" dirty="0">
                <a:solidFill>
                  <a:schemeClr val="tx1"/>
                </a:solidFill>
                <a:effectLst/>
                <a:latin typeface="+mn-lt"/>
                <a:ea typeface="+mn-ea"/>
                <a:cs typeface="+mn-cs"/>
              </a:rPr>
              <a:t>The suicide rate for males was three times higher than the rate for females (17.9 versus 5.3 per 100,000).</a:t>
            </a:r>
          </a:p>
          <a:p>
            <a:r>
              <a:rPr lang="en-US" sz="1200" b="0" i="0" kern="1200" dirty="0">
                <a:solidFill>
                  <a:schemeClr val="tx1"/>
                </a:solidFill>
                <a:effectLst/>
                <a:latin typeface="+mn-lt"/>
                <a:ea typeface="+mn-ea"/>
                <a:cs typeface="+mn-cs"/>
              </a:rPr>
              <a:t>Although suicide deaths affect almost all age groups, those aged 40 to 59 had the highest rates.</a:t>
            </a:r>
          </a:p>
          <a:p>
            <a:r>
              <a:rPr lang="en-US" sz="1200" b="0" i="0" kern="1200" dirty="0">
                <a:solidFill>
                  <a:schemeClr val="tx1"/>
                </a:solidFill>
                <a:effectLst/>
                <a:latin typeface="+mn-lt"/>
                <a:ea typeface="+mn-ea"/>
                <a:cs typeface="+mn-cs"/>
              </a:rPr>
              <a:t>Married people had a lower suicide rate than those who were single, divorced or widowed.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Toprak</a:t>
            </a:r>
            <a:r>
              <a:rPr lang="en-US" sz="1200" kern="1200" dirty="0">
                <a:solidFill>
                  <a:schemeClr val="tx1"/>
                </a:solidFill>
                <a:effectLst/>
                <a:latin typeface="+mn-lt"/>
                <a:ea typeface="+mn-ea"/>
                <a:cs typeface="+mn-cs"/>
              </a:rPr>
              <a:t>, S., Cetin, I., </a:t>
            </a:r>
            <a:r>
              <a:rPr lang="en-US" sz="1200" kern="1200" dirty="0" err="1">
                <a:solidFill>
                  <a:schemeClr val="tx1"/>
                </a:solidFill>
                <a:effectLst/>
                <a:latin typeface="+mn-lt"/>
                <a:ea typeface="+mn-ea"/>
                <a:cs typeface="+mn-cs"/>
              </a:rPr>
              <a:t>Guven</a:t>
            </a:r>
            <a:r>
              <a:rPr lang="en-US" sz="1200" kern="1200" dirty="0">
                <a:solidFill>
                  <a:schemeClr val="tx1"/>
                </a:solidFill>
                <a:effectLst/>
                <a:latin typeface="+mn-lt"/>
                <a:ea typeface="+mn-ea"/>
                <a:cs typeface="+mn-cs"/>
              </a:rPr>
              <a:t>, T., Can, G., &amp; </a:t>
            </a:r>
            <a:r>
              <a:rPr lang="en-US" sz="1200" kern="1200" dirty="0" err="1">
                <a:solidFill>
                  <a:schemeClr val="tx1"/>
                </a:solidFill>
                <a:effectLst/>
                <a:latin typeface="+mn-lt"/>
                <a:ea typeface="+mn-ea"/>
                <a:cs typeface="+mn-cs"/>
              </a:rPr>
              <a:t>Demircan</a:t>
            </a:r>
            <a:r>
              <a:rPr lang="en-US" sz="1200" kern="1200" dirty="0">
                <a:solidFill>
                  <a:schemeClr val="tx1"/>
                </a:solidFill>
                <a:effectLst/>
                <a:latin typeface="+mn-lt"/>
                <a:ea typeface="+mn-ea"/>
                <a:cs typeface="+mn-cs"/>
              </a:rPr>
              <a:t>, C. (2011). Self-harm, suicidal ideation and suicide attempts among college students.</a:t>
            </a:r>
            <a:r>
              <a:rPr lang="en-US" sz="1200" i="1" kern="1200" dirty="0">
                <a:solidFill>
                  <a:schemeClr val="tx1"/>
                </a:solidFill>
                <a:effectLst/>
                <a:latin typeface="+mn-lt"/>
                <a:ea typeface="+mn-ea"/>
                <a:cs typeface="+mn-cs"/>
              </a:rPr>
              <a:t> Psychiatry Research, 187</a:t>
            </a:r>
            <a:r>
              <a:rPr lang="en-US" sz="1200" kern="1200" dirty="0">
                <a:solidFill>
                  <a:schemeClr val="tx1"/>
                </a:solidFill>
                <a:effectLst/>
                <a:latin typeface="+mn-lt"/>
                <a:ea typeface="+mn-ea"/>
                <a:cs typeface="+mn-cs"/>
              </a:rPr>
              <a:t>(1), 140-144.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indent="0">
              <a:buNone/>
            </a:pPr>
            <a:r>
              <a:rPr lang="en-US" b="1" dirty="0"/>
              <a:t>Signs: </a:t>
            </a:r>
            <a:r>
              <a:rPr lang="en-US" dirty="0"/>
              <a:t>repeated cutting, stabbing, burning, hitting, excessive rubbing to inflict self damage to body tissue for socially sanctioned reasons</a:t>
            </a:r>
          </a:p>
          <a:p>
            <a:pPr marL="0" indent="0">
              <a:buNone/>
            </a:pPr>
            <a:endParaRPr lang="en-US" dirty="0"/>
          </a:p>
          <a:p>
            <a:pPr marL="0" indent="0">
              <a:buNone/>
            </a:pPr>
            <a:endParaRPr lang="en-US" dirty="0"/>
          </a:p>
          <a:p>
            <a:pPr marL="0" indent="0">
              <a:buNone/>
            </a:pPr>
            <a:r>
              <a:rPr lang="en-US" dirty="0"/>
              <a:t>Most often inflicted with a sharp object, resulting in cuts, bleeds</a:t>
            </a:r>
          </a:p>
          <a:p>
            <a:pPr marL="0" indent="0">
              <a:buNone/>
            </a:pPr>
            <a:r>
              <a:rPr lang="en-US" dirty="0"/>
              <a:t>	where?</a:t>
            </a:r>
          </a:p>
          <a:p>
            <a:pPr marL="0" indent="0">
              <a:buNone/>
            </a:pPr>
            <a:r>
              <a:rPr lang="en-US" dirty="0"/>
              <a:t>		dorsal (back) side of forearms</a:t>
            </a:r>
          </a:p>
          <a:p>
            <a:pPr marL="0" indent="0">
              <a:buNone/>
            </a:pPr>
            <a:r>
              <a:rPr lang="en-US" dirty="0"/>
              <a:t>		anterior thighs</a:t>
            </a:r>
          </a:p>
          <a:p>
            <a:pPr marL="0" indent="0">
              <a:buNone/>
            </a:pPr>
            <a:r>
              <a:rPr lang="en-US" dirty="0"/>
              <a:t>		characteristic marks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F92AD0-C5E6-BD41-8689-B957873C416C}" type="slidenum">
              <a:rPr lang="en-US" smtClean="0"/>
              <a:t>5</a:t>
            </a:fld>
            <a:endParaRPr lang="en-US"/>
          </a:p>
        </p:txBody>
      </p:sp>
      <p:sp>
        <p:nvSpPr>
          <p:cNvPr id="5" name="Footer Placeholder 4"/>
          <p:cNvSpPr>
            <a:spLocks noGrp="1"/>
          </p:cNvSpPr>
          <p:nvPr>
            <p:ph type="ftr" sz="quarter" idx="11"/>
          </p:nvPr>
        </p:nvSpPr>
        <p:spPr/>
        <p:txBody>
          <a:bodyPr/>
          <a:lstStyle/>
          <a:p>
            <a:r>
              <a:rPr lang="en-US"/>
              <a:t> Tayyab Rashid, Ph.D., 2017</a:t>
            </a:r>
          </a:p>
        </p:txBody>
      </p:sp>
    </p:spTree>
    <p:extLst>
      <p:ext uri="{BB962C8B-B14F-4D97-AF65-F5344CB8AC3E}">
        <p14:creationId xmlns:p14="http://schemas.microsoft.com/office/powerpoint/2010/main" val="274157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Tayyab</a:t>
            </a:r>
          </a:p>
          <a:p>
            <a:r>
              <a:rPr lang="en-US"/>
              <a:t>Canadian Association of Suicide</a:t>
            </a:r>
            <a:r>
              <a:rPr lang="en-US" baseline="0"/>
              <a:t> Prevention</a:t>
            </a:r>
            <a:endParaRPr lang="en-US"/>
          </a:p>
          <a:p>
            <a:r>
              <a:rPr lang="en-US"/>
              <a:t>https://</a:t>
            </a:r>
            <a:r>
              <a:rPr lang="en-US" err="1"/>
              <a:t>suicideprevention.ca</a:t>
            </a:r>
            <a:r>
              <a:rPr lang="en-US"/>
              <a:t>/</a:t>
            </a:r>
          </a:p>
          <a:p>
            <a:endParaRPr lang="en-US"/>
          </a:p>
          <a:p>
            <a:r>
              <a:rPr lang="en-US"/>
              <a:t>1. Actions taken to deal with intolerable mental anguish and pain, </a:t>
            </a:r>
          </a:p>
          <a:p>
            <a:r>
              <a:rPr lang="en-US"/>
              <a:t>2. fear or despair that overwhelms an individual’s value for living and hope in life.</a:t>
            </a:r>
          </a:p>
          <a:p>
            <a:r>
              <a:rPr lang="en-US" sz="1200" b="0" i="0" kern="1200">
                <a:solidFill>
                  <a:schemeClr val="tx1"/>
                </a:solidFill>
                <a:effectLst/>
                <a:latin typeface="+mn-lt"/>
                <a:ea typeface="+mn-ea"/>
                <a:cs typeface="+mn-cs"/>
              </a:rPr>
              <a:t>3. Unique mix of complex interconnected factors, individual, environmental, biological, psychological, social, cultural, historical, political and spiritual, including psychological trauma (both developmental and intergenerational).</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Stat</a:t>
            </a:r>
            <a:r>
              <a:rPr lang="en-US" sz="1200" b="0" i="0" kern="1200" baseline="0">
                <a:solidFill>
                  <a:schemeClr val="tx1"/>
                </a:solidFill>
                <a:effectLst/>
                <a:latin typeface="+mn-lt"/>
                <a:ea typeface="+mn-ea"/>
                <a:cs typeface="+mn-cs"/>
              </a:rPr>
              <a:t> Can Summary</a:t>
            </a:r>
          </a:p>
          <a:p>
            <a:r>
              <a:rPr lang="en-US" sz="1200" b="0" i="0" kern="1200" baseline="0">
                <a:solidFill>
                  <a:schemeClr val="tx1"/>
                </a:solidFill>
                <a:effectLst/>
                <a:latin typeface="+mn-lt"/>
                <a:ea typeface="+mn-ea"/>
                <a:cs typeface="+mn-cs"/>
              </a:rPr>
              <a:t>http://</a:t>
            </a:r>
            <a:r>
              <a:rPr lang="en-US" sz="1200" b="0" i="0" kern="1200" baseline="0" err="1">
                <a:solidFill>
                  <a:schemeClr val="tx1"/>
                </a:solidFill>
                <a:effectLst/>
                <a:latin typeface="+mn-lt"/>
                <a:ea typeface="+mn-ea"/>
                <a:cs typeface="+mn-cs"/>
              </a:rPr>
              <a:t>statcan.gc.ca</a:t>
            </a:r>
            <a:r>
              <a:rPr lang="en-US" sz="1200" b="0" i="0" kern="1200" baseline="0">
                <a:solidFill>
                  <a:schemeClr val="tx1"/>
                </a:solidFill>
                <a:effectLst/>
                <a:latin typeface="+mn-lt"/>
                <a:ea typeface="+mn-ea"/>
                <a:cs typeface="+mn-cs"/>
              </a:rPr>
              <a:t>/pub/82-624-x/2012001/article/11696-eng.htm</a:t>
            </a:r>
          </a:p>
          <a:p>
            <a:r>
              <a:rPr lang="en-US" sz="1200" b="0" i="0" kern="1200">
                <a:solidFill>
                  <a:schemeClr val="tx1"/>
                </a:solidFill>
                <a:effectLst/>
                <a:latin typeface="+mn-lt"/>
                <a:ea typeface="+mn-ea"/>
                <a:cs typeface="+mn-cs"/>
              </a:rPr>
              <a:t>In 2009 there were 3,890 suicides in Canada, a rate of 11.5 per 100,000 people.</a:t>
            </a:r>
          </a:p>
          <a:p>
            <a:r>
              <a:rPr lang="en-US" sz="1200" b="0" i="0" kern="1200">
                <a:solidFill>
                  <a:schemeClr val="tx1"/>
                </a:solidFill>
                <a:effectLst/>
                <a:latin typeface="+mn-lt"/>
                <a:ea typeface="+mn-ea"/>
                <a:cs typeface="+mn-cs"/>
              </a:rPr>
              <a:t>The suicide rate for males was three times higher than the rate for females (17.9 versus 5.3 per 100,000).</a:t>
            </a:r>
          </a:p>
          <a:p>
            <a:r>
              <a:rPr lang="en-US" sz="1200" b="0" i="0" kern="1200">
                <a:solidFill>
                  <a:schemeClr val="tx1"/>
                </a:solidFill>
                <a:effectLst/>
                <a:latin typeface="+mn-lt"/>
                <a:ea typeface="+mn-ea"/>
                <a:cs typeface="+mn-cs"/>
              </a:rPr>
              <a:t>Although suicide deaths affect almost all age groups, those aged 40 to 59 had the highest rates.</a:t>
            </a:r>
          </a:p>
          <a:p>
            <a:r>
              <a:rPr lang="en-US" sz="1200" b="0" i="0" kern="1200">
                <a:solidFill>
                  <a:schemeClr val="tx1"/>
                </a:solidFill>
                <a:effectLst/>
                <a:latin typeface="+mn-lt"/>
                <a:ea typeface="+mn-ea"/>
                <a:cs typeface="+mn-cs"/>
              </a:rPr>
              <a:t>Married people had a lower suicide rate than those who were single, divorced or widowed.</a:t>
            </a:r>
          </a:p>
          <a:p>
            <a:endParaRPr lang="en-US"/>
          </a:p>
          <a:p>
            <a:endParaRPr lang="en-US"/>
          </a:p>
        </p:txBody>
      </p:sp>
      <p:sp>
        <p:nvSpPr>
          <p:cNvPr id="4" name="Slide Number Placeholder 3"/>
          <p:cNvSpPr>
            <a:spLocks noGrp="1"/>
          </p:cNvSpPr>
          <p:nvPr>
            <p:ph type="sldNum" sz="quarter" idx="10"/>
          </p:nvPr>
        </p:nvSpPr>
        <p:spPr/>
        <p:txBody>
          <a:bodyPr/>
          <a:lstStyle/>
          <a:p>
            <a:fld id="{C9F92AD0-C5E6-BD41-8689-B957873C416C}" type="slidenum">
              <a:rPr lang="en-US" smtClean="0"/>
              <a:t>6</a:t>
            </a:fld>
            <a:endParaRPr lang="en-US"/>
          </a:p>
        </p:txBody>
      </p:sp>
      <p:sp>
        <p:nvSpPr>
          <p:cNvPr id="5" name="Footer Placeholder 4"/>
          <p:cNvSpPr>
            <a:spLocks noGrp="1"/>
          </p:cNvSpPr>
          <p:nvPr>
            <p:ph type="ftr" sz="quarter" idx="11"/>
          </p:nvPr>
        </p:nvSpPr>
        <p:spPr/>
        <p:txBody>
          <a:bodyPr/>
          <a:lstStyle/>
          <a:p>
            <a:r>
              <a:rPr lang="en-US"/>
              <a:t> Tayyab Rashid, Ph.D., 2017</a:t>
            </a:r>
          </a:p>
        </p:txBody>
      </p:sp>
    </p:spTree>
    <p:extLst>
      <p:ext uri="{BB962C8B-B14F-4D97-AF65-F5344CB8AC3E}">
        <p14:creationId xmlns:p14="http://schemas.microsoft.com/office/powerpoint/2010/main" val="1856266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Sheindman</a:t>
            </a:r>
            <a:r>
              <a:rPr lang="en-US"/>
              <a:t>, E. S. (1996). </a:t>
            </a:r>
            <a:r>
              <a:rPr lang="en-US" i="1"/>
              <a:t>The</a:t>
            </a:r>
            <a:r>
              <a:rPr lang="en-US" i="1" baseline="0"/>
              <a:t> Suicide Mind</a:t>
            </a:r>
            <a:r>
              <a:rPr lang="en-US" baseline="0"/>
              <a:t>.  New York: Oxford.</a:t>
            </a:r>
            <a:endParaRPr lang="en-US"/>
          </a:p>
        </p:txBody>
      </p:sp>
      <p:sp>
        <p:nvSpPr>
          <p:cNvPr id="4" name="Slide Number Placeholder 3"/>
          <p:cNvSpPr>
            <a:spLocks noGrp="1"/>
          </p:cNvSpPr>
          <p:nvPr>
            <p:ph type="sldNum" sz="quarter" idx="10"/>
          </p:nvPr>
        </p:nvSpPr>
        <p:spPr/>
        <p:txBody>
          <a:bodyPr/>
          <a:lstStyle/>
          <a:p>
            <a:fld id="{C9F92AD0-C5E6-BD41-8689-B957873C416C}" type="slidenum">
              <a:rPr lang="en-US" smtClean="0"/>
              <a:t>7</a:t>
            </a:fld>
            <a:endParaRPr lang="en-US"/>
          </a:p>
        </p:txBody>
      </p:sp>
      <p:sp>
        <p:nvSpPr>
          <p:cNvPr id="5" name="Footer Placeholder 4"/>
          <p:cNvSpPr>
            <a:spLocks noGrp="1"/>
          </p:cNvSpPr>
          <p:nvPr>
            <p:ph type="ftr" sz="quarter" idx="11"/>
          </p:nvPr>
        </p:nvSpPr>
        <p:spPr/>
        <p:txBody>
          <a:bodyPr/>
          <a:lstStyle/>
          <a:p>
            <a:r>
              <a:rPr lang="en-US"/>
              <a:t> Tayyab Rashid, Ph.D., 2017</a:t>
            </a:r>
          </a:p>
        </p:txBody>
      </p:sp>
    </p:spTree>
    <p:extLst>
      <p:ext uri="{BB962C8B-B14F-4D97-AF65-F5344CB8AC3E}">
        <p14:creationId xmlns:p14="http://schemas.microsoft.com/office/powerpoint/2010/main" val="117132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Tayyab</a:t>
            </a:r>
          </a:p>
          <a:p>
            <a:endParaRPr lang="en-US"/>
          </a:p>
          <a:p>
            <a:r>
              <a:rPr lang="en-US" err="1"/>
              <a:t>Navaneelan</a:t>
            </a:r>
            <a:r>
              <a:rPr lang="en-US"/>
              <a:t>, T. (2012). Suicide rates: An overview. Health at a Glance. (Statistics Canada Catalogue no. 82-624-X). Retrieved from </a:t>
            </a:r>
            <a:r>
              <a:rPr lang="en-US" err="1"/>
              <a:t>www.statcan</a:t>
            </a:r>
            <a:r>
              <a:rPr lang="en-US"/>
              <a:t>. </a:t>
            </a:r>
            <a:r>
              <a:rPr lang="en-US" err="1"/>
              <a:t>gc.ca</a:t>
            </a:r>
            <a:r>
              <a:rPr lang="en-US"/>
              <a:t>/pub/82-624-x/2012001/article/11696-eng.htm </a:t>
            </a:r>
          </a:p>
          <a:p>
            <a:endParaRPr lang="en-US"/>
          </a:p>
          <a:p>
            <a:r>
              <a:rPr lang="en-US"/>
              <a:t>CAMH Suicide Prevention and Assessment Handbook, 2015</a:t>
            </a:r>
          </a:p>
          <a:p>
            <a:r>
              <a:rPr lang="en-US"/>
              <a:t>https://</a:t>
            </a:r>
            <a:r>
              <a:rPr lang="en-US" err="1"/>
              <a:t>www.camh.ca</a:t>
            </a:r>
            <a:r>
              <a:rPr lang="en-US"/>
              <a:t>/</a:t>
            </a:r>
            <a:r>
              <a:rPr lang="en-US" err="1"/>
              <a:t>en</a:t>
            </a:r>
            <a:r>
              <a:rPr lang="en-US"/>
              <a:t>/hospital/</a:t>
            </a:r>
            <a:r>
              <a:rPr lang="en-US" err="1"/>
              <a:t>health_information</a:t>
            </a:r>
            <a:r>
              <a:rPr lang="en-US"/>
              <a:t>/</a:t>
            </a:r>
            <a:r>
              <a:rPr lang="en-US" err="1"/>
              <a:t>a_z_mental_health_and_addiction_information</a:t>
            </a:r>
            <a:r>
              <a:rPr lang="en-US"/>
              <a:t>/suicide/Documents/</a:t>
            </a:r>
            <a:r>
              <a:rPr lang="en-US" err="1"/>
              <a:t>SuicidePreventionHandbook.pdf</a:t>
            </a:r>
            <a:endParaRPr lang="en-US"/>
          </a:p>
          <a:p>
            <a:endParaRPr lang="en-US"/>
          </a:p>
          <a:p>
            <a:pPr marL="0" indent="0">
              <a:buNone/>
            </a:pPr>
            <a:r>
              <a:rPr lang="en-US" b="1"/>
              <a:t>Individual factors: </a:t>
            </a:r>
          </a:p>
          <a:p>
            <a:r>
              <a:rPr lang="en-US"/>
              <a:t>Gender &amp; Age  </a:t>
            </a:r>
          </a:p>
          <a:p>
            <a:r>
              <a:rPr lang="en-US"/>
              <a:t>Presence of ongoing MH issues (e.g., depression, ADHD)</a:t>
            </a:r>
          </a:p>
          <a:p>
            <a:r>
              <a:rPr lang="en-US"/>
              <a:t>Substance Abuse</a:t>
            </a:r>
          </a:p>
          <a:p>
            <a:r>
              <a:rPr lang="en-US"/>
              <a:t>Previous attempt and previous self-harm </a:t>
            </a:r>
          </a:p>
          <a:p>
            <a:r>
              <a:rPr lang="en-US"/>
              <a:t>Psychiatric history (especially in-patient treatment) </a:t>
            </a:r>
          </a:p>
          <a:p>
            <a:r>
              <a:rPr lang="en-US"/>
              <a:t>High ongoing suicidal intent </a:t>
            </a:r>
          </a:p>
          <a:p>
            <a:r>
              <a:rPr lang="en-US"/>
              <a:t>Chronic medical Condition  </a:t>
            </a:r>
          </a:p>
          <a:p>
            <a:r>
              <a:rPr lang="en-US"/>
              <a:t>Wishing to feel emotions over of emotions (e.g., </a:t>
            </a:r>
            <a:r>
              <a:rPr lang="en-US" err="1"/>
              <a:t>avolition</a:t>
            </a:r>
            <a:r>
              <a:rPr lang="en-US"/>
              <a:t>, emptiness) </a:t>
            </a:r>
          </a:p>
          <a:p>
            <a:r>
              <a:rPr lang="en-US"/>
              <a:t>Hopelessness (inability or unwillingness to act)</a:t>
            </a:r>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Kiran, K. P. K., </a:t>
            </a:r>
            <a:r>
              <a:rPr lang="en-US" sz="1200" kern="1200" err="1">
                <a:solidFill>
                  <a:schemeClr val="tx1"/>
                </a:solidFill>
                <a:effectLst/>
                <a:latin typeface="+mn-lt"/>
                <a:ea typeface="+mn-ea"/>
                <a:cs typeface="+mn-cs"/>
              </a:rPr>
              <a:t>Sukesh</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Kakunje</a:t>
            </a:r>
            <a:r>
              <a:rPr lang="en-US" sz="1200" kern="1200">
                <a:solidFill>
                  <a:schemeClr val="tx1"/>
                </a:solidFill>
                <a:effectLst/>
                <a:latin typeface="+mn-lt"/>
                <a:ea typeface="+mn-ea"/>
                <a:cs typeface="+mn-cs"/>
              </a:rPr>
              <a:t>, A., &amp; </a:t>
            </a:r>
            <a:r>
              <a:rPr lang="en-US" sz="1200" kern="1200" err="1">
                <a:solidFill>
                  <a:schemeClr val="tx1"/>
                </a:solidFill>
                <a:effectLst/>
                <a:latin typeface="+mn-lt"/>
                <a:ea typeface="+mn-ea"/>
                <a:cs typeface="+mn-cs"/>
              </a:rPr>
              <a:t>Bhagavath</a:t>
            </a:r>
            <a:r>
              <a:rPr lang="en-US" sz="1200" kern="1200">
                <a:solidFill>
                  <a:schemeClr val="tx1"/>
                </a:solidFill>
                <a:effectLst/>
                <a:latin typeface="+mn-lt"/>
                <a:ea typeface="+mn-ea"/>
                <a:cs typeface="+mn-cs"/>
              </a:rPr>
              <a:t>, P. (2013). Epidemiology of psychiatric disorders in deliberate self harm victims.</a:t>
            </a:r>
            <a:r>
              <a:rPr lang="en-US" sz="1200" i="1" kern="1200">
                <a:solidFill>
                  <a:schemeClr val="tx1"/>
                </a:solidFill>
                <a:effectLst/>
                <a:latin typeface="+mn-lt"/>
                <a:ea typeface="+mn-ea"/>
                <a:cs typeface="+mn-cs"/>
              </a:rPr>
              <a:t> Journal of Evolution of Medical and Dental Sciences, 2</a:t>
            </a:r>
            <a:r>
              <a:rPr lang="en-US" sz="1200" kern="1200">
                <a:solidFill>
                  <a:schemeClr val="tx1"/>
                </a:solidFill>
                <a:effectLst/>
                <a:latin typeface="+mn-lt"/>
                <a:ea typeface="+mn-ea"/>
                <a:cs typeface="+mn-cs"/>
              </a:rPr>
              <a:t>(7), 738.</a:t>
            </a:r>
          </a:p>
          <a:p>
            <a:endParaRPr lang="en-US"/>
          </a:p>
          <a:p>
            <a:endParaRPr lang="en-US"/>
          </a:p>
          <a:p>
            <a:endParaRPr lang="en-US"/>
          </a:p>
        </p:txBody>
      </p:sp>
      <p:sp>
        <p:nvSpPr>
          <p:cNvPr id="4" name="Slide Number Placeholder 3"/>
          <p:cNvSpPr>
            <a:spLocks noGrp="1"/>
          </p:cNvSpPr>
          <p:nvPr>
            <p:ph type="sldNum" sz="quarter" idx="10"/>
          </p:nvPr>
        </p:nvSpPr>
        <p:spPr/>
        <p:txBody>
          <a:bodyPr/>
          <a:lstStyle/>
          <a:p>
            <a:fld id="{C9F92AD0-C5E6-BD41-8689-B957873C416C}" type="slidenum">
              <a:rPr lang="en-US" smtClean="0"/>
              <a:t>8</a:t>
            </a:fld>
            <a:endParaRPr lang="en-US"/>
          </a:p>
        </p:txBody>
      </p:sp>
      <p:sp>
        <p:nvSpPr>
          <p:cNvPr id="5" name="Footer Placeholder 4"/>
          <p:cNvSpPr>
            <a:spLocks noGrp="1"/>
          </p:cNvSpPr>
          <p:nvPr>
            <p:ph type="ftr" sz="quarter" idx="11"/>
          </p:nvPr>
        </p:nvSpPr>
        <p:spPr/>
        <p:txBody>
          <a:bodyPr/>
          <a:lstStyle/>
          <a:p>
            <a:r>
              <a:rPr lang="en-US"/>
              <a:t> Tayyab Rashid, Ph.D., 2017</a:t>
            </a:r>
          </a:p>
        </p:txBody>
      </p:sp>
    </p:spTree>
    <p:extLst>
      <p:ext uri="{BB962C8B-B14F-4D97-AF65-F5344CB8AC3E}">
        <p14:creationId xmlns:p14="http://schemas.microsoft.com/office/powerpoint/2010/main" val="1537384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Tayyab</a:t>
            </a:r>
          </a:p>
          <a:p>
            <a:endParaRPr lang="en-US" dirty="0"/>
          </a:p>
          <a:p>
            <a:r>
              <a:rPr lang="en-US" dirty="0"/>
              <a:t>A relative risk of 1 mans there is no difference in risk between individuals with the risk factor and the general population. </a:t>
            </a:r>
          </a:p>
          <a:p>
            <a:r>
              <a:rPr lang="en-US" dirty="0"/>
              <a:t>• A relative risk of &lt; (less than) 1 means the event is less likely to occur in individuals with the risk factor than in the general population. </a:t>
            </a:r>
          </a:p>
          <a:p>
            <a:r>
              <a:rPr lang="en-US" dirty="0"/>
              <a:t>• A relative risk of &gt; 1 means the event is more likely to occur in individuals with the risk factor than in the general population. </a:t>
            </a:r>
          </a:p>
          <a:p>
            <a:endParaRPr lang="en-US" dirty="0"/>
          </a:p>
          <a:p>
            <a:r>
              <a:rPr lang="en-US" dirty="0"/>
              <a:t>(Adapted from Practice Guideline for the Assessment and Treatment of Patients with Suicidal Behaviors [American Psychiatric Association, 2003, pp. 30, 41])</a:t>
            </a:r>
          </a:p>
          <a:p>
            <a:endParaRPr lang="en-US" dirty="0"/>
          </a:p>
          <a:p>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effectLst/>
              </a:rPr>
              <a:t>Becker, S. P., </a:t>
            </a:r>
            <a:r>
              <a:rPr lang="en-CA" dirty="0" err="1">
                <a:effectLst/>
              </a:rPr>
              <a:t>Holdaway</a:t>
            </a:r>
            <a:r>
              <a:rPr lang="en-CA" dirty="0">
                <a:effectLst/>
              </a:rPr>
              <a:t>, A. S., &amp; </a:t>
            </a:r>
            <a:r>
              <a:rPr lang="en-CA" dirty="0" err="1">
                <a:effectLst/>
              </a:rPr>
              <a:t>Luebbe</a:t>
            </a:r>
            <a:r>
              <a:rPr lang="en-CA" dirty="0">
                <a:effectLst/>
              </a:rPr>
              <a:t>, A. M. (2018). Suicidal Behaviors in College Students: Frequency, Sex Differences, and Mental Health Correlates Including Sluggish Cognitive Tempo. </a:t>
            </a:r>
            <a:r>
              <a:rPr lang="en-CA" i="1" dirty="0">
                <a:effectLst/>
              </a:rPr>
              <a:t>Journal of Adolescent Health</a:t>
            </a:r>
            <a:r>
              <a:rPr lang="en-CA" dirty="0">
                <a:effectLst/>
              </a:rPr>
              <a:t>, </a:t>
            </a:r>
            <a:r>
              <a:rPr lang="en-CA" i="1" dirty="0">
                <a:effectLst/>
              </a:rPr>
              <a:t>63</a:t>
            </a:r>
            <a:r>
              <a:rPr lang="en-CA" dirty="0">
                <a:effectLst/>
              </a:rPr>
              <a:t>(2), 181–188. https://</a:t>
            </a:r>
            <a:r>
              <a:rPr lang="en-CA" dirty="0" err="1">
                <a:effectLst/>
              </a:rPr>
              <a:t>doi.org</a:t>
            </a:r>
            <a:r>
              <a:rPr lang="en-CA" dirty="0">
                <a:effectLst/>
              </a:rPr>
              <a:t>/10.1016/j.jadohealth.2018.02.013</a:t>
            </a:r>
          </a:p>
          <a:p>
            <a:endParaRPr lang="en-CA" dirty="0">
              <a:effectLst/>
            </a:endParaRPr>
          </a:p>
        </p:txBody>
      </p:sp>
      <p:sp>
        <p:nvSpPr>
          <p:cNvPr id="4" name="Slide Number Placeholder 3"/>
          <p:cNvSpPr>
            <a:spLocks noGrp="1"/>
          </p:cNvSpPr>
          <p:nvPr>
            <p:ph type="sldNum" sz="quarter" idx="10"/>
          </p:nvPr>
        </p:nvSpPr>
        <p:spPr/>
        <p:txBody>
          <a:bodyPr/>
          <a:lstStyle/>
          <a:p>
            <a:fld id="{C9F92AD0-C5E6-BD41-8689-B957873C416C}" type="slidenum">
              <a:rPr lang="en-US" smtClean="0"/>
              <a:t>10</a:t>
            </a:fld>
            <a:endParaRPr lang="en-US"/>
          </a:p>
        </p:txBody>
      </p:sp>
      <p:sp>
        <p:nvSpPr>
          <p:cNvPr id="5" name="Footer Placeholder 4"/>
          <p:cNvSpPr>
            <a:spLocks noGrp="1"/>
          </p:cNvSpPr>
          <p:nvPr>
            <p:ph type="ftr" sz="quarter" idx="11"/>
          </p:nvPr>
        </p:nvSpPr>
        <p:spPr/>
        <p:txBody>
          <a:bodyPr/>
          <a:lstStyle/>
          <a:p>
            <a:r>
              <a:rPr lang="en-US"/>
              <a:t> Tayyab Rashid, Ph.D., 2017</a:t>
            </a:r>
          </a:p>
        </p:txBody>
      </p:sp>
    </p:spTree>
    <p:extLst>
      <p:ext uri="{BB962C8B-B14F-4D97-AF65-F5344CB8AC3E}">
        <p14:creationId xmlns:p14="http://schemas.microsoft.com/office/powerpoint/2010/main" val="16435503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4/24/2019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4/24/2019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4/24/2019</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4/24/2019</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4/24/2019</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10733828" y="1110597"/>
            <a:ext cx="2286000" cy="508000"/>
          </a:xfrm>
        </p:spPr>
        <p:txBody>
          <a:bodyPr/>
          <a:lstStyle/>
          <a:p>
            <a:pPr>
              <a:defRPr/>
            </a:pPr>
            <a:fld id="{8406D8F3-A5B0-4765-8BC6-5FAE68A2B36A}" type="datetimeFigureOut">
              <a:rPr lang="en-US" smtClean="0">
                <a:solidFill>
                  <a:srgbClr val="464646"/>
                </a:solidFill>
              </a:rPr>
              <a:pPr>
                <a:defRPr/>
              </a:pPr>
              <a:t>4/24/2019</a:t>
            </a:fld>
            <a:endParaRPr lang="en-US">
              <a:solidFill>
                <a:srgbClr val="464646"/>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pPr>
              <a:defRPr/>
            </a:pPr>
            <a:endParaRPr lang="en-US">
              <a:solidFill>
                <a:srgbClr val="464646"/>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pPr>
              <a:defRPr/>
            </a:pPr>
            <a:fld id="{5276C515-D297-401C-B528-C019FF701C69}" type="slidenum">
              <a:rPr lang="en-US" smtClean="0"/>
              <a:pPr>
                <a:defRPr/>
              </a:pPr>
              <a:t>‹#›</a:t>
            </a:fld>
            <a:endParaRPr lang="en-US"/>
          </a:p>
        </p:txBody>
      </p:sp>
    </p:spTree>
    <p:extLst>
      <p:ext uri="{BB962C8B-B14F-4D97-AF65-F5344CB8AC3E}">
        <p14:creationId xmlns:p14="http://schemas.microsoft.com/office/powerpoint/2010/main" val="167927600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pPr>
              <a:defRPr/>
            </a:pPr>
            <a:fld id="{981ABB3D-33E3-4BA1-873A-9BC3970C732E}" type="datetimeFigureOut">
              <a:rPr lang="en-US" smtClean="0">
                <a:solidFill>
                  <a:srgbClr val="464646"/>
                </a:solidFill>
              </a:rPr>
              <a:pPr>
                <a:defRPr/>
              </a:pPr>
              <a:t>4/24/2019</a:t>
            </a:fld>
            <a:endParaRPr lang="en-US">
              <a:solidFill>
                <a:srgbClr val="464646"/>
              </a:solidFill>
            </a:endParaRPr>
          </a:p>
        </p:txBody>
      </p:sp>
      <p:sp>
        <p:nvSpPr>
          <p:cNvPr id="9" name="Slide Number Placeholder 8"/>
          <p:cNvSpPr>
            <a:spLocks noGrp="1"/>
          </p:cNvSpPr>
          <p:nvPr>
            <p:ph type="sldNum" sz="quarter" idx="15"/>
          </p:nvPr>
        </p:nvSpPr>
        <p:spPr/>
        <p:txBody>
          <a:bodyPr rtlCol="0"/>
          <a:lstStyle/>
          <a:p>
            <a:pPr>
              <a:defRPr/>
            </a:pPr>
            <a:fld id="{133EB2EE-60DF-492B-8DAC-E5F236494A63}"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endParaRPr lang="en-US">
              <a:solidFill>
                <a:srgbClr val="464646"/>
              </a:solidFill>
            </a:endParaRPr>
          </a:p>
        </p:txBody>
      </p:sp>
    </p:spTree>
    <p:extLst>
      <p:ext uri="{BB962C8B-B14F-4D97-AF65-F5344CB8AC3E}">
        <p14:creationId xmlns:p14="http://schemas.microsoft.com/office/powerpoint/2010/main" val="151063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pPr>
              <a:defRPr/>
            </a:pPr>
            <a:fld id="{AF9E4DA5-6F17-42EC-9AD3-4D881A0B01DE}" type="datetimeFigureOut">
              <a:rPr lang="en-US" smtClean="0">
                <a:solidFill>
                  <a:srgbClr val="DEF5FA"/>
                </a:solidFill>
              </a:rPr>
              <a:pPr>
                <a:defRPr/>
              </a:pPr>
              <a:t>4/24/2019</a:t>
            </a:fld>
            <a:endParaRPr lang="en-US">
              <a:solidFill>
                <a:srgbClr val="DEF5FA"/>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pPr>
              <a:defRPr/>
            </a:pPr>
            <a:endParaRPr lang="en-US">
              <a:solidFill>
                <a:srgbClr val="DEF5FA"/>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white"/>
              </a:solidFill>
              <a:latin typeface="Arial" pitchFamily="34" charset="0"/>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white"/>
              </a:solidFill>
              <a:latin typeface="Arial" pitchFamily="34" charset="0"/>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white"/>
              </a:solidFill>
              <a:latin typeface="Arial" pitchFamily="34" charset="0"/>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white"/>
              </a:solidFill>
              <a:latin typeface="Arial" pitchFamily="34" charset="0"/>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white"/>
              </a:solidFill>
              <a:latin typeface="Arial" pitchFamily="34" charset="0"/>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white"/>
              </a:solidFill>
              <a:latin typeface="Arial" pitchFamily="34" charset="0"/>
            </a:endParaRPr>
          </a:p>
        </p:txBody>
      </p:sp>
      <p:sp>
        <p:nvSpPr>
          <p:cNvPr id="6" name="Slide Number Placeholder 5"/>
          <p:cNvSpPr>
            <a:spLocks noGrp="1"/>
          </p:cNvSpPr>
          <p:nvPr>
            <p:ph type="sldNum" sz="quarter" idx="12"/>
          </p:nvPr>
        </p:nvSpPr>
        <p:spPr bwMode="auto">
          <a:xfrm>
            <a:off x="1787488" y="4928702"/>
            <a:ext cx="812800" cy="517524"/>
          </a:xfrm>
        </p:spPr>
        <p:txBody>
          <a:bodyPr/>
          <a:lstStyle/>
          <a:p>
            <a:pPr>
              <a:defRPr/>
            </a:pPr>
            <a:fld id="{C643598E-8CB5-4A66-9536-DF2EA87D7FF1}" type="slidenum">
              <a:rPr lang="en-US" smtClean="0"/>
              <a:pPr>
                <a:defRPr/>
              </a:pPr>
              <a:t>‹#›</a:t>
            </a:fld>
            <a:endParaRPr lang="en-US"/>
          </a:p>
        </p:txBody>
      </p:sp>
    </p:spTree>
    <p:extLst>
      <p:ext uri="{BB962C8B-B14F-4D97-AF65-F5344CB8AC3E}">
        <p14:creationId xmlns:p14="http://schemas.microsoft.com/office/powerpoint/2010/main" val="4182984911"/>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1A4B956C-05FE-4DBB-8CF0-E20EE81CF6B7}" type="datetimeFigureOut">
              <a:rPr lang="en-US" smtClean="0">
                <a:solidFill>
                  <a:srgbClr val="464646"/>
                </a:solidFill>
              </a:rPr>
              <a:pPr>
                <a:defRPr/>
              </a:pPr>
              <a:t>4/24/2019</a:t>
            </a:fld>
            <a:endParaRPr lang="en-US">
              <a:solidFill>
                <a:srgbClr val="464646"/>
              </a:solidFill>
            </a:endParaRPr>
          </a:p>
        </p:txBody>
      </p:sp>
      <p:sp>
        <p:nvSpPr>
          <p:cNvPr id="6" name="Footer Placeholder 5"/>
          <p:cNvSpPr>
            <a:spLocks noGrp="1"/>
          </p:cNvSpPr>
          <p:nvPr>
            <p:ph type="ftr" sz="quarter" idx="11"/>
          </p:nvPr>
        </p:nvSpPr>
        <p:spPr/>
        <p:txBody>
          <a:bodyPr/>
          <a:lstStyle/>
          <a:p>
            <a:pPr>
              <a:defRPr/>
            </a:pPr>
            <a:endParaRPr lang="en-US">
              <a:solidFill>
                <a:srgbClr val="464646"/>
              </a:solidFill>
            </a:endParaRPr>
          </a:p>
        </p:txBody>
      </p:sp>
      <p:sp>
        <p:nvSpPr>
          <p:cNvPr id="7" name="Slide Number Placeholder 6"/>
          <p:cNvSpPr>
            <a:spLocks noGrp="1"/>
          </p:cNvSpPr>
          <p:nvPr>
            <p:ph type="sldNum" sz="quarter" idx="12"/>
          </p:nvPr>
        </p:nvSpPr>
        <p:spPr/>
        <p:txBody>
          <a:bodyPr/>
          <a:lstStyle/>
          <a:p>
            <a:pPr>
              <a:defRPr/>
            </a:pPr>
            <a:fld id="{2B82CD7A-A923-4F42-9AE4-BE70384794F5}" type="slidenum">
              <a:rPr lang="en-US" smtClean="0"/>
              <a:pPr>
                <a:defRPr/>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81282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pPr>
              <a:defRPr/>
            </a:pPr>
            <a:fld id="{E4467880-FE92-442E-8D11-E257FC42BF7B}" type="datetimeFigureOut">
              <a:rPr lang="en-US" smtClean="0">
                <a:solidFill>
                  <a:srgbClr val="464646"/>
                </a:solidFill>
              </a:rPr>
              <a:pPr>
                <a:defRPr/>
              </a:pPr>
              <a:t>4/24/2019</a:t>
            </a:fld>
            <a:endParaRPr lang="en-US">
              <a:solidFill>
                <a:srgbClr val="464646"/>
              </a:solidFill>
            </a:endParaRPr>
          </a:p>
        </p:txBody>
      </p:sp>
      <p:sp>
        <p:nvSpPr>
          <p:cNvPr id="8" name="Footer Placeholder 7"/>
          <p:cNvSpPr>
            <a:spLocks noGrp="1"/>
          </p:cNvSpPr>
          <p:nvPr>
            <p:ph type="ftr" sz="quarter" idx="11"/>
          </p:nvPr>
        </p:nvSpPr>
        <p:spPr/>
        <p:txBody>
          <a:bodyPr/>
          <a:lstStyle/>
          <a:p>
            <a:pPr>
              <a:defRPr/>
            </a:pPr>
            <a:endParaRPr lang="en-US">
              <a:solidFill>
                <a:srgbClr val="464646"/>
              </a:solidFill>
            </a:endParaRPr>
          </a:p>
        </p:txBody>
      </p:sp>
      <p:sp>
        <p:nvSpPr>
          <p:cNvPr id="9" name="Slide Number Placeholder 8"/>
          <p:cNvSpPr>
            <a:spLocks noGrp="1"/>
          </p:cNvSpPr>
          <p:nvPr>
            <p:ph type="sldNum" sz="quarter" idx="12"/>
          </p:nvPr>
        </p:nvSpPr>
        <p:spPr/>
        <p:txBody>
          <a:bodyPr/>
          <a:lstStyle/>
          <a:p>
            <a:pPr>
              <a:defRPr/>
            </a:pPr>
            <a:fld id="{2B449A6D-8698-48AB-8180-91F92DAAAB2B}" type="slidenum">
              <a:rPr lang="en-US" smtClean="0"/>
              <a:pPr>
                <a:defRPr/>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331930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pPr>
              <a:defRPr/>
            </a:pPr>
            <a:fld id="{3CA04939-C303-4B3A-9300-E83C1F9218AA}" type="datetimeFigureOut">
              <a:rPr lang="en-US" smtClean="0">
                <a:solidFill>
                  <a:srgbClr val="464646"/>
                </a:solidFill>
              </a:rPr>
              <a:pPr>
                <a:defRPr/>
              </a:pPr>
              <a:t>4/24/2019</a:t>
            </a:fld>
            <a:endParaRPr lang="en-US">
              <a:solidFill>
                <a:srgbClr val="464646"/>
              </a:solidFill>
            </a:endParaRPr>
          </a:p>
        </p:txBody>
      </p:sp>
      <p:sp>
        <p:nvSpPr>
          <p:cNvPr id="7" name="Slide Number Placeholder 6"/>
          <p:cNvSpPr>
            <a:spLocks noGrp="1"/>
          </p:cNvSpPr>
          <p:nvPr>
            <p:ph type="sldNum" sz="quarter" idx="11"/>
          </p:nvPr>
        </p:nvSpPr>
        <p:spPr/>
        <p:txBody>
          <a:bodyPr rtlCol="0"/>
          <a:lstStyle/>
          <a:p>
            <a:pPr>
              <a:defRPr/>
            </a:pPr>
            <a:fld id="{3DC3A028-9DC4-4543-AD9C-7CE6DF31251C}" type="slidenum">
              <a:rPr lang="en-US" smtClean="0"/>
              <a:pPr>
                <a:defRPr/>
              </a:pPr>
              <a:t>‹#›</a:t>
            </a:fld>
            <a:endParaRPr lang="en-US"/>
          </a:p>
        </p:txBody>
      </p:sp>
      <p:sp>
        <p:nvSpPr>
          <p:cNvPr id="8" name="Footer Placeholder 7"/>
          <p:cNvSpPr>
            <a:spLocks noGrp="1"/>
          </p:cNvSpPr>
          <p:nvPr>
            <p:ph type="ftr" sz="quarter" idx="12"/>
          </p:nvPr>
        </p:nvSpPr>
        <p:spPr/>
        <p:txBody>
          <a:bodyPr rtlCol="0"/>
          <a:lstStyle/>
          <a:p>
            <a:pPr>
              <a:defRPr/>
            </a:pPr>
            <a:endParaRPr lang="en-US">
              <a:solidFill>
                <a:srgbClr val="464646"/>
              </a:solidFill>
            </a:endParaRPr>
          </a:p>
        </p:txBody>
      </p:sp>
    </p:spTree>
    <p:extLst>
      <p:ext uri="{BB962C8B-B14F-4D97-AF65-F5344CB8AC3E}">
        <p14:creationId xmlns:p14="http://schemas.microsoft.com/office/powerpoint/2010/main" val="1132453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F8D891A-16AA-4F0E-A183-6281D2A774DB}" type="datetimeFigureOut">
              <a:rPr lang="en-US" smtClean="0">
                <a:solidFill>
                  <a:srgbClr val="464646"/>
                </a:solidFill>
              </a:rPr>
              <a:pPr>
                <a:defRPr/>
              </a:pPr>
              <a:t>4/24/2019</a:t>
            </a:fld>
            <a:endParaRPr lang="en-US">
              <a:solidFill>
                <a:srgbClr val="464646"/>
              </a:solidFill>
            </a:endParaRPr>
          </a:p>
        </p:txBody>
      </p:sp>
      <p:sp>
        <p:nvSpPr>
          <p:cNvPr id="3" name="Footer Placeholder 2"/>
          <p:cNvSpPr>
            <a:spLocks noGrp="1"/>
          </p:cNvSpPr>
          <p:nvPr>
            <p:ph type="ftr" sz="quarter" idx="11"/>
          </p:nvPr>
        </p:nvSpPr>
        <p:spPr/>
        <p:txBody>
          <a:bodyPr/>
          <a:lstStyle/>
          <a:p>
            <a:pPr>
              <a:defRPr/>
            </a:pPr>
            <a:endParaRPr lang="en-US">
              <a:solidFill>
                <a:srgbClr val="464646"/>
              </a:solidFill>
            </a:endParaRPr>
          </a:p>
        </p:txBody>
      </p:sp>
      <p:sp>
        <p:nvSpPr>
          <p:cNvPr id="4" name="Slide Number Placeholder 3"/>
          <p:cNvSpPr>
            <a:spLocks noGrp="1"/>
          </p:cNvSpPr>
          <p:nvPr>
            <p:ph type="sldNum" sz="quarter" idx="12"/>
          </p:nvPr>
        </p:nvSpPr>
        <p:spPr/>
        <p:txBody>
          <a:bodyPr/>
          <a:lstStyle/>
          <a:p>
            <a:pPr>
              <a:defRPr/>
            </a:pPr>
            <a:fld id="{E6E7F6CC-EF6E-4843-9377-C78E824B81B0}" type="slidenum">
              <a:rPr lang="en-US" smtClean="0"/>
              <a:pPr>
                <a:defRPr/>
              </a:pPr>
              <a:t>‹#›</a:t>
            </a:fld>
            <a:endParaRPr lang="en-US"/>
          </a:p>
        </p:txBody>
      </p:sp>
    </p:spTree>
    <p:extLst>
      <p:ext uri="{BB962C8B-B14F-4D97-AF65-F5344CB8AC3E}">
        <p14:creationId xmlns:p14="http://schemas.microsoft.com/office/powerpoint/2010/main" val="1996765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pPr>
              <a:defRPr/>
            </a:pPr>
            <a:fld id="{C737E749-8438-4796-9D5E-B40C6B22FD68}" type="datetimeFigureOut">
              <a:rPr lang="en-US" smtClean="0">
                <a:solidFill>
                  <a:srgbClr val="464646"/>
                </a:solidFill>
              </a:rPr>
              <a:pPr>
                <a:defRPr/>
              </a:pPr>
              <a:t>4/24/2019</a:t>
            </a:fld>
            <a:endParaRPr lang="en-US">
              <a:solidFill>
                <a:srgbClr val="464646"/>
              </a:solidFill>
            </a:endParaRPr>
          </a:p>
        </p:txBody>
      </p:sp>
      <p:sp>
        <p:nvSpPr>
          <p:cNvPr id="22" name="Slide Number Placeholder 21"/>
          <p:cNvSpPr>
            <a:spLocks noGrp="1"/>
          </p:cNvSpPr>
          <p:nvPr>
            <p:ph type="sldNum" sz="quarter" idx="15"/>
          </p:nvPr>
        </p:nvSpPr>
        <p:spPr/>
        <p:txBody>
          <a:bodyPr rtlCol="0"/>
          <a:lstStyle/>
          <a:p>
            <a:pPr>
              <a:defRPr/>
            </a:pPr>
            <a:fld id="{0AD1EC00-6BC0-47B5-9AA3-C6D90CE39BCA}" type="slidenum">
              <a:rPr lang="en-US" smtClean="0"/>
              <a:pPr>
                <a:defRPr/>
              </a:pPr>
              <a:t>‹#›</a:t>
            </a:fld>
            <a:endParaRPr lang="en-US"/>
          </a:p>
        </p:txBody>
      </p:sp>
      <p:sp>
        <p:nvSpPr>
          <p:cNvPr id="23" name="Footer Placeholder 22"/>
          <p:cNvSpPr>
            <a:spLocks noGrp="1"/>
          </p:cNvSpPr>
          <p:nvPr>
            <p:ph type="ftr" sz="quarter" idx="16"/>
          </p:nvPr>
        </p:nvSpPr>
        <p:spPr/>
        <p:txBody>
          <a:bodyPr rtlCol="0"/>
          <a:lstStyle/>
          <a:p>
            <a:pPr>
              <a:defRPr/>
            </a:pPr>
            <a:endParaRPr lang="en-US">
              <a:solidFill>
                <a:srgbClr val="464646"/>
              </a:solidFill>
            </a:endParaRPr>
          </a:p>
        </p:txBody>
      </p:sp>
    </p:spTree>
    <p:extLst>
      <p:ext uri="{BB962C8B-B14F-4D97-AF65-F5344CB8AC3E}">
        <p14:creationId xmlns:p14="http://schemas.microsoft.com/office/powerpoint/2010/main" val="187321345"/>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17" name="Date Placeholder 16"/>
          <p:cNvSpPr>
            <a:spLocks noGrp="1"/>
          </p:cNvSpPr>
          <p:nvPr>
            <p:ph type="dt" sz="half" idx="10"/>
          </p:nvPr>
        </p:nvSpPr>
        <p:spPr/>
        <p:txBody>
          <a:bodyPr rtlCol="0"/>
          <a:lstStyle/>
          <a:p>
            <a:pPr>
              <a:defRPr/>
            </a:pPr>
            <a:fld id="{4516F63B-90BA-42E6-9105-EC2266B969A7}" type="datetimeFigureOut">
              <a:rPr lang="en-US" smtClean="0">
                <a:solidFill>
                  <a:srgbClr val="464646"/>
                </a:solidFill>
              </a:rPr>
              <a:pPr>
                <a:defRPr/>
              </a:pPr>
              <a:t>4/24/2019</a:t>
            </a:fld>
            <a:endParaRPr lang="en-US">
              <a:solidFill>
                <a:srgbClr val="464646"/>
              </a:solidFill>
            </a:endParaRPr>
          </a:p>
        </p:txBody>
      </p:sp>
      <p:sp>
        <p:nvSpPr>
          <p:cNvPr id="18" name="Slide Number Placeholder 17"/>
          <p:cNvSpPr>
            <a:spLocks noGrp="1"/>
          </p:cNvSpPr>
          <p:nvPr>
            <p:ph type="sldNum" sz="quarter" idx="11"/>
          </p:nvPr>
        </p:nvSpPr>
        <p:spPr/>
        <p:txBody>
          <a:bodyPr rtlCol="0"/>
          <a:lstStyle/>
          <a:p>
            <a:pPr>
              <a:defRPr/>
            </a:pPr>
            <a:fld id="{E32025AC-94F1-41A5-AEB0-94771D5ACA0C}" type="slidenum">
              <a:rPr lang="en-US" smtClean="0"/>
              <a:pPr>
                <a:defRPr/>
              </a:pPr>
              <a:t>‹#›</a:t>
            </a:fld>
            <a:endParaRPr lang="en-US"/>
          </a:p>
        </p:txBody>
      </p:sp>
      <p:sp>
        <p:nvSpPr>
          <p:cNvPr id="21" name="Footer Placeholder 20"/>
          <p:cNvSpPr>
            <a:spLocks noGrp="1"/>
          </p:cNvSpPr>
          <p:nvPr>
            <p:ph type="ftr" sz="quarter" idx="12"/>
          </p:nvPr>
        </p:nvSpPr>
        <p:spPr/>
        <p:txBody>
          <a:bodyPr rtlCol="0"/>
          <a:lstStyle/>
          <a:p>
            <a:pPr>
              <a:defRPr/>
            </a:pPr>
            <a:endParaRPr lang="en-US">
              <a:solidFill>
                <a:srgbClr val="464646"/>
              </a:solidFill>
            </a:endParaRPr>
          </a:p>
        </p:txBody>
      </p:sp>
    </p:spTree>
    <p:extLst>
      <p:ext uri="{BB962C8B-B14F-4D97-AF65-F5344CB8AC3E}">
        <p14:creationId xmlns:p14="http://schemas.microsoft.com/office/powerpoint/2010/main" val="1300781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D626C200-026D-4A71-AC3D-E307CD550533}" type="datetimeFigureOut">
              <a:rPr lang="en-US" smtClean="0">
                <a:solidFill>
                  <a:srgbClr val="464646"/>
                </a:solidFill>
              </a:rPr>
              <a:pPr>
                <a:defRPr/>
              </a:pPr>
              <a:t>4/24/2019</a:t>
            </a:fld>
            <a:endParaRPr lang="en-US">
              <a:solidFill>
                <a:srgbClr val="464646"/>
              </a:solidFill>
            </a:endParaRPr>
          </a:p>
        </p:txBody>
      </p:sp>
      <p:sp>
        <p:nvSpPr>
          <p:cNvPr id="5" name="Footer Placeholder 4"/>
          <p:cNvSpPr>
            <a:spLocks noGrp="1"/>
          </p:cNvSpPr>
          <p:nvPr>
            <p:ph type="ftr" sz="quarter" idx="11"/>
          </p:nvPr>
        </p:nvSpPr>
        <p:spPr/>
        <p:txBody>
          <a:bodyPr/>
          <a:lstStyle/>
          <a:p>
            <a:pPr>
              <a:defRPr/>
            </a:pPr>
            <a:endParaRPr lang="en-US">
              <a:solidFill>
                <a:srgbClr val="464646"/>
              </a:solidFill>
            </a:endParaRPr>
          </a:p>
        </p:txBody>
      </p:sp>
      <p:sp>
        <p:nvSpPr>
          <p:cNvPr id="6" name="Slide Number Placeholder 5"/>
          <p:cNvSpPr>
            <a:spLocks noGrp="1"/>
          </p:cNvSpPr>
          <p:nvPr>
            <p:ph type="sldNum" sz="quarter" idx="12"/>
          </p:nvPr>
        </p:nvSpPr>
        <p:spPr/>
        <p:txBody>
          <a:bodyPr/>
          <a:lstStyle/>
          <a:p>
            <a:pPr>
              <a:defRPr/>
            </a:pPr>
            <a:fld id="{BACEF8B3-6DBE-4149-8092-6523FBBF9048}" type="slidenum">
              <a:rPr lang="en-US" smtClean="0"/>
              <a:pPr>
                <a:defRPr/>
              </a:pPr>
              <a:t>‹#›</a:t>
            </a:fld>
            <a:endParaRPr lang="en-US"/>
          </a:p>
        </p:txBody>
      </p:sp>
    </p:spTree>
    <p:extLst>
      <p:ext uri="{BB962C8B-B14F-4D97-AF65-F5344CB8AC3E}">
        <p14:creationId xmlns:p14="http://schemas.microsoft.com/office/powerpoint/2010/main" val="2398959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4220613C-8A00-4C2D-8E29-6FD44DD5F268}" type="datetimeFigureOut">
              <a:rPr lang="en-US" smtClean="0">
                <a:solidFill>
                  <a:srgbClr val="464646"/>
                </a:solidFill>
              </a:rPr>
              <a:pPr>
                <a:defRPr/>
              </a:pPr>
              <a:t>4/24/2019</a:t>
            </a:fld>
            <a:endParaRPr lang="en-US">
              <a:solidFill>
                <a:srgbClr val="464646"/>
              </a:solidFill>
            </a:endParaRPr>
          </a:p>
        </p:txBody>
      </p:sp>
      <p:sp>
        <p:nvSpPr>
          <p:cNvPr id="5" name="Footer Placeholder 4"/>
          <p:cNvSpPr>
            <a:spLocks noGrp="1"/>
          </p:cNvSpPr>
          <p:nvPr>
            <p:ph type="ftr" sz="quarter" idx="11"/>
          </p:nvPr>
        </p:nvSpPr>
        <p:spPr/>
        <p:txBody>
          <a:bodyPr/>
          <a:lstStyle/>
          <a:p>
            <a:pPr>
              <a:defRPr/>
            </a:pPr>
            <a:endParaRPr lang="en-US">
              <a:solidFill>
                <a:srgbClr val="464646"/>
              </a:solidFill>
            </a:endParaRPr>
          </a:p>
        </p:txBody>
      </p:sp>
      <p:sp>
        <p:nvSpPr>
          <p:cNvPr id="6" name="Slide Number Placeholder 5"/>
          <p:cNvSpPr>
            <a:spLocks noGrp="1"/>
          </p:cNvSpPr>
          <p:nvPr>
            <p:ph type="sldNum" sz="quarter" idx="12"/>
          </p:nvPr>
        </p:nvSpPr>
        <p:spPr/>
        <p:txBody>
          <a:bodyPr/>
          <a:lstStyle/>
          <a:p>
            <a:pPr>
              <a:defRPr/>
            </a:pPr>
            <a:fld id="{2641666E-638B-4CE7-82ED-3F0660608B31}" type="slidenum">
              <a:rPr lang="en-US" smtClean="0"/>
              <a:pPr>
                <a:defRPr/>
              </a:pPr>
              <a:t>‹#›</a:t>
            </a:fld>
            <a:endParaRPr lang="en-US"/>
          </a:p>
        </p:txBody>
      </p:sp>
    </p:spTree>
    <p:extLst>
      <p:ext uri="{BB962C8B-B14F-4D97-AF65-F5344CB8AC3E}">
        <p14:creationId xmlns:p14="http://schemas.microsoft.com/office/powerpoint/2010/main" val="231678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4/24/2019</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4/24/2019</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35432498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pPr defTabSz="914400" fontAlgn="base">
              <a:spcBef>
                <a:spcPct val="0"/>
              </a:spcBef>
              <a:spcAft>
                <a:spcPct val="0"/>
              </a:spcAft>
              <a:defRPr/>
            </a:pPr>
            <a:fld id="{FFAE5BD7-93F2-4D6B-A9C7-1C97E1C905BA}" type="datetimeFigureOut">
              <a:rPr lang="en-US" smtClean="0">
                <a:solidFill>
                  <a:srgbClr val="464646"/>
                </a:solidFill>
                <a:latin typeface="Arial" pitchFamily="34" charset="0"/>
              </a:rPr>
              <a:pPr defTabSz="914400" fontAlgn="base">
                <a:spcBef>
                  <a:spcPct val="0"/>
                </a:spcBef>
                <a:spcAft>
                  <a:spcPct val="0"/>
                </a:spcAft>
                <a:defRPr/>
              </a:pPr>
              <a:t>4/24/2019</a:t>
            </a:fld>
            <a:endParaRPr lang="en-US">
              <a:solidFill>
                <a:srgbClr val="464646"/>
              </a:solidFill>
              <a:latin typeface="Arial" pitchFamily="34" charset="0"/>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pPr defTabSz="914400" fontAlgn="base">
              <a:spcBef>
                <a:spcPct val="0"/>
              </a:spcBef>
              <a:spcAft>
                <a:spcPct val="0"/>
              </a:spcAft>
              <a:defRPr/>
            </a:pPr>
            <a:endParaRPr lang="en-US">
              <a:solidFill>
                <a:srgbClr val="464646"/>
              </a:solidFill>
              <a:latin typeface="Arial" pitchFamily="34" charset="0"/>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defTabSz="914400" fontAlgn="base">
              <a:spcBef>
                <a:spcPct val="0"/>
              </a:spcBef>
              <a:spcAft>
                <a:spcPct val="0"/>
              </a:spcAft>
            </a:pPr>
            <a:endParaRPr lang="en-US">
              <a:solidFill>
                <a:prstClr val="black"/>
              </a:solidFill>
              <a:latin typeface="Arial" pitchFamily="34" charset="0"/>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pPr defTabSz="914400" fontAlgn="base">
              <a:spcBef>
                <a:spcPct val="0"/>
              </a:spcBef>
              <a:spcAft>
                <a:spcPct val="0"/>
              </a:spcAft>
              <a:defRPr/>
            </a:pPr>
            <a:fld id="{3A55347E-0152-4220-AAD2-183A664B3DCC}" type="slidenum">
              <a:rPr lang="en-US" smtClean="0">
                <a:latin typeface="Arial" pitchFamily="34" charset="0"/>
              </a:rPr>
              <a:pPr defTabSz="914400" fontAlgn="base">
                <a:spcBef>
                  <a:spcPct val="0"/>
                </a:spcBef>
                <a:spcAft>
                  <a:spcPct val="0"/>
                </a:spcAft>
                <a:defRPr/>
              </a:pPr>
              <a:t>‹#›</a:t>
            </a:fld>
            <a:endParaRPr lang="en-US">
              <a:latin typeface="Arial" pitchFamily="34" charset="0"/>
            </a:endParaRPr>
          </a:p>
        </p:txBody>
      </p:sp>
    </p:spTree>
    <p:extLst>
      <p:ext uri="{BB962C8B-B14F-4D97-AF65-F5344CB8AC3E}">
        <p14:creationId xmlns:p14="http://schemas.microsoft.com/office/powerpoint/2010/main" val="16995396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journals.plos.org/plosone/article?id=10.1371/journal.pone.0191405"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www.mentalhealthhelpline.ca/" TargetMode="External"/><Relationship Id="rId3" Type="http://schemas.openxmlformats.org/officeDocument/2006/relationships/image" Target="../media/image16.tiff"/><Relationship Id="rId7" Type="http://schemas.openxmlformats.org/officeDocument/2006/relationships/hyperlink" Target="http://www.sprc.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suicideprevention.ca/" TargetMode="External"/><Relationship Id="rId5" Type="http://schemas.openxmlformats.org/officeDocument/2006/relationships/image" Target="../media/image17.tiff"/><Relationship Id="rId10" Type="http://schemas.openxmlformats.org/officeDocument/2006/relationships/image" Target="../media/image18.tiff"/><Relationship Id="rId4" Type="http://schemas.openxmlformats.org/officeDocument/2006/relationships/hyperlink" Target="http://www.naseeha.org/contact-us/" TargetMode="External"/><Relationship Id="rId9" Type="http://schemas.openxmlformats.org/officeDocument/2006/relationships/hyperlink" Target="http://www.sioutreach.or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941" y="1398494"/>
            <a:ext cx="11429999" cy="1936377"/>
          </a:xfrm>
        </p:spPr>
        <p:txBody>
          <a:bodyPr>
            <a:normAutofit fontScale="90000"/>
          </a:bodyPr>
          <a:lstStyle/>
          <a:p>
            <a:pPr algn="ctr"/>
            <a:r>
              <a:rPr lang="en-CA" sz="3600" b="1" dirty="0"/>
              <a:t>Searching for Hope from Minds Steeped in hopelessness: </a:t>
            </a:r>
            <a:br>
              <a:rPr lang="en-CA" sz="3600" b="1" dirty="0"/>
            </a:br>
            <a:r>
              <a:rPr lang="en-CA" sz="3600" b="1" dirty="0"/>
              <a:t/>
            </a:r>
            <a:br>
              <a:rPr lang="en-CA" sz="3600" b="1" dirty="0"/>
            </a:br>
            <a:r>
              <a:rPr lang="en-CA" sz="2800" b="1" i="1" dirty="0"/>
              <a:t>What Predicts, What Prevents and What Heals a Suicidal Mind</a:t>
            </a:r>
            <a:r>
              <a:rPr lang="en-CA" sz="2800" b="1" dirty="0"/>
              <a:t> </a:t>
            </a:r>
            <a:endParaRPr lang="en-US" sz="2800" dirty="0"/>
          </a:p>
        </p:txBody>
      </p:sp>
      <p:sp>
        <p:nvSpPr>
          <p:cNvPr id="3" name="Subtitle 2"/>
          <p:cNvSpPr>
            <a:spLocks noGrp="1"/>
          </p:cNvSpPr>
          <p:nvPr>
            <p:ph type="subTitle" idx="1"/>
          </p:nvPr>
        </p:nvSpPr>
        <p:spPr>
          <a:xfrm>
            <a:off x="1371600" y="3980330"/>
            <a:ext cx="9448800" cy="1963270"/>
          </a:xfrm>
        </p:spPr>
        <p:txBody>
          <a:bodyPr>
            <a:normAutofit/>
          </a:bodyPr>
          <a:lstStyle/>
          <a:p>
            <a:pPr algn="ctr"/>
            <a:r>
              <a:rPr lang="en-CA" dirty="0"/>
              <a:t>Tayyab Rashid, Ph.D., C.Psych | University of Toronto Scarborough </a:t>
            </a:r>
          </a:p>
          <a:p>
            <a:pPr algn="ctr"/>
            <a:r>
              <a:rPr lang="en-CA" dirty="0"/>
              <a:t>Amanda </a:t>
            </a:r>
            <a:r>
              <a:rPr lang="en-CA" dirty="0" err="1"/>
              <a:t>Uliaszek</a:t>
            </a:r>
            <a:r>
              <a:rPr lang="en-CA" dirty="0"/>
              <a:t> | University of Toronto Scarborough </a:t>
            </a:r>
          </a:p>
          <a:p>
            <a:pPr algn="ctr"/>
            <a:r>
              <a:rPr lang="en-CA" dirty="0"/>
              <a:t>Mark </a:t>
            </a:r>
            <a:r>
              <a:rPr lang="en-CA" dirty="0" err="1"/>
              <a:t>Sinyor</a:t>
            </a:r>
            <a:r>
              <a:rPr lang="en-CA" dirty="0"/>
              <a:t>, MSc., MD, FRCPC | Sunnybrook Health Sciences Centre</a:t>
            </a:r>
          </a:p>
          <a:p>
            <a:pPr algn="ctr"/>
            <a:endParaRPr lang="en-US" dirty="0"/>
          </a:p>
        </p:txBody>
      </p:sp>
    </p:spTree>
    <p:extLst>
      <p:ext uri="{BB962C8B-B14F-4D97-AF65-F5344CB8AC3E}">
        <p14:creationId xmlns:p14="http://schemas.microsoft.com/office/powerpoint/2010/main" val="1233805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04" y="1171073"/>
            <a:ext cx="10704095" cy="886327"/>
          </a:xfrm>
        </p:spPr>
        <p:txBody>
          <a:bodyPr>
            <a:normAutofit/>
          </a:bodyPr>
          <a:lstStyle/>
          <a:p>
            <a:pPr algn="ctr"/>
            <a:r>
              <a:rPr lang="en-US" sz="2800" b="1"/>
              <a:t>RELATIVE RISK OF SUICIDE IN SPECIFIC DISORDERS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6651422"/>
              </p:ext>
            </p:extLst>
          </p:nvPr>
        </p:nvGraphicFramePr>
        <p:xfrm>
          <a:off x="685800" y="2193926"/>
          <a:ext cx="10820400" cy="3741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23986" y="6488668"/>
            <a:ext cx="7935133" cy="369332"/>
          </a:xfrm>
          <a:prstGeom prst="rect">
            <a:avLst/>
          </a:prstGeom>
          <a:noFill/>
        </p:spPr>
        <p:txBody>
          <a:bodyPr wrap="square" rtlCol="0">
            <a:spAutoFit/>
          </a:bodyPr>
          <a:lstStyle/>
          <a:p>
            <a:r>
              <a:rPr lang="en-US" i="1"/>
              <a:t>Adapted from American Psychiatric Association, 2003, pp. 30, 41</a:t>
            </a:r>
          </a:p>
        </p:txBody>
      </p:sp>
    </p:spTree>
    <p:extLst>
      <p:ext uri="{BB962C8B-B14F-4D97-AF65-F5344CB8AC3E}">
        <p14:creationId xmlns:p14="http://schemas.microsoft.com/office/powerpoint/2010/main" val="104004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27C149D-3523-2943-ACB5-6FC4B95BD2D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5D6E0360-9BAA-724F-970B-D1BCCBDE8C8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1F9D6EFD-B842-0042-B861-A9F51749C32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C7661045-17BC-1143-8B3F-EB4B8E8FD84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7867CB4D-D9CB-0841-AA2F-AB04F114521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7B563CB6-6029-7D43-A735-1C7993E9D2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FEE0-9005-2B49-9949-F36B8E2D6111}"/>
              </a:ext>
            </a:extLst>
          </p:cNvPr>
          <p:cNvSpPr>
            <a:spLocks noGrp="1"/>
          </p:cNvSpPr>
          <p:nvPr>
            <p:ph type="title"/>
          </p:nvPr>
        </p:nvSpPr>
        <p:spPr/>
        <p:txBody>
          <a:bodyPr>
            <a:normAutofit fontScale="90000"/>
          </a:bodyPr>
          <a:lstStyle/>
          <a:p>
            <a:r>
              <a:rPr lang="en-US" dirty="0"/>
              <a:t>Age-specific risk of self-harm in specific Psychiatric Conditions</a:t>
            </a:r>
            <a:br>
              <a:rPr lang="en-US" dirty="0"/>
            </a:br>
            <a:r>
              <a:rPr lang="en-US" dirty="0"/>
              <a:t>(</a:t>
            </a:r>
            <a:r>
              <a:rPr lang="en-US" dirty="0" err="1"/>
              <a:t>sINGHAL</a:t>
            </a:r>
            <a:r>
              <a:rPr lang="en-US" dirty="0"/>
              <a:t> ET AL., 2014)</a:t>
            </a:r>
            <a:br>
              <a:rPr lang="en-US" dirty="0"/>
            </a:br>
            <a:endParaRPr lang="en-US" dirty="0"/>
          </a:p>
        </p:txBody>
      </p:sp>
      <p:sp>
        <p:nvSpPr>
          <p:cNvPr id="3" name="Content Placeholder 2">
            <a:extLst>
              <a:ext uri="{FF2B5EF4-FFF2-40B4-BE49-F238E27FC236}">
                <a16:creationId xmlns:a16="http://schemas.microsoft.com/office/drawing/2014/main" id="{CE341D28-E814-814C-AF2A-0FF45FF06F16}"/>
              </a:ext>
            </a:extLst>
          </p:cNvPr>
          <p:cNvSpPr>
            <a:spLocks noGrp="1"/>
          </p:cNvSpPr>
          <p:nvPr>
            <p:ph idx="1"/>
          </p:nvPr>
        </p:nvSpPr>
        <p:spPr/>
        <p:txBody>
          <a:bodyPr/>
          <a:lstStyle/>
          <a:p>
            <a:r>
              <a:rPr lang="en-US" dirty="0"/>
              <a:t>Age range: 10-24</a:t>
            </a:r>
          </a:p>
          <a:p>
            <a:endParaRPr lang="en-US" dirty="0"/>
          </a:p>
          <a:p>
            <a:pPr lvl="1"/>
            <a:r>
              <a:rPr lang="en-US" dirty="0"/>
              <a:t>Depression</a:t>
            </a:r>
          </a:p>
          <a:p>
            <a:pPr lvl="1"/>
            <a:r>
              <a:rPr lang="en-US" dirty="0"/>
              <a:t>Bipolar</a:t>
            </a:r>
          </a:p>
          <a:p>
            <a:pPr lvl="1"/>
            <a:r>
              <a:rPr lang="en-US" dirty="0"/>
              <a:t>Alcohol Abuse</a:t>
            </a:r>
          </a:p>
          <a:p>
            <a:pPr lvl="1"/>
            <a:r>
              <a:rPr lang="en-US" dirty="0"/>
              <a:t>Anxiety</a:t>
            </a:r>
          </a:p>
          <a:p>
            <a:pPr lvl="1"/>
            <a:r>
              <a:rPr lang="en-US" dirty="0"/>
              <a:t>Eating Disorders</a:t>
            </a:r>
          </a:p>
          <a:p>
            <a:pPr lvl="1"/>
            <a:r>
              <a:rPr lang="en-US" dirty="0"/>
              <a:t>Schizophrenia</a:t>
            </a:r>
          </a:p>
          <a:p>
            <a:pPr lvl="1"/>
            <a:r>
              <a:rPr lang="en-US" dirty="0"/>
              <a:t>Substance Abuse</a:t>
            </a:r>
          </a:p>
        </p:txBody>
      </p:sp>
    </p:spTree>
    <p:extLst>
      <p:ext uri="{BB962C8B-B14F-4D97-AF65-F5344CB8AC3E}">
        <p14:creationId xmlns:p14="http://schemas.microsoft.com/office/powerpoint/2010/main" val="275580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4589" y="764373"/>
            <a:ext cx="11281611" cy="1293028"/>
          </a:xfrm>
        </p:spPr>
        <p:txBody>
          <a:bodyPr>
            <a:normAutofit/>
          </a:bodyPr>
          <a:lstStyle/>
          <a:p>
            <a:pPr algn="ctr"/>
            <a:r>
              <a:rPr lang="en-US" sz="2800" b="1"/>
              <a:t>Canadian Context: </a:t>
            </a:r>
            <a:br>
              <a:rPr lang="en-US" sz="2800" b="1"/>
            </a:br>
            <a:r>
              <a:rPr lang="en-US" sz="2800" b="1"/>
              <a:t>Suicidal thoughts, plans and attempts</a:t>
            </a:r>
            <a:endParaRPr lang="en-US" sz="180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65804028"/>
              </p:ext>
            </p:extLst>
          </p:nvPr>
        </p:nvGraphicFramePr>
        <p:xfrm>
          <a:off x="685800" y="2050573"/>
          <a:ext cx="10820400" cy="3625618"/>
        </p:xfrm>
        <a:graphic>
          <a:graphicData uri="http://schemas.openxmlformats.org/drawingml/2006/table">
            <a:tbl>
              <a:tblPr firstRow="1" bandRow="1">
                <a:tableStyleId>{5C22544A-7EE6-4342-B048-85BDC9FD1C3A}</a:tableStyleId>
              </a:tblPr>
              <a:tblGrid>
                <a:gridCol w="3606800">
                  <a:extLst>
                    <a:ext uri="{9D8B030D-6E8A-4147-A177-3AD203B41FA5}">
                      <a16:colId xmlns:a16="http://schemas.microsoft.com/office/drawing/2014/main" val="20000"/>
                    </a:ext>
                  </a:extLst>
                </a:gridCol>
                <a:gridCol w="3606800">
                  <a:extLst>
                    <a:ext uri="{9D8B030D-6E8A-4147-A177-3AD203B41FA5}">
                      <a16:colId xmlns:a16="http://schemas.microsoft.com/office/drawing/2014/main" val="20001"/>
                    </a:ext>
                  </a:extLst>
                </a:gridCol>
                <a:gridCol w="3606800">
                  <a:extLst>
                    <a:ext uri="{9D8B030D-6E8A-4147-A177-3AD203B41FA5}">
                      <a16:colId xmlns:a16="http://schemas.microsoft.com/office/drawing/2014/main" val="20002"/>
                    </a:ext>
                  </a:extLst>
                </a:gridCol>
              </a:tblGrid>
              <a:tr h="828079">
                <a:tc>
                  <a:txBody>
                    <a:bodyPr/>
                    <a:lstStyle/>
                    <a:p>
                      <a:pPr algn="ctr"/>
                      <a:endParaRPr lang="en-US"/>
                    </a:p>
                  </a:txBody>
                  <a:tcPr/>
                </a:tc>
                <a:tc>
                  <a:txBody>
                    <a:bodyPr/>
                    <a:lstStyle/>
                    <a:p>
                      <a:pPr algn="ctr" fontAlgn="b"/>
                      <a:r>
                        <a:rPr lang="en-US" sz="2800" b="1" i="0" u="none" strike="noStrike">
                          <a:solidFill>
                            <a:srgbClr val="000000"/>
                          </a:solidFill>
                          <a:effectLst/>
                          <a:latin typeface="Calibri" charset="0"/>
                        </a:rPr>
                        <a:t>STAT</a:t>
                      </a:r>
                      <a:r>
                        <a:rPr lang="en-US" sz="2800" b="1" i="0" u="none" strike="noStrike" baseline="0">
                          <a:solidFill>
                            <a:srgbClr val="000000"/>
                          </a:solidFill>
                          <a:effectLst/>
                          <a:latin typeface="Calibri" charset="0"/>
                        </a:rPr>
                        <a:t> CAN</a:t>
                      </a:r>
                    </a:p>
                    <a:p>
                      <a:pPr algn="ctr" fontAlgn="b"/>
                      <a:r>
                        <a:rPr lang="en-US" sz="2800" b="1" i="0" u="none" strike="noStrike" baseline="0">
                          <a:solidFill>
                            <a:srgbClr val="000000"/>
                          </a:solidFill>
                          <a:effectLst/>
                          <a:latin typeface="Calibri" charset="0"/>
                        </a:rPr>
                        <a:t>(N= 4, 032)</a:t>
                      </a:r>
                    </a:p>
                    <a:p>
                      <a:pPr algn="ctr" fontAlgn="b"/>
                      <a:r>
                        <a:rPr lang="en-US" sz="2800" b="1" i="0" u="none" strike="noStrike" baseline="0">
                          <a:solidFill>
                            <a:srgbClr val="000000"/>
                          </a:solidFill>
                          <a:effectLst/>
                          <a:latin typeface="Calibri" charset="0"/>
                        </a:rPr>
                        <a:t>(15-24 years)</a:t>
                      </a:r>
                      <a:endParaRPr lang="en-US" sz="2800" b="1" i="0" u="none" strike="noStrike">
                        <a:solidFill>
                          <a:srgbClr val="000000"/>
                        </a:solidFill>
                        <a:effectLst/>
                        <a:latin typeface="Calibri" charset="0"/>
                      </a:endParaRPr>
                    </a:p>
                  </a:txBody>
                  <a:tcPr marL="6350" marR="6350" marT="6350" marB="0" anchor="b"/>
                </a:tc>
                <a:tc>
                  <a:txBody>
                    <a:bodyPr/>
                    <a:lstStyle/>
                    <a:p>
                      <a:pPr algn="ctr" fontAlgn="b"/>
                      <a:r>
                        <a:rPr lang="en-US" sz="2800" b="1" i="0" u="none" strike="noStrike">
                          <a:solidFill>
                            <a:srgbClr val="000000"/>
                          </a:solidFill>
                          <a:effectLst/>
                          <a:latin typeface="Calibri" charset="0"/>
                        </a:rPr>
                        <a:t>NCHA 2016</a:t>
                      </a:r>
                    </a:p>
                    <a:p>
                      <a:pPr algn="ctr" fontAlgn="b"/>
                      <a:r>
                        <a:rPr lang="en-US" sz="2800" b="1" i="0" u="none" strike="noStrike" baseline="0">
                          <a:solidFill>
                            <a:srgbClr val="000000"/>
                          </a:solidFill>
                          <a:effectLst/>
                          <a:latin typeface="Calibri" charset="0"/>
                        </a:rPr>
                        <a:t> </a:t>
                      </a:r>
                      <a:r>
                        <a:rPr lang="en-US" sz="2400" b="1" i="0" u="none" strike="noStrike" baseline="0">
                          <a:solidFill>
                            <a:srgbClr val="000000"/>
                          </a:solidFill>
                          <a:effectLst/>
                          <a:latin typeface="Calibri" charset="0"/>
                        </a:rPr>
                        <a:t>(N=43,780)</a:t>
                      </a:r>
                    </a:p>
                    <a:p>
                      <a:pPr algn="ctr" fontAlgn="b"/>
                      <a:r>
                        <a:rPr lang="en-US" sz="2400" b="1" i="0" u="none" strike="noStrike" baseline="0">
                          <a:solidFill>
                            <a:srgbClr val="000000"/>
                          </a:solidFill>
                          <a:effectLst/>
                          <a:latin typeface="Calibri" charset="0"/>
                        </a:rPr>
                        <a:t>74% (18-24</a:t>
                      </a:r>
                      <a:r>
                        <a:rPr lang="en-US" sz="2800" b="1" i="0" u="none" strike="noStrike" baseline="0">
                          <a:solidFill>
                            <a:srgbClr val="000000"/>
                          </a:solidFill>
                          <a:effectLst/>
                          <a:latin typeface="Calibri" charset="0"/>
                        </a:rPr>
                        <a:t>)</a:t>
                      </a:r>
                      <a:endParaRPr lang="en-US" sz="2800" b="1"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0"/>
                  </a:ext>
                </a:extLst>
              </a:tr>
              <a:tr h="828079">
                <a:tc>
                  <a:txBody>
                    <a:bodyPr/>
                    <a:lstStyle/>
                    <a:p>
                      <a:pPr algn="ctr" fontAlgn="b"/>
                      <a:r>
                        <a:rPr lang="en-US" sz="2800" b="0" i="0" u="none" strike="noStrike">
                          <a:solidFill>
                            <a:srgbClr val="000000"/>
                          </a:solidFill>
                          <a:effectLst/>
                          <a:latin typeface="Calibri" charset="0"/>
                        </a:rPr>
                        <a:t>Suicidal Thoughts</a:t>
                      </a:r>
                    </a:p>
                  </a:txBody>
                  <a:tcPr marL="6350" marR="6350" marT="6350" marB="0" anchor="b"/>
                </a:tc>
                <a:tc>
                  <a:txBody>
                    <a:bodyPr/>
                    <a:lstStyle/>
                    <a:p>
                      <a:pPr algn="ctr" fontAlgn="b"/>
                      <a:r>
                        <a:rPr lang="mr-IN" sz="2800" b="0" i="0" u="none" strike="noStrike">
                          <a:solidFill>
                            <a:srgbClr val="000000"/>
                          </a:solidFill>
                          <a:effectLst/>
                          <a:latin typeface="Calibri" charset="0"/>
                        </a:rPr>
                        <a:t>14.1%</a:t>
                      </a:r>
                    </a:p>
                  </a:txBody>
                  <a:tcPr marL="6350" marR="6350" marT="6350" marB="0" anchor="b"/>
                </a:tc>
                <a:tc>
                  <a:txBody>
                    <a:bodyPr/>
                    <a:lstStyle/>
                    <a:p>
                      <a:pPr algn="ctr" fontAlgn="b"/>
                      <a:r>
                        <a:rPr lang="en-CA" sz="2800" b="0" i="0" u="none" strike="noStrike">
                          <a:solidFill>
                            <a:srgbClr val="000000"/>
                          </a:solidFill>
                          <a:effectLst/>
                          <a:latin typeface="Calibri" charset="0"/>
                        </a:rPr>
                        <a:t>13%</a:t>
                      </a:r>
                      <a:endParaRPr lang="mr-IN" sz="2800" b="0" i="0" u="none" strike="noStrike">
                        <a:solidFill>
                          <a:srgbClr val="000000"/>
                        </a:solidFill>
                        <a:effectLst/>
                        <a:latin typeface="Calibri" charset="0"/>
                      </a:endParaRPr>
                    </a:p>
                  </a:txBody>
                  <a:tcPr marL="6350" marR="6350" marT="6350" marB="0" anchor="b"/>
                </a:tc>
                <a:extLst>
                  <a:ext uri="{0D108BD9-81ED-4DB2-BD59-A6C34878D82A}">
                    <a16:rowId xmlns:a16="http://schemas.microsoft.com/office/drawing/2014/main" val="10001"/>
                  </a:ext>
                </a:extLst>
              </a:tr>
              <a:tr h="540351">
                <a:tc>
                  <a:txBody>
                    <a:bodyPr/>
                    <a:lstStyle/>
                    <a:p>
                      <a:pPr algn="ctr" fontAlgn="b"/>
                      <a:r>
                        <a:rPr lang="mr-IN" sz="2800" b="0" i="0" u="none" strike="noStrike" err="1">
                          <a:solidFill>
                            <a:srgbClr val="000000"/>
                          </a:solidFill>
                          <a:effectLst/>
                          <a:latin typeface="Calibri" charset="0"/>
                        </a:rPr>
                        <a:t>Suicide</a:t>
                      </a:r>
                      <a:r>
                        <a:rPr lang="en-CA" sz="2800" b="0" i="0" u="none" strike="noStrike" baseline="0">
                          <a:solidFill>
                            <a:srgbClr val="000000"/>
                          </a:solidFill>
                          <a:effectLst/>
                          <a:latin typeface="Calibri" charset="0"/>
                        </a:rPr>
                        <a:t> </a:t>
                      </a:r>
                      <a:r>
                        <a:rPr lang="en-CA" sz="2800" b="0" i="0" u="none" strike="noStrike">
                          <a:solidFill>
                            <a:srgbClr val="000000"/>
                          </a:solidFill>
                          <a:effectLst/>
                          <a:latin typeface="Calibri" charset="0"/>
                        </a:rPr>
                        <a:t>P</a:t>
                      </a:r>
                      <a:r>
                        <a:rPr lang="mr-IN" sz="2800" b="0" i="0" u="none" strike="noStrike" err="1">
                          <a:solidFill>
                            <a:srgbClr val="000000"/>
                          </a:solidFill>
                          <a:effectLst/>
                          <a:latin typeface="Calibri" charset="0"/>
                        </a:rPr>
                        <a:t>lan</a:t>
                      </a:r>
                      <a:endParaRPr lang="mr-IN" sz="2800" b="0" i="0" u="none" strike="noStrike">
                        <a:solidFill>
                          <a:srgbClr val="000000"/>
                        </a:solidFill>
                        <a:effectLst/>
                        <a:latin typeface="Calibri" charset="0"/>
                      </a:endParaRPr>
                    </a:p>
                  </a:txBody>
                  <a:tcPr marL="6350" marR="6350" marT="6350" marB="0" anchor="b"/>
                </a:tc>
                <a:tc>
                  <a:txBody>
                    <a:bodyPr/>
                    <a:lstStyle/>
                    <a:p>
                      <a:pPr algn="ctr" fontAlgn="b"/>
                      <a:r>
                        <a:rPr lang="hr-HR" sz="2800" b="0" i="0" u="none" strike="noStrike">
                          <a:solidFill>
                            <a:srgbClr val="000000"/>
                          </a:solidFill>
                          <a:effectLst/>
                          <a:latin typeface="Calibri" charset="0"/>
                        </a:rPr>
                        <a:t>4.95</a:t>
                      </a:r>
                    </a:p>
                  </a:txBody>
                  <a:tcPr marL="6350" marR="6350" marT="6350" marB="0" anchor="b"/>
                </a:tc>
                <a:tc>
                  <a:txBody>
                    <a:bodyPr/>
                    <a:lstStyle/>
                    <a:p>
                      <a:pPr algn="ctr" fontAlgn="b"/>
                      <a:r>
                        <a:rPr lang="mr-IN" sz="2800" b="0" i="0" u="none" strike="noStrike">
                          <a:solidFill>
                            <a:srgbClr val="000000"/>
                          </a:solidFill>
                          <a:effectLst/>
                          <a:latin typeface="Calibri" charset="0"/>
                        </a:rPr>
                        <a:t>2.2%</a:t>
                      </a:r>
                    </a:p>
                  </a:txBody>
                  <a:tcPr marL="6350" marR="6350" marT="6350" marB="0" anchor="b"/>
                </a:tc>
                <a:extLst>
                  <a:ext uri="{0D108BD9-81ED-4DB2-BD59-A6C34878D82A}">
                    <a16:rowId xmlns:a16="http://schemas.microsoft.com/office/drawing/2014/main" val="10002"/>
                  </a:ext>
                </a:extLst>
              </a:tr>
              <a:tr h="485339">
                <a:tc>
                  <a:txBody>
                    <a:bodyPr/>
                    <a:lstStyle/>
                    <a:p>
                      <a:pPr algn="ctr" fontAlgn="b"/>
                      <a:r>
                        <a:rPr lang="en-US" sz="2800" b="0" i="0" u="none" strike="noStrike">
                          <a:solidFill>
                            <a:srgbClr val="000000"/>
                          </a:solidFill>
                          <a:effectLst/>
                          <a:latin typeface="Calibri" charset="0"/>
                        </a:rPr>
                        <a:t>Suicide Attempt</a:t>
                      </a:r>
                    </a:p>
                  </a:txBody>
                  <a:tcPr marL="6350" marR="6350" marT="6350" marB="0" anchor="b"/>
                </a:tc>
                <a:tc>
                  <a:txBody>
                    <a:bodyPr/>
                    <a:lstStyle/>
                    <a:p>
                      <a:pPr algn="ctr" fontAlgn="b"/>
                      <a:r>
                        <a:rPr lang="mr-IN" sz="2800" b="0" i="0" u="none" strike="noStrike">
                          <a:solidFill>
                            <a:srgbClr val="000000"/>
                          </a:solidFill>
                          <a:effectLst/>
                          <a:latin typeface="Calibri" charset="0"/>
                        </a:rPr>
                        <a:t>3.5%</a:t>
                      </a:r>
                    </a:p>
                  </a:txBody>
                  <a:tcPr marL="6350" marR="6350" marT="6350" marB="0" anchor="b"/>
                </a:tc>
                <a:tc>
                  <a:txBody>
                    <a:bodyPr/>
                    <a:lstStyle/>
                    <a:p>
                      <a:pPr algn="ctr" fontAlgn="b"/>
                      <a:r>
                        <a:rPr lang="en-US" sz="2800" b="0" i="0" u="none" strike="noStrike">
                          <a:solidFill>
                            <a:srgbClr val="000000"/>
                          </a:solidFill>
                          <a:effectLst/>
                          <a:latin typeface="Calibri" charset="0"/>
                        </a:rPr>
                        <a:t>2.1%</a:t>
                      </a:r>
                    </a:p>
                  </a:txBody>
                  <a:tcPr marL="6350" marR="6350" marT="6350" marB="0" anchor="b"/>
                </a:tc>
                <a:extLst>
                  <a:ext uri="{0D108BD9-81ED-4DB2-BD59-A6C34878D82A}">
                    <a16:rowId xmlns:a16="http://schemas.microsoft.com/office/drawing/2014/main" val="10003"/>
                  </a:ext>
                </a:extLst>
              </a:tr>
              <a:tr h="485339">
                <a:tc>
                  <a:txBody>
                    <a:bodyPr/>
                    <a:lstStyle/>
                    <a:p>
                      <a:pPr algn="ctr" fontAlgn="b"/>
                      <a:r>
                        <a:rPr lang="en-US" sz="2800" b="0" i="0" u="none" strike="noStrike">
                          <a:solidFill>
                            <a:srgbClr val="000000"/>
                          </a:solidFill>
                          <a:effectLst/>
                          <a:latin typeface="Calibri" charset="0"/>
                        </a:rPr>
                        <a:t>NSSI</a:t>
                      </a:r>
                    </a:p>
                  </a:txBody>
                  <a:tcPr marL="6350" marR="6350" marT="6350" marB="0" anchor="b"/>
                </a:tc>
                <a:tc>
                  <a:txBody>
                    <a:bodyPr/>
                    <a:lstStyle/>
                    <a:p>
                      <a:pPr algn="ctr" fontAlgn="b"/>
                      <a:r>
                        <a:rPr lang="en-CA" sz="2800" b="0" i="0" u="none" strike="noStrike">
                          <a:solidFill>
                            <a:srgbClr val="000000"/>
                          </a:solidFill>
                          <a:effectLst/>
                          <a:latin typeface="Calibri" charset="0"/>
                        </a:rPr>
                        <a:t>N/A</a:t>
                      </a:r>
                      <a:endParaRPr lang="mr-IN" sz="2800" b="0" i="0" u="none" strike="noStrike">
                        <a:solidFill>
                          <a:srgbClr val="000000"/>
                        </a:solidFill>
                        <a:effectLst/>
                        <a:latin typeface="Calibri" charset="0"/>
                      </a:endParaRPr>
                    </a:p>
                  </a:txBody>
                  <a:tcPr marL="6350" marR="6350" marT="6350" marB="0" anchor="b"/>
                </a:tc>
                <a:tc>
                  <a:txBody>
                    <a:bodyPr/>
                    <a:lstStyle/>
                    <a:p>
                      <a:pPr algn="ctr" fontAlgn="b"/>
                      <a:r>
                        <a:rPr lang="en-US" sz="2800" b="0" i="0" u="none" strike="noStrike">
                          <a:solidFill>
                            <a:srgbClr val="000000"/>
                          </a:solidFill>
                          <a:effectLst/>
                          <a:latin typeface="Calibri" charset="0"/>
                        </a:rPr>
                        <a:t>8.7%</a:t>
                      </a:r>
                    </a:p>
                  </a:txBody>
                  <a:tcPr marL="6350" marR="6350" marT="635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0303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105" y="764373"/>
            <a:ext cx="10704095" cy="1293028"/>
          </a:xfrm>
        </p:spPr>
        <p:txBody>
          <a:bodyPr>
            <a:normAutofit/>
          </a:bodyPr>
          <a:lstStyle/>
          <a:p>
            <a:r>
              <a:rPr lang="en-US" sz="3200" b="1"/>
              <a:t>STANDARDIZED Assessment: A FEW ILLUSTRATIONS</a:t>
            </a:r>
          </a:p>
        </p:txBody>
      </p:sp>
      <p:graphicFrame>
        <p:nvGraphicFramePr>
          <p:cNvPr id="4" name="Content Placeholder 3"/>
          <p:cNvGraphicFramePr>
            <a:graphicFrameLocks noGrp="1"/>
          </p:cNvGraphicFramePr>
          <p:nvPr>
            <p:ph idx="1"/>
            <p:extLst/>
          </p:nvPr>
        </p:nvGraphicFramePr>
        <p:xfrm>
          <a:off x="685800" y="2193925"/>
          <a:ext cx="10820400" cy="4476382"/>
        </p:xfrm>
        <a:graphic>
          <a:graphicData uri="http://schemas.openxmlformats.org/drawingml/2006/table">
            <a:tbl>
              <a:tblPr firstRow="1" bandRow="1">
                <a:tableStyleId>{5C22544A-7EE6-4342-B048-85BDC9FD1C3A}</a:tableStyleId>
              </a:tblPr>
              <a:tblGrid>
                <a:gridCol w="709863">
                  <a:extLst>
                    <a:ext uri="{9D8B030D-6E8A-4147-A177-3AD203B41FA5}">
                      <a16:colId xmlns:a16="http://schemas.microsoft.com/office/drawing/2014/main" val="20000"/>
                    </a:ext>
                  </a:extLst>
                </a:gridCol>
                <a:gridCol w="5133474">
                  <a:extLst>
                    <a:ext uri="{9D8B030D-6E8A-4147-A177-3AD203B41FA5}">
                      <a16:colId xmlns:a16="http://schemas.microsoft.com/office/drawing/2014/main" val="20001"/>
                    </a:ext>
                  </a:extLst>
                </a:gridCol>
                <a:gridCol w="4977063">
                  <a:extLst>
                    <a:ext uri="{9D8B030D-6E8A-4147-A177-3AD203B41FA5}">
                      <a16:colId xmlns:a16="http://schemas.microsoft.com/office/drawing/2014/main" val="20002"/>
                    </a:ext>
                  </a:extLst>
                </a:gridCol>
              </a:tblGrid>
              <a:tr h="453022">
                <a:tc>
                  <a:txBody>
                    <a:bodyPr/>
                    <a:lstStyle/>
                    <a:p>
                      <a:endParaRPr lang="en-US"/>
                    </a:p>
                  </a:txBody>
                  <a:tcPr/>
                </a:tc>
                <a:tc>
                  <a:txBody>
                    <a:bodyPr/>
                    <a:lstStyle/>
                    <a:p>
                      <a:r>
                        <a:rPr lang="en-US"/>
                        <a:t>Tool/Measure</a:t>
                      </a:r>
                    </a:p>
                  </a:txBody>
                  <a:tcPr/>
                </a:tc>
                <a:tc>
                  <a:txBody>
                    <a:bodyPr/>
                    <a:lstStyle/>
                    <a:p>
                      <a:r>
                        <a:rPr lang="en-US"/>
                        <a:t>Description</a:t>
                      </a:r>
                    </a:p>
                  </a:txBody>
                  <a:tcPr/>
                </a:tc>
                <a:extLst>
                  <a:ext uri="{0D108BD9-81ED-4DB2-BD59-A6C34878D82A}">
                    <a16:rowId xmlns:a16="http://schemas.microsoft.com/office/drawing/2014/main" val="10000"/>
                  </a:ext>
                </a:extLst>
              </a:tr>
              <a:tr h="370840">
                <a:tc>
                  <a:txBody>
                    <a:bodyPr/>
                    <a:lstStyle/>
                    <a:p>
                      <a:r>
                        <a:rPr lang="en-US"/>
                        <a:t>1</a:t>
                      </a:r>
                    </a:p>
                  </a:txBody>
                  <a:tcPr/>
                </a:tc>
                <a:tc>
                  <a:txBody>
                    <a:bodyPr/>
                    <a:lstStyle/>
                    <a:p>
                      <a:r>
                        <a:rPr lang="en-US"/>
                        <a:t>Suicide Status Form-SSF</a:t>
                      </a:r>
                      <a:r>
                        <a:rPr lang="en-US" baseline="0"/>
                        <a:t> III</a:t>
                      </a:r>
                      <a:endParaRPr lang="en-US"/>
                    </a:p>
                  </a:txBody>
                  <a:tcPr/>
                </a:tc>
                <a:tc>
                  <a:txBody>
                    <a:bodyPr/>
                    <a:lstStyle/>
                    <a:p>
                      <a:r>
                        <a:rPr lang="en-US"/>
                        <a:t>Psychological</a:t>
                      </a:r>
                      <a:r>
                        <a:rPr lang="en-US" baseline="0"/>
                        <a:t> Pain, Stress, Agitation, Hopelessness, Self-hate, </a:t>
                      </a:r>
                    </a:p>
                    <a:p>
                      <a:r>
                        <a:rPr lang="en-US" baseline="0"/>
                        <a:t>Reasons for Living,  Reasons for Dying</a:t>
                      </a:r>
                      <a:endParaRPr lang="en-US"/>
                    </a:p>
                  </a:txBody>
                  <a:tcPr/>
                </a:tc>
                <a:extLst>
                  <a:ext uri="{0D108BD9-81ED-4DB2-BD59-A6C34878D82A}">
                    <a16:rowId xmlns:a16="http://schemas.microsoft.com/office/drawing/2014/main" val="10001"/>
                  </a:ext>
                </a:extLst>
              </a:tr>
              <a:tr h="370840">
                <a:tc>
                  <a:txBody>
                    <a:bodyPr/>
                    <a:lstStyle/>
                    <a:p>
                      <a:r>
                        <a:rPr lang="en-US"/>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The Columbia-Suicide Severity Rating Scale (C-SSRS)</a:t>
                      </a:r>
                    </a:p>
                  </a:txBody>
                  <a:tcPr/>
                </a:tc>
                <a:tc>
                  <a:txBody>
                    <a:bodyPr/>
                    <a:lstStyle/>
                    <a:p>
                      <a:r>
                        <a:rPr lang="en-US" sz="1800" b="0" i="0" kern="1200">
                          <a:solidFill>
                            <a:schemeClr val="dk1"/>
                          </a:solidFill>
                          <a:effectLst/>
                          <a:latin typeface="+mn-lt"/>
                          <a:ea typeface="+mn-ea"/>
                          <a:cs typeface="+mn-cs"/>
                        </a:rPr>
                        <a:t>Available in 114 country-specific languages</a:t>
                      </a:r>
                      <a:endParaRPr lang="en-US"/>
                    </a:p>
                  </a:txBody>
                  <a:tcPr/>
                </a:tc>
                <a:extLst>
                  <a:ext uri="{0D108BD9-81ED-4DB2-BD59-A6C34878D82A}">
                    <a16:rowId xmlns:a16="http://schemas.microsoft.com/office/drawing/2014/main" val="10002"/>
                  </a:ext>
                </a:extLst>
              </a:tr>
              <a:tr h="370840">
                <a:tc>
                  <a:txBody>
                    <a:bodyPr/>
                    <a:lstStyle/>
                    <a:p>
                      <a:r>
                        <a:rPr lang="en-US"/>
                        <a:t>3</a:t>
                      </a:r>
                    </a:p>
                  </a:txBody>
                  <a:tcPr/>
                </a:tc>
                <a:tc>
                  <a:txBody>
                    <a:bodyPr/>
                    <a:lstStyle/>
                    <a:p>
                      <a:r>
                        <a:rPr lang="en-US" sz="1800" b="0" i="0" kern="1200">
                          <a:solidFill>
                            <a:schemeClr val="dk1"/>
                          </a:solidFill>
                          <a:effectLst/>
                          <a:latin typeface="+mn-lt"/>
                          <a:ea typeface="+mn-ea"/>
                          <a:cs typeface="+mn-cs"/>
                        </a:rPr>
                        <a:t>SAF-T: Suicide Assessment Five-Step Evaluation and Triage</a:t>
                      </a:r>
                      <a:endParaRPr lang="en-US"/>
                    </a:p>
                  </a:txBody>
                  <a:tcPr/>
                </a:tc>
                <a:tc>
                  <a:txBody>
                    <a:bodyPr/>
                    <a:lstStyle/>
                    <a:p>
                      <a:r>
                        <a:rPr lang="en-US"/>
                        <a:t>Follows</a:t>
                      </a:r>
                      <a:r>
                        <a:rPr lang="en-US" baseline="0"/>
                        <a:t> </a:t>
                      </a:r>
                      <a:r>
                        <a:rPr lang="en-US"/>
                        <a:t>American Psychiatric Association Practice Guidelines</a:t>
                      </a:r>
                    </a:p>
                  </a:txBody>
                  <a:tcPr/>
                </a:tc>
                <a:extLst>
                  <a:ext uri="{0D108BD9-81ED-4DB2-BD59-A6C34878D82A}">
                    <a16:rowId xmlns:a16="http://schemas.microsoft.com/office/drawing/2014/main" val="10003"/>
                  </a:ext>
                </a:extLst>
              </a:tr>
              <a:tr h="370840">
                <a:tc>
                  <a:txBody>
                    <a:bodyPr/>
                    <a:lstStyle/>
                    <a:p>
                      <a:r>
                        <a:rPr lang="en-US"/>
                        <a:t>4</a:t>
                      </a:r>
                    </a:p>
                  </a:txBody>
                  <a:tcPr/>
                </a:tc>
                <a:tc>
                  <a:txBody>
                    <a:bodyPr/>
                    <a:lstStyle/>
                    <a:p>
                      <a:r>
                        <a:rPr lang="en-US"/>
                        <a:t>Cultural Assessment of Risk for Suicide (CARS) </a:t>
                      </a:r>
                    </a:p>
                    <a:p>
                      <a:endParaRPr lang="en-US"/>
                    </a:p>
                  </a:txBody>
                  <a:tcPr/>
                </a:tc>
                <a:tc>
                  <a:txBody>
                    <a:bodyPr/>
                    <a:lstStyle/>
                    <a:p>
                      <a:r>
                        <a:rPr lang="en-US"/>
                        <a:t>First measure</a:t>
                      </a:r>
                      <a:r>
                        <a:rPr lang="en-US" baseline="0"/>
                        <a:t> which identifies </a:t>
                      </a:r>
                      <a:r>
                        <a:rPr lang="en-US" sz="1800" b="0" i="0" kern="1200">
                          <a:solidFill>
                            <a:schemeClr val="dk1"/>
                          </a:solidFill>
                          <a:effectLst/>
                          <a:latin typeface="+mn-lt"/>
                          <a:ea typeface="+mn-ea"/>
                          <a:cs typeface="+mn-cs"/>
                        </a:rPr>
                        <a:t>cultural suicide risk factors not previously attended to in suicide assessment. </a:t>
                      </a:r>
                      <a:endParaRPr lang="en-US"/>
                    </a:p>
                  </a:txBody>
                  <a:tcPr/>
                </a:tc>
                <a:extLst>
                  <a:ext uri="{0D108BD9-81ED-4DB2-BD59-A6C34878D82A}">
                    <a16:rowId xmlns:a16="http://schemas.microsoft.com/office/drawing/2014/main" val="10004"/>
                  </a:ext>
                </a:extLst>
              </a:tr>
              <a:tr h="370840">
                <a:tc>
                  <a:txBody>
                    <a:bodyPr/>
                    <a:lstStyle/>
                    <a:p>
                      <a:r>
                        <a:rPr lang="en-US"/>
                        <a:t>5</a:t>
                      </a:r>
                    </a:p>
                  </a:txBody>
                  <a:tcPr/>
                </a:tc>
                <a:tc>
                  <a:txBody>
                    <a:bodyPr/>
                    <a:lstStyle/>
                    <a:p>
                      <a:r>
                        <a:rPr lang="en-US"/>
                        <a:t>Beck</a:t>
                      </a:r>
                      <a:r>
                        <a:rPr lang="en-US" baseline="0"/>
                        <a:t> Scale for Suicide Ideation </a:t>
                      </a:r>
                      <a:endParaRPr lang="en-US"/>
                    </a:p>
                  </a:txBody>
                  <a:tcPr/>
                </a:tc>
                <a:tc>
                  <a:txBody>
                    <a:bodyPr/>
                    <a:lstStyle/>
                    <a:p>
                      <a:r>
                        <a:rPr lang="en-US" sz="1800" b="0" i="0" kern="1200">
                          <a:solidFill>
                            <a:schemeClr val="dk1"/>
                          </a:solidFill>
                          <a:effectLst/>
                          <a:latin typeface="+mn-lt"/>
                          <a:ea typeface="+mn-ea"/>
                          <a:cs typeface="+mn-cs"/>
                        </a:rPr>
                        <a:t>BSI is a 21-item self-report questionnaire that may be used to identify the presence and severity of suicidal ideation.</a:t>
                      </a:r>
                      <a:endParaRPr lang="en-US"/>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71286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7492-B446-B247-BDEC-5A723C243CE1}"/>
              </a:ext>
            </a:extLst>
          </p:cNvPr>
          <p:cNvSpPr>
            <a:spLocks noGrp="1"/>
          </p:cNvSpPr>
          <p:nvPr>
            <p:ph type="title"/>
          </p:nvPr>
        </p:nvSpPr>
        <p:spPr/>
        <p:txBody>
          <a:bodyPr/>
          <a:lstStyle/>
          <a:p>
            <a:r>
              <a:rPr lang="en-US" dirty="0"/>
              <a:t>Suicidal behaviour: INSIGHTs </a:t>
            </a:r>
          </a:p>
        </p:txBody>
      </p:sp>
      <p:sp>
        <p:nvSpPr>
          <p:cNvPr id="5" name="Picture Placeholder 4">
            <a:extLst>
              <a:ext uri="{FF2B5EF4-FFF2-40B4-BE49-F238E27FC236}">
                <a16:creationId xmlns:a16="http://schemas.microsoft.com/office/drawing/2014/main" id="{BEE3977A-7697-FD4E-8FDF-6C71D6DB171D}"/>
              </a:ext>
            </a:extLst>
          </p:cNvPr>
          <p:cNvSpPr>
            <a:spLocks noGrp="1"/>
          </p:cNvSpPr>
          <p:nvPr>
            <p:ph type="pic" idx="1"/>
          </p:nvPr>
        </p:nvSpPr>
        <p:spPr/>
      </p:sp>
      <p:sp>
        <p:nvSpPr>
          <p:cNvPr id="6" name="Text Placeholder 5">
            <a:extLst>
              <a:ext uri="{FF2B5EF4-FFF2-40B4-BE49-F238E27FC236}">
                <a16:creationId xmlns:a16="http://schemas.microsoft.com/office/drawing/2014/main" id="{086873A6-3712-4346-A493-242CC1B29B7C}"/>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9712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22097A-7960-6C4A-9953-2C8F9AD90FBB}"/>
              </a:ext>
            </a:extLst>
          </p:cNvPr>
          <p:cNvSpPr>
            <a:spLocks noGrp="1"/>
          </p:cNvSpPr>
          <p:nvPr>
            <p:ph type="title"/>
          </p:nvPr>
        </p:nvSpPr>
        <p:spPr/>
        <p:txBody>
          <a:bodyPr/>
          <a:lstStyle/>
          <a:p>
            <a:r>
              <a:rPr lang="en-US" b="1" dirty="0"/>
              <a:t>demographics: Age &amp; GENDER</a:t>
            </a:r>
          </a:p>
        </p:txBody>
      </p:sp>
      <p:sp>
        <p:nvSpPr>
          <p:cNvPr id="6" name="Content Placeholder 5">
            <a:extLst>
              <a:ext uri="{FF2B5EF4-FFF2-40B4-BE49-F238E27FC236}">
                <a16:creationId xmlns:a16="http://schemas.microsoft.com/office/drawing/2014/main" id="{538178FD-CA38-E141-87DE-279B3A632AE2}"/>
              </a:ext>
            </a:extLst>
          </p:cNvPr>
          <p:cNvSpPr>
            <a:spLocks noGrp="1"/>
          </p:cNvSpPr>
          <p:nvPr>
            <p:ph idx="1"/>
          </p:nvPr>
        </p:nvSpPr>
        <p:spPr/>
        <p:txBody>
          <a:bodyPr>
            <a:normAutofit/>
          </a:bodyPr>
          <a:lstStyle/>
          <a:p>
            <a:r>
              <a:rPr lang="en-US" b="1" dirty="0"/>
              <a:t>REB APPROVED</a:t>
            </a:r>
          </a:p>
          <a:p>
            <a:r>
              <a:rPr lang="en-US" b="1" dirty="0"/>
              <a:t>N=2757 (2012-1017)</a:t>
            </a:r>
          </a:p>
          <a:p>
            <a:r>
              <a:rPr lang="en-US" dirty="0"/>
              <a:t>Age: 20.9 years (</a:t>
            </a:r>
            <a:r>
              <a:rPr lang="en-US" i="1" dirty="0"/>
              <a:t>SD</a:t>
            </a:r>
            <a:r>
              <a:rPr lang="en-US" dirty="0"/>
              <a:t> 3.32)</a:t>
            </a:r>
          </a:p>
          <a:p>
            <a:pPr lvl="1"/>
            <a:r>
              <a:rPr lang="en-US" dirty="0"/>
              <a:t>89% (18-23)</a:t>
            </a:r>
          </a:p>
          <a:p>
            <a:endParaRPr lang="en-US" dirty="0"/>
          </a:p>
          <a:p>
            <a:r>
              <a:rPr lang="en-US" b="1" dirty="0"/>
              <a:t>Gender</a:t>
            </a:r>
          </a:p>
          <a:p>
            <a:pPr lvl="1"/>
            <a:r>
              <a:rPr lang="en-US" dirty="0"/>
              <a:t>60% females</a:t>
            </a:r>
          </a:p>
          <a:p>
            <a:pPr lvl="1"/>
            <a:endParaRPr lang="en-US" dirty="0"/>
          </a:p>
          <a:p>
            <a:r>
              <a:rPr lang="en-US" b="1" dirty="0"/>
              <a:t>Full Time:  </a:t>
            </a:r>
            <a:r>
              <a:rPr lang="en-US" dirty="0"/>
              <a:t>93%</a:t>
            </a:r>
          </a:p>
          <a:p>
            <a:pPr lvl="1"/>
            <a:endParaRPr lang="en-US" dirty="0"/>
          </a:p>
        </p:txBody>
      </p:sp>
    </p:spTree>
    <p:extLst>
      <p:ext uri="{BB962C8B-B14F-4D97-AF65-F5344CB8AC3E}">
        <p14:creationId xmlns:p14="http://schemas.microsoft.com/office/powerpoint/2010/main" val="1957775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D684-A2DC-BC44-9051-6AAA9AA3554F}"/>
              </a:ext>
            </a:extLst>
          </p:cNvPr>
          <p:cNvSpPr>
            <a:spLocks noGrp="1"/>
          </p:cNvSpPr>
          <p:nvPr>
            <p:ph type="title"/>
          </p:nvPr>
        </p:nvSpPr>
        <p:spPr/>
        <p:txBody>
          <a:bodyPr/>
          <a:lstStyle/>
          <a:p>
            <a:r>
              <a:rPr lang="en-US" b="1" dirty="0"/>
              <a:t>ETHNICITY %</a:t>
            </a:r>
            <a:br>
              <a:rPr lang="en-US" b="1" dirty="0"/>
            </a:br>
            <a:r>
              <a:rPr lang="en-US" sz="2800" b="1" dirty="0"/>
              <a:t>N=2757</a:t>
            </a:r>
          </a:p>
        </p:txBody>
      </p:sp>
      <p:graphicFrame>
        <p:nvGraphicFramePr>
          <p:cNvPr id="4" name="Content Placeholder 3">
            <a:extLst>
              <a:ext uri="{FF2B5EF4-FFF2-40B4-BE49-F238E27FC236}">
                <a16:creationId xmlns:a16="http://schemas.microsoft.com/office/drawing/2014/main" id="{DD9B1A2D-803D-1245-8AF0-847C5F76273F}"/>
              </a:ext>
            </a:extLst>
          </p:cNvPr>
          <p:cNvGraphicFramePr>
            <a:graphicFrameLocks noGrp="1"/>
          </p:cNvGraphicFramePr>
          <p:nvPr>
            <p:ph idx="1"/>
            <p:extLst>
              <p:ext uri="{D42A27DB-BD31-4B8C-83A1-F6EECF244321}">
                <p14:modId xmlns:p14="http://schemas.microsoft.com/office/powerpoint/2010/main" val="1984508362"/>
              </p:ext>
            </p:extLst>
          </p:nvPr>
        </p:nvGraphicFramePr>
        <p:xfrm>
          <a:off x="971550" y="764373"/>
          <a:ext cx="7470701" cy="57793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4122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E98A-5E53-C545-B5DD-2C55F3785557}"/>
              </a:ext>
            </a:extLst>
          </p:cNvPr>
          <p:cNvSpPr>
            <a:spLocks noGrp="1"/>
          </p:cNvSpPr>
          <p:nvPr>
            <p:ph type="title"/>
          </p:nvPr>
        </p:nvSpPr>
        <p:spPr>
          <a:xfrm>
            <a:off x="6372224" y="764373"/>
            <a:ext cx="5133975" cy="1293028"/>
          </a:xfrm>
        </p:spPr>
        <p:txBody>
          <a:bodyPr/>
          <a:lstStyle/>
          <a:p>
            <a:r>
              <a:rPr lang="en-US" b="1" dirty="0"/>
              <a:t>Living Situation</a:t>
            </a:r>
          </a:p>
        </p:txBody>
      </p:sp>
      <p:graphicFrame>
        <p:nvGraphicFramePr>
          <p:cNvPr id="4" name="Chart 3">
            <a:extLst>
              <a:ext uri="{FF2B5EF4-FFF2-40B4-BE49-F238E27FC236}">
                <a16:creationId xmlns:a16="http://schemas.microsoft.com/office/drawing/2014/main" id="{F51A4E74-72B4-8B40-BEAF-EF4314F9A244}"/>
              </a:ext>
            </a:extLst>
          </p:cNvPr>
          <p:cNvGraphicFramePr>
            <a:graphicFrameLocks/>
          </p:cNvGraphicFramePr>
          <p:nvPr>
            <p:extLst>
              <p:ext uri="{D42A27DB-BD31-4B8C-83A1-F6EECF244321}">
                <p14:modId xmlns:p14="http://schemas.microsoft.com/office/powerpoint/2010/main" val="974527116"/>
              </p:ext>
            </p:extLst>
          </p:nvPr>
        </p:nvGraphicFramePr>
        <p:xfrm>
          <a:off x="385764" y="1885950"/>
          <a:ext cx="8172450" cy="4814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6089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2C3D-78A0-1F4C-91F1-2F53BC693545}"/>
              </a:ext>
            </a:extLst>
          </p:cNvPr>
          <p:cNvSpPr>
            <a:spLocks noGrp="1"/>
          </p:cNvSpPr>
          <p:nvPr>
            <p:ph type="title"/>
          </p:nvPr>
        </p:nvSpPr>
        <p:spPr/>
        <p:txBody>
          <a:bodyPr/>
          <a:lstStyle/>
          <a:p>
            <a:r>
              <a:rPr lang="en-US" b="1" dirty="0"/>
              <a:t>methodology</a:t>
            </a:r>
          </a:p>
        </p:txBody>
      </p:sp>
      <p:sp>
        <p:nvSpPr>
          <p:cNvPr id="3" name="Content Placeholder 2">
            <a:extLst>
              <a:ext uri="{FF2B5EF4-FFF2-40B4-BE49-F238E27FC236}">
                <a16:creationId xmlns:a16="http://schemas.microsoft.com/office/drawing/2014/main" id="{A8F07AF4-2395-7143-B0C1-5B736FE67FB2}"/>
              </a:ext>
            </a:extLst>
          </p:cNvPr>
          <p:cNvSpPr>
            <a:spLocks noGrp="1"/>
          </p:cNvSpPr>
          <p:nvPr>
            <p:ph idx="1"/>
          </p:nvPr>
        </p:nvSpPr>
        <p:spPr>
          <a:xfrm>
            <a:off x="685800" y="1673157"/>
            <a:ext cx="10820400" cy="4919029"/>
          </a:xfrm>
        </p:spPr>
        <p:txBody>
          <a:bodyPr/>
          <a:lstStyle/>
          <a:p>
            <a:r>
              <a:rPr lang="en-US" sz="2400" b="1" dirty="0"/>
              <a:t>Intake: </a:t>
            </a:r>
            <a:r>
              <a:rPr lang="en-US" sz="2400" dirty="0"/>
              <a:t>Online &amp; In-person</a:t>
            </a:r>
          </a:p>
          <a:p>
            <a:endParaRPr lang="en-US" sz="2400" dirty="0"/>
          </a:p>
          <a:p>
            <a:r>
              <a:rPr lang="en-US" b="1" dirty="0"/>
              <a:t>Presenting Concerns</a:t>
            </a:r>
          </a:p>
          <a:p>
            <a:pPr lvl="1"/>
            <a:r>
              <a:rPr lang="en-US" dirty="0"/>
              <a:t>Client Reported</a:t>
            </a:r>
          </a:p>
          <a:p>
            <a:pPr lvl="1"/>
            <a:r>
              <a:rPr lang="en-US" dirty="0"/>
              <a:t>Clinician Interpreted</a:t>
            </a:r>
          </a:p>
          <a:p>
            <a:pPr lvl="1"/>
            <a:r>
              <a:rPr lang="en-US" dirty="0"/>
              <a:t>Coding: Grounded Theory </a:t>
            </a:r>
            <a:r>
              <a:rPr lang="en-CA" dirty="0"/>
              <a:t> (Strauss &amp; Corbin, 1998 )</a:t>
            </a:r>
          </a:p>
          <a:p>
            <a:pPr lvl="1"/>
            <a:endParaRPr lang="en-US" dirty="0"/>
          </a:p>
          <a:p>
            <a:pPr lvl="2"/>
            <a:r>
              <a:rPr lang="en-US" dirty="0"/>
              <a:t>Coded Presenting Concerns by 4 coders</a:t>
            </a:r>
          </a:p>
          <a:p>
            <a:pPr lvl="2"/>
            <a:r>
              <a:rPr lang="en-US" dirty="0"/>
              <a:t>Weekly meetings to discuss codes, construct clarified</a:t>
            </a:r>
          </a:p>
          <a:p>
            <a:pPr lvl="2"/>
            <a:r>
              <a:rPr lang="en-US" dirty="0"/>
              <a:t>Redundant codes incorporated into broader categories</a:t>
            </a:r>
          </a:p>
        </p:txBody>
      </p:sp>
    </p:spTree>
    <p:extLst>
      <p:ext uri="{BB962C8B-B14F-4D97-AF65-F5344CB8AC3E}">
        <p14:creationId xmlns:p14="http://schemas.microsoft.com/office/powerpoint/2010/main" val="2658145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D2C3D-78A0-1F4C-91F1-2F53BC693545}"/>
              </a:ext>
            </a:extLst>
          </p:cNvPr>
          <p:cNvSpPr>
            <a:spLocks noGrp="1"/>
          </p:cNvSpPr>
          <p:nvPr>
            <p:ph type="title"/>
          </p:nvPr>
        </p:nvSpPr>
        <p:spPr/>
        <p:txBody>
          <a:bodyPr/>
          <a:lstStyle/>
          <a:p>
            <a:r>
              <a:rPr lang="en-US" b="1" dirty="0"/>
              <a:t>OUTCOME MEASURE </a:t>
            </a:r>
          </a:p>
        </p:txBody>
      </p:sp>
      <p:sp>
        <p:nvSpPr>
          <p:cNvPr id="3" name="Content Placeholder 2">
            <a:extLst>
              <a:ext uri="{FF2B5EF4-FFF2-40B4-BE49-F238E27FC236}">
                <a16:creationId xmlns:a16="http://schemas.microsoft.com/office/drawing/2014/main" id="{A8F07AF4-2395-7143-B0C1-5B736FE67FB2}"/>
              </a:ext>
            </a:extLst>
          </p:cNvPr>
          <p:cNvSpPr>
            <a:spLocks noGrp="1"/>
          </p:cNvSpPr>
          <p:nvPr>
            <p:ph idx="1"/>
          </p:nvPr>
        </p:nvSpPr>
        <p:spPr/>
        <p:txBody>
          <a:bodyPr>
            <a:normAutofit/>
          </a:bodyPr>
          <a:lstStyle/>
          <a:p>
            <a:r>
              <a:rPr lang="en-US" sz="2800" dirty="0"/>
              <a:t>Intake Process included Outcome Questionnaire (</a:t>
            </a:r>
            <a:r>
              <a:rPr lang="en-US" sz="2800" b="1" dirty="0"/>
              <a:t>OQ-45</a:t>
            </a:r>
            <a:r>
              <a:rPr lang="en-US" sz="2800" dirty="0"/>
              <a:t>)</a:t>
            </a:r>
          </a:p>
          <a:p>
            <a:endParaRPr lang="en-US" sz="2800" dirty="0"/>
          </a:p>
          <a:p>
            <a:r>
              <a:rPr lang="en-US" sz="2800" dirty="0"/>
              <a:t>Students completed on a tablet, before in-person part of the intake. </a:t>
            </a:r>
          </a:p>
          <a:p>
            <a:r>
              <a:rPr lang="en-US" sz="2800" dirty="0"/>
              <a:t>The measure assesses suicidal ideation through an item, </a:t>
            </a:r>
          </a:p>
          <a:p>
            <a:r>
              <a:rPr lang="en-US" sz="2800" dirty="0"/>
              <a:t>“</a:t>
            </a:r>
            <a:r>
              <a:rPr lang="en-US" sz="2800" i="1" dirty="0"/>
              <a:t>I have thoughts of ending my life”.  </a:t>
            </a:r>
          </a:p>
          <a:p>
            <a:pPr lvl="1"/>
            <a:r>
              <a:rPr lang="en-US" sz="2800" dirty="0"/>
              <a:t>Students respond to the question on a 5-point Likert Scale. </a:t>
            </a:r>
          </a:p>
        </p:txBody>
      </p:sp>
    </p:spTree>
    <p:extLst>
      <p:ext uri="{BB962C8B-B14F-4D97-AF65-F5344CB8AC3E}">
        <p14:creationId xmlns:p14="http://schemas.microsoft.com/office/powerpoint/2010/main" val="82649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This project, in part, was supported through the Mental Health Innovation Fund (MHIF) from the Ministry of Advanced Education and Skills Development."/>
          <p:cNvSpPr txBox="1"/>
          <p:nvPr/>
        </p:nvSpPr>
        <p:spPr>
          <a:xfrm>
            <a:off x="6348590" y="5112103"/>
            <a:ext cx="4987512"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457200">
              <a:defRPr b="1" i="1">
                <a:solidFill>
                  <a:srgbClr val="B22F1D"/>
                </a:solidFill>
                <a:latin typeface="Times"/>
                <a:ea typeface="Times"/>
                <a:cs typeface="Times"/>
                <a:sym typeface="Times"/>
              </a:defRPr>
            </a:lvl1pPr>
          </a:lstStyle>
          <a:p>
            <a:endParaRPr dirty="0"/>
          </a:p>
        </p:txBody>
      </p:sp>
      <p:sp>
        <p:nvSpPr>
          <p:cNvPr id="3" name="Title 2">
            <a:extLst>
              <a:ext uri="{FF2B5EF4-FFF2-40B4-BE49-F238E27FC236}">
                <a16:creationId xmlns:a16="http://schemas.microsoft.com/office/drawing/2014/main" id="{90495160-E750-2D4F-BC6C-9EBF83C96B15}"/>
              </a:ext>
            </a:extLst>
          </p:cNvPr>
          <p:cNvSpPr>
            <a:spLocks noGrp="1"/>
          </p:cNvSpPr>
          <p:nvPr>
            <p:ph type="title"/>
          </p:nvPr>
        </p:nvSpPr>
        <p:spPr>
          <a:xfrm>
            <a:off x="476250" y="365125"/>
            <a:ext cx="10877550" cy="1325563"/>
          </a:xfrm>
        </p:spPr>
        <p:txBody>
          <a:bodyPr/>
          <a:lstStyle/>
          <a:p>
            <a:pPr algn="ctr"/>
            <a:r>
              <a:rPr lang="en-CA" b="1" dirty="0">
                <a:latin typeface="Avenir Next Regular"/>
                <a:cs typeface="Avenir Next Regular"/>
              </a:rPr>
              <a:t>Gratitude</a:t>
            </a:r>
            <a:endParaRPr lang="en-US" b="1" dirty="0">
              <a:latin typeface="Avenir Next Regular"/>
              <a:cs typeface="Avenir Next Regular"/>
            </a:endParaRPr>
          </a:p>
        </p:txBody>
      </p:sp>
      <p:sp>
        <p:nvSpPr>
          <p:cNvPr id="4" name="Text Placeholder 3">
            <a:extLst>
              <a:ext uri="{FF2B5EF4-FFF2-40B4-BE49-F238E27FC236}">
                <a16:creationId xmlns:a16="http://schemas.microsoft.com/office/drawing/2014/main" id="{DF8CC363-1DE5-544B-82F9-0CA61C3C9445}"/>
              </a:ext>
            </a:extLst>
          </p:cNvPr>
          <p:cNvSpPr>
            <a:spLocks noGrp="1"/>
          </p:cNvSpPr>
          <p:nvPr>
            <p:ph type="body" idx="1"/>
          </p:nvPr>
        </p:nvSpPr>
        <p:spPr>
          <a:xfrm>
            <a:off x="476250" y="1405054"/>
            <a:ext cx="11258550" cy="5129096"/>
          </a:xfrm>
        </p:spPr>
        <p:txBody>
          <a:bodyPr>
            <a:normAutofit fontScale="62500" lnSpcReduction="20000"/>
          </a:bodyPr>
          <a:lstStyle/>
          <a:p>
            <a:pPr marL="0" indent="0">
              <a:buNone/>
            </a:pPr>
            <a:endParaRPr lang="en-CA" sz="3300" b="1" i="1" dirty="0">
              <a:latin typeface="Avenir Next Regular"/>
              <a:cs typeface="Avenir Next Regular"/>
            </a:endParaRPr>
          </a:p>
          <a:p>
            <a:pPr marL="0" indent="0" algn="ctr">
              <a:lnSpc>
                <a:spcPct val="170000"/>
              </a:lnSpc>
              <a:spcBef>
                <a:spcPts val="400"/>
              </a:spcBef>
              <a:buNone/>
            </a:pPr>
            <a:r>
              <a:rPr lang="en-CA" sz="5100" b="1" i="1" dirty="0">
                <a:latin typeface="Avenir Next Regular"/>
                <a:cs typeface="Avenir Next Regular"/>
              </a:rPr>
              <a:t>This project, in part, was supported through the Mental Health Innovation Fund (MHIF) from the Ministry of Training of Colleges &amp; Universities (TCU) </a:t>
            </a:r>
          </a:p>
          <a:p>
            <a:pPr marL="0" indent="0">
              <a:buNone/>
            </a:pPr>
            <a:endParaRPr lang="en-CA" sz="5100" dirty="0">
              <a:latin typeface="Avenir Next Regular"/>
              <a:cs typeface="Avenir Next Regular"/>
            </a:endParaRPr>
          </a:p>
          <a:p>
            <a:pPr marL="0" indent="0">
              <a:lnSpc>
                <a:spcPct val="120000"/>
              </a:lnSpc>
              <a:spcBef>
                <a:spcPts val="0"/>
              </a:spcBef>
              <a:buNone/>
            </a:pPr>
            <a:r>
              <a:rPr lang="en-CA" sz="5100" b="1" dirty="0">
                <a:latin typeface="Avenir Next Regular"/>
                <a:cs typeface="Avenir Next Regular"/>
              </a:rPr>
              <a:t>UTSC: </a:t>
            </a:r>
            <a:r>
              <a:rPr lang="en-CA" sz="5100" dirty="0">
                <a:latin typeface="Avenir Next Regular"/>
                <a:cs typeface="Avenir Next Regular"/>
              </a:rPr>
              <a:t>Danielle </a:t>
            </a:r>
            <a:r>
              <a:rPr lang="en-CA" sz="5100" dirty="0" err="1">
                <a:latin typeface="Avenir Next Regular"/>
                <a:cs typeface="Avenir Next Regular"/>
              </a:rPr>
              <a:t>Uy</a:t>
            </a:r>
            <a:r>
              <a:rPr lang="en-CA" sz="5100" dirty="0">
                <a:latin typeface="Avenir Next Regular"/>
                <a:cs typeface="Avenir Next Regular"/>
              </a:rPr>
              <a:t>, </a:t>
            </a:r>
            <a:r>
              <a:rPr lang="en-CA" sz="5100" dirty="0" err="1">
                <a:latin typeface="Avenir Next Regular"/>
                <a:cs typeface="Avenir Next Regular"/>
              </a:rPr>
              <a:t>Arey</a:t>
            </a:r>
            <a:r>
              <a:rPr lang="en-CA" sz="5100" dirty="0">
                <a:latin typeface="Avenir Next Regular"/>
                <a:cs typeface="Avenir Next Regular"/>
              </a:rPr>
              <a:t> Maharaj, Irfan Hakim, Dr. Andrew Cooper &amp; Dr. Suzanne </a:t>
            </a:r>
            <a:r>
              <a:rPr lang="en-CA" sz="5100" dirty="0" err="1">
                <a:latin typeface="Avenir Next Regular"/>
                <a:cs typeface="Avenir Next Regular"/>
              </a:rPr>
              <a:t>Erb</a:t>
            </a:r>
            <a:endParaRPr lang="en-CA" sz="5100" dirty="0">
              <a:latin typeface="Avenir Next Regular"/>
              <a:cs typeface="Avenir Next Regular"/>
            </a:endParaRPr>
          </a:p>
          <a:p>
            <a:pPr marL="0" indent="0">
              <a:lnSpc>
                <a:spcPct val="120000"/>
              </a:lnSpc>
              <a:spcBef>
                <a:spcPts val="0"/>
              </a:spcBef>
              <a:buNone/>
            </a:pPr>
            <a:r>
              <a:rPr lang="en-CA" sz="5100" dirty="0">
                <a:latin typeface="Avenir Next Regular"/>
                <a:cs typeface="Avenir Next Regular"/>
              </a:rPr>
              <a:t>Health &amp; Wellness Staff &amp;  IITS </a:t>
            </a:r>
          </a:p>
          <a:p>
            <a:pPr marL="0" indent="0">
              <a:buNone/>
            </a:pPr>
            <a:r>
              <a:rPr lang="en-CA" sz="5100" dirty="0">
                <a:latin typeface="Avenir Next Regular"/>
                <a:cs typeface="Avenir Next Regular"/>
              </a:rPr>
              <a:t> </a:t>
            </a:r>
          </a:p>
          <a:p>
            <a:pPr marL="0" indent="0">
              <a:buNone/>
            </a:pPr>
            <a:endParaRPr lang="en-US" dirty="0">
              <a:latin typeface="Avenir Next Regular"/>
              <a:cs typeface="Avenir Next Regular"/>
            </a:endParaRPr>
          </a:p>
        </p:txBody>
      </p:sp>
    </p:spTree>
    <p:extLst>
      <p:ext uri="{BB962C8B-B14F-4D97-AF65-F5344CB8AC3E}">
        <p14:creationId xmlns:p14="http://schemas.microsoft.com/office/powerpoint/2010/main" val="2562404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48D2-8E89-AF47-93C4-04BB8D48E67B}"/>
              </a:ext>
            </a:extLst>
          </p:cNvPr>
          <p:cNvSpPr>
            <a:spLocks noGrp="1"/>
          </p:cNvSpPr>
          <p:nvPr>
            <p:ph type="title"/>
          </p:nvPr>
        </p:nvSpPr>
        <p:spPr/>
        <p:txBody>
          <a:bodyPr/>
          <a:lstStyle/>
          <a:p>
            <a:r>
              <a:rPr lang="en-US" b="1" dirty="0"/>
              <a:t>In-person assessment</a:t>
            </a:r>
          </a:p>
        </p:txBody>
      </p:sp>
      <p:sp>
        <p:nvSpPr>
          <p:cNvPr id="3" name="Content Placeholder 2">
            <a:extLst>
              <a:ext uri="{FF2B5EF4-FFF2-40B4-BE49-F238E27FC236}">
                <a16:creationId xmlns:a16="http://schemas.microsoft.com/office/drawing/2014/main" id="{DCDC0E99-419B-4043-A9B6-7E4FB421C206}"/>
              </a:ext>
            </a:extLst>
          </p:cNvPr>
          <p:cNvSpPr>
            <a:spLocks noGrp="1"/>
          </p:cNvSpPr>
          <p:nvPr>
            <p:ph idx="1"/>
          </p:nvPr>
        </p:nvSpPr>
        <p:spPr/>
        <p:txBody>
          <a:bodyPr/>
          <a:lstStyle/>
          <a:p>
            <a:r>
              <a:rPr lang="en-CA" dirty="0"/>
              <a:t>Have you ever seriously thought about killing yourself?  </a:t>
            </a:r>
          </a:p>
          <a:p>
            <a:pPr lvl="2"/>
            <a:r>
              <a:rPr lang="en-CA" dirty="0"/>
              <a:t>No		Yes: (if yes, follow-up)</a:t>
            </a:r>
          </a:p>
          <a:p>
            <a:endParaRPr lang="en-CA" dirty="0"/>
          </a:p>
          <a:p>
            <a:r>
              <a:rPr lang="en-CA" dirty="0"/>
              <a:t>Are you currently thinking of killing yourself?</a:t>
            </a:r>
          </a:p>
          <a:p>
            <a:endParaRPr lang="en-CA" dirty="0"/>
          </a:p>
          <a:p>
            <a:r>
              <a:rPr lang="en-CA" dirty="0"/>
              <a:t>Have you ever engaged in self-harming behaviour?</a:t>
            </a:r>
          </a:p>
          <a:p>
            <a:endParaRPr lang="en-CA" dirty="0"/>
          </a:p>
          <a:p>
            <a:r>
              <a:rPr lang="en-CA" dirty="0"/>
              <a:t>Are you currently engaged in self-harming behaviour?</a:t>
            </a:r>
          </a:p>
          <a:p>
            <a:endParaRPr lang="en-US" dirty="0"/>
          </a:p>
        </p:txBody>
      </p:sp>
    </p:spTree>
    <p:extLst>
      <p:ext uri="{BB962C8B-B14F-4D97-AF65-F5344CB8AC3E}">
        <p14:creationId xmlns:p14="http://schemas.microsoft.com/office/powerpoint/2010/main" val="4232124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463" y="175721"/>
            <a:ext cx="10091737" cy="1881680"/>
          </a:xfrm>
        </p:spPr>
        <p:txBody>
          <a:bodyPr/>
          <a:lstStyle/>
          <a:p>
            <a:r>
              <a:rPr lang="en-US" b="1" dirty="0"/>
              <a:t>Prevalence Suicidality – 2 Methods</a:t>
            </a:r>
          </a:p>
        </p:txBody>
      </p:sp>
      <p:sp>
        <p:nvSpPr>
          <p:cNvPr id="3" name="Content Placeholder 2"/>
          <p:cNvSpPr>
            <a:spLocks noGrp="1"/>
          </p:cNvSpPr>
          <p:nvPr>
            <p:ph idx="1"/>
          </p:nvPr>
        </p:nvSpPr>
        <p:spPr>
          <a:xfrm>
            <a:off x="685800" y="1643063"/>
            <a:ext cx="10687050" cy="4502556"/>
          </a:xfrm>
        </p:spPr>
        <p:txBody>
          <a:bodyPr>
            <a:normAutofit/>
          </a:bodyPr>
          <a:lstStyle/>
          <a:p>
            <a:r>
              <a:rPr lang="en-US" sz="2400" dirty="0"/>
              <a:t>Intake suicidal ideation question, clinical interview at intake: </a:t>
            </a:r>
            <a:br>
              <a:rPr lang="en-US" sz="2400" dirty="0"/>
            </a:br>
            <a:r>
              <a:rPr lang="en-US" sz="2400" i="1" dirty="0">
                <a:solidFill>
                  <a:schemeClr val="bg2">
                    <a:lumMod val="50000"/>
                  </a:schemeClr>
                </a:solidFill>
              </a:rPr>
              <a:t> “Are you currently thinking of killing yourself?”</a:t>
            </a:r>
          </a:p>
          <a:p>
            <a:pPr lvl="1"/>
            <a:r>
              <a:rPr lang="en-US" sz="2400" dirty="0"/>
              <a:t>Yes/No per clinician judgment during initial session</a:t>
            </a:r>
          </a:p>
          <a:p>
            <a:pPr marL="457200" lvl="1" indent="0">
              <a:buNone/>
            </a:pPr>
            <a:endParaRPr lang="en-US" sz="2400" dirty="0"/>
          </a:p>
          <a:p>
            <a:endParaRPr lang="en-US" sz="2400" dirty="0"/>
          </a:p>
          <a:p>
            <a:r>
              <a:rPr lang="en-US" sz="2400" dirty="0"/>
              <a:t>OQ-45 suicide item, per self-report prior to intake :</a:t>
            </a:r>
            <a:br>
              <a:rPr lang="en-US" sz="2400" dirty="0"/>
            </a:br>
            <a:r>
              <a:rPr lang="en-US" sz="2400" i="1" dirty="0">
                <a:solidFill>
                  <a:schemeClr val="bg2">
                    <a:lumMod val="50000"/>
                  </a:schemeClr>
                </a:solidFill>
              </a:rPr>
              <a:t>“Have you had thoughts of ending your life?”</a:t>
            </a:r>
          </a:p>
          <a:p>
            <a:pPr lvl="1"/>
            <a:r>
              <a:rPr lang="en-US" sz="2400" dirty="0"/>
              <a:t>1(never) – 5 (almost always)*</a:t>
            </a:r>
          </a:p>
          <a:p>
            <a:pPr lvl="2"/>
            <a:r>
              <a:rPr lang="en-US" sz="2400" dirty="0"/>
              <a:t>4+ treated as endorsement</a:t>
            </a:r>
          </a:p>
          <a:p>
            <a:pPr lvl="2"/>
            <a:endParaRPr lang="en-US" dirty="0"/>
          </a:p>
          <a:p>
            <a:endParaRPr lang="en-US" dirty="0"/>
          </a:p>
        </p:txBody>
      </p:sp>
      <p:sp>
        <p:nvSpPr>
          <p:cNvPr id="10" name="Rectangle 9"/>
          <p:cNvSpPr/>
          <p:nvPr/>
        </p:nvSpPr>
        <p:spPr>
          <a:xfrm>
            <a:off x="9344091" y="1825625"/>
            <a:ext cx="1749197" cy="1754326"/>
          </a:xfrm>
          <a:prstGeom prst="rect">
            <a:avLst/>
          </a:prstGeom>
          <a:noFill/>
        </p:spPr>
        <p:txBody>
          <a:bodyPr wrap="none" lIns="91440" tIns="45720" rIns="91440" bIns="45720">
            <a:spAutoFit/>
          </a:bodyPr>
          <a:lstStyle/>
          <a:p>
            <a:pPr algn="ctr"/>
            <a:endParaRPr lang="en-US" sz="5400" b="1" cap="none" spc="0" dirty="0">
              <a:ln w="0"/>
              <a:solidFill>
                <a:schemeClr val="tx1"/>
              </a:solidFill>
              <a:effectLst>
                <a:outerShdw blurRad="38100" dist="19050" dir="2700000" algn="tl" rotWithShape="0">
                  <a:schemeClr val="dk1">
                    <a:alpha val="40000"/>
                  </a:schemeClr>
                </a:outerShdw>
              </a:effectLst>
            </a:endParaRPr>
          </a:p>
          <a:p>
            <a:pPr algn="ctr"/>
            <a:r>
              <a:rPr lang="en-US" sz="5400" b="1" cap="none" spc="0" dirty="0">
                <a:ln w="0"/>
                <a:solidFill>
                  <a:schemeClr val="tx1"/>
                </a:solidFill>
                <a:effectLst>
                  <a:outerShdw blurRad="38100" dist="19050" dir="2700000" algn="tl" rotWithShape="0">
                    <a:schemeClr val="dk1">
                      <a:alpha val="40000"/>
                    </a:schemeClr>
                  </a:outerShdw>
                </a:effectLst>
              </a:rPr>
              <a:t>9.8%</a:t>
            </a:r>
          </a:p>
        </p:txBody>
      </p:sp>
      <p:sp>
        <p:nvSpPr>
          <p:cNvPr id="6" name="Rectangle 5"/>
          <p:cNvSpPr/>
          <p:nvPr/>
        </p:nvSpPr>
        <p:spPr>
          <a:xfrm>
            <a:off x="9344090" y="4398859"/>
            <a:ext cx="1749198" cy="923330"/>
          </a:xfrm>
          <a:prstGeom prst="rect">
            <a:avLst/>
          </a:prstGeom>
          <a:noFill/>
        </p:spPr>
        <p:txBody>
          <a:bodyPr wrap="none" lIns="91440" tIns="45720" rIns="91440" bIns="45720">
            <a:spAutoFit/>
          </a:bodyPr>
          <a:lstStyle/>
          <a:p>
            <a:pPr algn="ctr"/>
            <a:r>
              <a:rPr lang="en-US" sz="5400" b="1" dirty="0">
                <a:ln w="0"/>
                <a:effectLst>
                  <a:outerShdw blurRad="38100" dist="19050" dir="2700000" algn="tl" rotWithShape="0">
                    <a:schemeClr val="dk1">
                      <a:alpha val="40000"/>
                    </a:schemeClr>
                  </a:outerShdw>
                </a:effectLst>
              </a:rPr>
              <a:t>8.5</a:t>
            </a:r>
            <a:r>
              <a:rPr lang="en-US" sz="5400" b="1"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427024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549870" y="3386213"/>
            <a:ext cx="2676942" cy="257092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a:solidFill>
                    <a:srgbClr val="C00000"/>
                  </a:solidFill>
                </a:ln>
                <a:solidFill>
                  <a:srgbClr val="C00000"/>
                </a:solidFill>
              </a:rPr>
              <a:t>Almost Always</a:t>
            </a:r>
          </a:p>
        </p:txBody>
      </p:sp>
      <p:sp>
        <p:nvSpPr>
          <p:cNvPr id="4" name="Oval 3"/>
          <p:cNvSpPr/>
          <p:nvPr/>
        </p:nvSpPr>
        <p:spPr>
          <a:xfrm>
            <a:off x="6135199" y="1651824"/>
            <a:ext cx="3880130" cy="367271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n>
                  <a:solidFill>
                    <a:schemeClr val="tx1"/>
                  </a:solidFill>
                </a:ln>
                <a:solidFill>
                  <a:schemeClr val="tx1"/>
                </a:solidFill>
              </a:rPr>
              <a:t>Ideators</a:t>
            </a:r>
            <a:r>
              <a:rPr lang="en-US" sz="2000" dirty="0">
                <a:ln>
                  <a:solidFill>
                    <a:schemeClr val="tx1"/>
                  </a:solidFill>
                </a:ln>
                <a:solidFill>
                  <a:schemeClr val="tx1"/>
                </a:solidFill>
              </a:rPr>
              <a:t> captured </a:t>
            </a:r>
          </a:p>
          <a:p>
            <a:pPr algn="ctr"/>
            <a:r>
              <a:rPr lang="en-US" dirty="0">
                <a:ln>
                  <a:solidFill>
                    <a:sysClr val="windowText" lastClr="000000"/>
                  </a:solidFill>
                </a:ln>
                <a:solidFill>
                  <a:sysClr val="windowText" lastClr="000000"/>
                </a:solidFill>
              </a:rPr>
              <a:t>at intake</a:t>
            </a:r>
          </a:p>
        </p:txBody>
      </p:sp>
      <p:sp>
        <p:nvSpPr>
          <p:cNvPr id="6" name="Oval 5"/>
          <p:cNvSpPr/>
          <p:nvPr/>
        </p:nvSpPr>
        <p:spPr>
          <a:xfrm>
            <a:off x="4872928" y="2254956"/>
            <a:ext cx="2676942" cy="2570921"/>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a:solidFill>
                    <a:schemeClr val="accent5">
                      <a:lumMod val="60000"/>
                      <a:lumOff val="40000"/>
                    </a:schemeClr>
                  </a:solidFill>
                </a:ln>
                <a:solidFill>
                  <a:schemeClr val="accent6">
                    <a:lumMod val="60000"/>
                    <a:lumOff val="40000"/>
                  </a:schemeClr>
                </a:solidFill>
              </a:rPr>
              <a:t>Frequently</a:t>
            </a:r>
          </a:p>
        </p:txBody>
      </p:sp>
      <p:sp>
        <p:nvSpPr>
          <p:cNvPr id="7" name="Oval 6"/>
          <p:cNvSpPr/>
          <p:nvPr/>
        </p:nvSpPr>
        <p:spPr>
          <a:xfrm>
            <a:off x="8075264" y="406466"/>
            <a:ext cx="2676942" cy="2570921"/>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a:solidFill>
                    <a:srgbClr val="00B050"/>
                  </a:solidFill>
                </a:ln>
                <a:solidFill>
                  <a:srgbClr val="00B050"/>
                </a:solidFill>
              </a:rPr>
              <a:t>Sometimes</a:t>
            </a:r>
          </a:p>
        </p:txBody>
      </p:sp>
      <p:sp>
        <p:nvSpPr>
          <p:cNvPr id="8" name="Title 7"/>
          <p:cNvSpPr>
            <a:spLocks noGrp="1"/>
          </p:cNvSpPr>
          <p:nvPr>
            <p:ph type="title"/>
          </p:nvPr>
        </p:nvSpPr>
        <p:spPr>
          <a:xfrm>
            <a:off x="162559" y="365125"/>
            <a:ext cx="7912705" cy="2220913"/>
          </a:xfrm>
        </p:spPr>
        <p:txBody>
          <a:bodyPr>
            <a:normAutofit/>
          </a:bodyPr>
          <a:lstStyle/>
          <a:p>
            <a:pPr algn="ctr"/>
            <a:r>
              <a:rPr lang="en-US" sz="2800" b="1" dirty="0"/>
              <a:t>CAPTURING suicidal ideation</a:t>
            </a:r>
            <a:br>
              <a:rPr lang="en-US" sz="2800" b="1" dirty="0"/>
            </a:br>
            <a:r>
              <a:rPr lang="en-US" sz="2800" b="1" dirty="0"/>
              <a:t/>
            </a:r>
            <a:br>
              <a:rPr lang="en-US" sz="2800" b="1" dirty="0"/>
            </a:br>
            <a:r>
              <a:rPr lang="en-US" sz="2800" b="1" dirty="0"/>
              <a:t>Clinical Interview vs. Objective measure: overlap %</a:t>
            </a:r>
          </a:p>
        </p:txBody>
      </p:sp>
      <p:sp>
        <p:nvSpPr>
          <p:cNvPr id="10" name="Content Placeholder 9"/>
          <p:cNvSpPr>
            <a:spLocks noGrp="1"/>
          </p:cNvSpPr>
          <p:nvPr>
            <p:ph sz="half" idx="1"/>
          </p:nvPr>
        </p:nvSpPr>
        <p:spPr>
          <a:xfrm>
            <a:off x="838200" y="4671674"/>
            <a:ext cx="5181600" cy="1580184"/>
          </a:xfrm>
        </p:spPr>
        <p:txBody>
          <a:bodyPr/>
          <a:lstStyle/>
          <a:p>
            <a:r>
              <a:rPr lang="en-US">
                <a:ln>
                  <a:solidFill>
                    <a:srgbClr val="C00000"/>
                  </a:solidFill>
                </a:ln>
                <a:solidFill>
                  <a:srgbClr val="C00000"/>
                </a:solidFill>
              </a:rPr>
              <a:t>Almost Always, 66.7%</a:t>
            </a:r>
            <a:endParaRPr lang="en-US">
              <a:ln>
                <a:solidFill>
                  <a:srgbClr val="002060"/>
                </a:solidFill>
              </a:ln>
              <a:solidFill>
                <a:srgbClr val="002060"/>
              </a:solidFill>
            </a:endParaRPr>
          </a:p>
          <a:p>
            <a:r>
              <a:rPr lang="en-US">
                <a:ln>
                  <a:solidFill>
                    <a:schemeClr val="accent5">
                      <a:lumMod val="60000"/>
                      <a:lumOff val="40000"/>
                    </a:schemeClr>
                  </a:solidFill>
                </a:ln>
                <a:solidFill>
                  <a:schemeClr val="accent6">
                    <a:lumMod val="60000"/>
                    <a:lumOff val="40000"/>
                  </a:schemeClr>
                </a:solidFill>
              </a:rPr>
              <a:t>Frequently, 51.9%</a:t>
            </a:r>
          </a:p>
          <a:p>
            <a:r>
              <a:rPr lang="en-US">
                <a:ln>
                  <a:solidFill>
                    <a:srgbClr val="00B050"/>
                  </a:solidFill>
                </a:ln>
                <a:solidFill>
                  <a:srgbClr val="00B050"/>
                </a:solidFill>
              </a:rPr>
              <a:t>Sometimes, 21.4%</a:t>
            </a:r>
          </a:p>
        </p:txBody>
      </p:sp>
    </p:spTree>
    <p:extLst>
      <p:ext uri="{BB962C8B-B14F-4D97-AF65-F5344CB8AC3E}">
        <p14:creationId xmlns:p14="http://schemas.microsoft.com/office/powerpoint/2010/main" val="1571280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764373"/>
            <a:ext cx="11263312" cy="1293028"/>
          </a:xfrm>
        </p:spPr>
        <p:txBody>
          <a:bodyPr>
            <a:normAutofit/>
          </a:bodyPr>
          <a:lstStyle/>
          <a:p>
            <a:pPr algn="ctr"/>
            <a:r>
              <a:rPr lang="en-US" sz="3200" b="1" dirty="0"/>
              <a:t>Suicidality &amp; Demographics</a:t>
            </a:r>
            <a:br>
              <a:rPr lang="en-US" sz="3200" b="1" dirty="0"/>
            </a:br>
            <a:r>
              <a:rPr lang="en-US" sz="3200" b="1" dirty="0"/>
              <a:t> %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83976818"/>
              </p:ext>
            </p:extLst>
          </p:nvPr>
        </p:nvGraphicFramePr>
        <p:xfrm>
          <a:off x="242889" y="2057401"/>
          <a:ext cx="11601782" cy="4343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4964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764373"/>
            <a:ext cx="11844338" cy="1293028"/>
          </a:xfrm>
        </p:spPr>
        <p:txBody>
          <a:bodyPr>
            <a:normAutofit/>
          </a:bodyPr>
          <a:lstStyle/>
          <a:p>
            <a:pPr algn="ctr"/>
            <a:r>
              <a:rPr lang="en-US" sz="3600" b="1" dirty="0"/>
              <a:t>Suicidality as presenting concern (PC) &amp; CGPA</a:t>
            </a:r>
          </a:p>
        </p:txBody>
      </p:sp>
      <p:graphicFrame>
        <p:nvGraphicFramePr>
          <p:cNvPr id="5" name="Chart 4">
            <a:extLst>
              <a:ext uri="{FF2B5EF4-FFF2-40B4-BE49-F238E27FC236}">
                <a16:creationId xmlns:a16="http://schemas.microsoft.com/office/drawing/2014/main" id="{6793EE82-1450-0B44-8457-32AF29686B1F}"/>
              </a:ext>
            </a:extLst>
          </p:cNvPr>
          <p:cNvGraphicFramePr>
            <a:graphicFrameLocks/>
          </p:cNvGraphicFramePr>
          <p:nvPr>
            <p:extLst>
              <p:ext uri="{D42A27DB-BD31-4B8C-83A1-F6EECF244321}">
                <p14:modId xmlns:p14="http://schemas.microsoft.com/office/powerpoint/2010/main" val="1425616811"/>
              </p:ext>
            </p:extLst>
          </p:nvPr>
        </p:nvGraphicFramePr>
        <p:xfrm>
          <a:off x="1765005" y="2003424"/>
          <a:ext cx="8612372" cy="42272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4193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71500"/>
            <a:ext cx="12192000" cy="1485901"/>
          </a:xfrm>
        </p:spPr>
        <p:txBody>
          <a:bodyPr>
            <a:normAutofit/>
          </a:bodyPr>
          <a:lstStyle/>
          <a:p>
            <a:pPr algn="ctr"/>
            <a:r>
              <a:rPr lang="en-US" sz="3200" b="1" dirty="0"/>
              <a:t>Suicidality &amp; Number of Presenting Concerns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9343510"/>
              </p:ext>
            </p:extLst>
          </p:nvPr>
        </p:nvGraphicFramePr>
        <p:xfrm>
          <a:off x="657226" y="1814513"/>
          <a:ext cx="10158412" cy="4914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0317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088" y="914399"/>
            <a:ext cx="10806112" cy="1143001"/>
          </a:xfrm>
        </p:spPr>
        <p:txBody>
          <a:bodyPr>
            <a:normAutofit/>
          </a:bodyPr>
          <a:lstStyle/>
          <a:p>
            <a:r>
              <a:rPr lang="en-US" sz="3200" b="1" dirty="0"/>
              <a:t>Suicidality &amp; SPECIFIC Presenting Concerns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5300587"/>
              </p:ext>
            </p:extLst>
          </p:nvPr>
        </p:nvGraphicFramePr>
        <p:xfrm>
          <a:off x="700088" y="2057401"/>
          <a:ext cx="9729787" cy="4543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8952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91386"/>
            <a:ext cx="11872912" cy="1467293"/>
          </a:xfrm>
        </p:spPr>
        <p:txBody>
          <a:bodyPr>
            <a:normAutofit/>
          </a:bodyPr>
          <a:lstStyle/>
          <a:p>
            <a:r>
              <a:rPr lang="en-US" sz="3200" b="1" dirty="0"/>
              <a:t>Suicidality &amp; Symptom Severity AT THE TIME OF INTAKE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48496354"/>
              </p:ext>
            </p:extLst>
          </p:nvPr>
        </p:nvGraphicFramePr>
        <p:xfrm>
          <a:off x="1" y="1360967"/>
          <a:ext cx="12191999" cy="5354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6631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21733"/>
            <a:ext cx="8610600" cy="1066800"/>
          </a:xfrm>
        </p:spPr>
        <p:txBody>
          <a:bodyPr/>
          <a:lstStyle/>
          <a:p>
            <a:r>
              <a:rPr lang="en-US" b="1" dirty="0"/>
              <a:t>Suicidality &amp; Strengths </a:t>
            </a:r>
          </a:p>
        </p:txBody>
      </p:sp>
      <p:sp>
        <p:nvSpPr>
          <p:cNvPr id="3" name="Content Placeholder 2"/>
          <p:cNvSpPr>
            <a:spLocks noGrp="1"/>
          </p:cNvSpPr>
          <p:nvPr>
            <p:ph idx="1"/>
          </p:nvPr>
        </p:nvSpPr>
        <p:spPr>
          <a:xfrm>
            <a:off x="271463" y="1236133"/>
            <a:ext cx="11497204" cy="5462379"/>
          </a:xfrm>
        </p:spPr>
        <p:txBody>
          <a:bodyPr numCol="3">
            <a:normAutofit/>
          </a:bodyPr>
          <a:lstStyle/>
          <a:p>
            <a:r>
              <a:rPr lang="en-US" b="1" dirty="0">
                <a:solidFill>
                  <a:srgbClr val="00B050"/>
                </a:solidFill>
              </a:rPr>
              <a:t>Within Normal Range Scores</a:t>
            </a:r>
          </a:p>
          <a:p>
            <a:r>
              <a:rPr lang="en-US" b="1" dirty="0"/>
              <a:t>Appreciation of Beauty</a:t>
            </a:r>
            <a:endParaRPr lang="en-CA" b="1" dirty="0"/>
          </a:p>
          <a:p>
            <a:r>
              <a:rPr lang="en-US" b="1" dirty="0"/>
              <a:t>Authenticity</a:t>
            </a:r>
            <a:endParaRPr lang="en-CA" b="1" dirty="0"/>
          </a:p>
          <a:p>
            <a:r>
              <a:rPr lang="en-US" b="1" dirty="0"/>
              <a:t>Curiosity </a:t>
            </a:r>
            <a:endParaRPr lang="en-CA" b="1" dirty="0"/>
          </a:p>
          <a:p>
            <a:r>
              <a:rPr lang="en-US" b="1" dirty="0"/>
              <a:t>Fairness</a:t>
            </a:r>
            <a:endParaRPr lang="en-CA" b="1" dirty="0"/>
          </a:p>
          <a:p>
            <a:r>
              <a:rPr lang="en-US" b="1" dirty="0"/>
              <a:t>Mercy</a:t>
            </a:r>
            <a:endParaRPr lang="en-CA" b="1" dirty="0"/>
          </a:p>
          <a:p>
            <a:r>
              <a:rPr lang="en-US" b="1" dirty="0"/>
              <a:t>Gratitude</a:t>
            </a:r>
            <a:endParaRPr lang="en-CA" b="1" dirty="0"/>
          </a:p>
          <a:p>
            <a:r>
              <a:rPr lang="en-US" b="1" dirty="0"/>
              <a:t>Generosity</a:t>
            </a:r>
            <a:endParaRPr lang="en-CA" b="1" dirty="0"/>
          </a:p>
          <a:p>
            <a:r>
              <a:rPr lang="en-US" b="1" dirty="0"/>
              <a:t>Love of learning</a:t>
            </a:r>
            <a:endParaRPr lang="en-CA" b="1" dirty="0"/>
          </a:p>
          <a:p>
            <a:r>
              <a:rPr lang="en-US" b="1" dirty="0"/>
              <a:t>Humility</a:t>
            </a:r>
            <a:endParaRPr lang="en-CA" b="1" dirty="0"/>
          </a:p>
          <a:p>
            <a:r>
              <a:rPr lang="en-US" b="1" dirty="0"/>
              <a:t>Critical thinking</a:t>
            </a:r>
            <a:endParaRPr lang="en-CA" b="1" dirty="0"/>
          </a:p>
          <a:p>
            <a:r>
              <a:rPr lang="en-US" b="1" dirty="0"/>
              <a:t>Spirituality</a:t>
            </a:r>
            <a:endParaRPr lang="en-CA" b="1" dirty="0"/>
          </a:p>
          <a:p>
            <a:r>
              <a:rPr lang="en-US" b="1" dirty="0">
                <a:solidFill>
                  <a:schemeClr val="accent6"/>
                </a:solidFill>
              </a:rPr>
              <a:t>Significantly Lower</a:t>
            </a:r>
          </a:p>
          <a:p>
            <a:r>
              <a:rPr lang="en-US" b="1" dirty="0"/>
              <a:t>Bravery</a:t>
            </a:r>
            <a:endParaRPr lang="en-CA" b="1" dirty="0"/>
          </a:p>
          <a:p>
            <a:r>
              <a:rPr lang="en-US" b="1" dirty="0"/>
              <a:t>Capacity to love</a:t>
            </a:r>
            <a:endParaRPr lang="en-CA" b="1" dirty="0"/>
          </a:p>
          <a:p>
            <a:r>
              <a:rPr lang="en-US" b="1" dirty="0"/>
              <a:t>Creativity</a:t>
            </a:r>
            <a:endParaRPr lang="en-CA" b="1" dirty="0"/>
          </a:p>
          <a:p>
            <a:r>
              <a:rPr lang="en-US" b="1" dirty="0"/>
              <a:t>Emotional Intelligence</a:t>
            </a:r>
            <a:endParaRPr lang="en-CA" b="1" dirty="0"/>
          </a:p>
          <a:p>
            <a:r>
              <a:rPr lang="en-US" b="1" dirty="0"/>
              <a:t>Hope</a:t>
            </a:r>
            <a:endParaRPr lang="en-CA" b="1" dirty="0"/>
          </a:p>
          <a:p>
            <a:r>
              <a:rPr lang="en-US" b="1" dirty="0"/>
              <a:t>Humor &amp; Playfulness</a:t>
            </a:r>
            <a:endParaRPr lang="en-CA" b="1" dirty="0"/>
          </a:p>
          <a:p>
            <a:r>
              <a:rPr lang="en-US" b="1" dirty="0"/>
              <a:t>Leadership</a:t>
            </a:r>
            <a:endParaRPr lang="en-CA" b="1" dirty="0"/>
          </a:p>
          <a:p>
            <a:r>
              <a:rPr lang="en-US" b="1" dirty="0"/>
              <a:t>Perseverance</a:t>
            </a:r>
            <a:endParaRPr lang="en-CA" b="1" dirty="0"/>
          </a:p>
          <a:p>
            <a:r>
              <a:rPr lang="en-US" b="1" dirty="0"/>
              <a:t>Perspective</a:t>
            </a:r>
            <a:endParaRPr lang="en-CA" b="1" dirty="0"/>
          </a:p>
          <a:p>
            <a:r>
              <a:rPr lang="en-US" b="1" dirty="0"/>
              <a:t>Prudence</a:t>
            </a:r>
            <a:endParaRPr lang="en-CA" b="1" dirty="0"/>
          </a:p>
          <a:p>
            <a:r>
              <a:rPr lang="en-US" b="1" dirty="0"/>
              <a:t>Self control</a:t>
            </a:r>
            <a:endParaRPr lang="en-CA" b="1" dirty="0"/>
          </a:p>
          <a:p>
            <a:r>
              <a:rPr lang="en-US" b="1" dirty="0"/>
              <a:t>Teamwork &amp; Citizenship </a:t>
            </a:r>
            <a:endParaRPr lang="en-CA" b="1" dirty="0"/>
          </a:p>
          <a:p>
            <a:r>
              <a:rPr lang="en-US" b="1" dirty="0"/>
              <a:t>Zest</a:t>
            </a:r>
            <a:endParaRPr lang="en-CA" b="1" dirty="0"/>
          </a:p>
          <a:p>
            <a:endParaRPr lang="en-US" b="1" dirty="0"/>
          </a:p>
        </p:txBody>
      </p:sp>
    </p:spTree>
    <p:extLst>
      <p:ext uri="{BB962C8B-B14F-4D97-AF65-F5344CB8AC3E}">
        <p14:creationId xmlns:p14="http://schemas.microsoft.com/office/powerpoint/2010/main" val="244376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9" end="1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20" end="2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21" end="2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22" end="2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23" end="2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24" end="24"/>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25" end="2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E6E0E-108A-D049-B031-D717C213981C}"/>
              </a:ext>
            </a:extLst>
          </p:cNvPr>
          <p:cNvSpPr>
            <a:spLocks noGrp="1"/>
          </p:cNvSpPr>
          <p:nvPr>
            <p:ph type="title"/>
          </p:nvPr>
        </p:nvSpPr>
        <p:spPr>
          <a:xfrm>
            <a:off x="2895600" y="404037"/>
            <a:ext cx="8610600" cy="1360968"/>
          </a:xfrm>
        </p:spPr>
        <p:txBody>
          <a:bodyPr/>
          <a:lstStyle/>
          <a:p>
            <a:r>
              <a:rPr lang="en-US" b="1" dirty="0"/>
              <a:t>SI: Predictors</a:t>
            </a:r>
          </a:p>
        </p:txBody>
      </p:sp>
      <p:sp>
        <p:nvSpPr>
          <p:cNvPr id="6" name="Content Placeholder 5">
            <a:extLst>
              <a:ext uri="{FF2B5EF4-FFF2-40B4-BE49-F238E27FC236}">
                <a16:creationId xmlns:a16="http://schemas.microsoft.com/office/drawing/2014/main" id="{7C64FEDF-F9E2-C04F-A9DE-2385E2C35C01}"/>
              </a:ext>
            </a:extLst>
          </p:cNvPr>
          <p:cNvSpPr>
            <a:spLocks noGrp="1"/>
          </p:cNvSpPr>
          <p:nvPr>
            <p:ph idx="1"/>
          </p:nvPr>
        </p:nvSpPr>
        <p:spPr>
          <a:xfrm>
            <a:off x="685800" y="1984444"/>
            <a:ext cx="10820400" cy="4234242"/>
          </a:xfrm>
        </p:spPr>
        <p:txBody>
          <a:bodyPr>
            <a:normAutofit/>
          </a:bodyPr>
          <a:lstStyle/>
          <a:p>
            <a:pPr marL="0" indent="0">
              <a:buNone/>
            </a:pPr>
            <a:r>
              <a:rPr lang="en-CA" dirty="0"/>
              <a:t/>
            </a:r>
            <a:br>
              <a:rPr lang="en-CA" dirty="0"/>
            </a:br>
            <a:r>
              <a:rPr lang="en-CA" dirty="0"/>
              <a:t>1. Those who present with suicidal ideation (OQ-45) show significantly more</a:t>
            </a:r>
          </a:p>
          <a:p>
            <a:pPr lvl="1"/>
            <a:r>
              <a:rPr lang="en-CA" b="1" dirty="0"/>
              <a:t>Worthlessness</a:t>
            </a:r>
          </a:p>
          <a:p>
            <a:pPr lvl="1"/>
            <a:r>
              <a:rPr lang="en-CA" b="1" dirty="0"/>
              <a:t>Feeling loved</a:t>
            </a:r>
          </a:p>
          <a:p>
            <a:pPr lvl="1"/>
            <a:r>
              <a:rPr lang="en-CA" b="1" dirty="0"/>
              <a:t>Lower overall wellbeing</a:t>
            </a:r>
          </a:p>
          <a:p>
            <a:pPr lvl="1"/>
            <a:r>
              <a:rPr lang="en-CA" b="1" dirty="0"/>
              <a:t>Higher overall symptomatic distress</a:t>
            </a:r>
          </a:p>
          <a:p>
            <a:endParaRPr lang="en-CA" b="1" dirty="0"/>
          </a:p>
          <a:p>
            <a:endParaRPr lang="en-CA" dirty="0"/>
          </a:p>
          <a:p>
            <a:pPr marL="0" indent="0">
              <a:buNone/>
            </a:pPr>
            <a:r>
              <a:rPr lang="en-CA" dirty="0"/>
              <a:t>2.  OQ SI is associated with a greater chance of a presenting concerns related to suicidality, relationship (general), motivation/interest, emotion dysregulation, depressive symptoms, anxiety/panic, general anxiety</a:t>
            </a:r>
          </a:p>
          <a:p>
            <a:endParaRPr lang="en-US" dirty="0"/>
          </a:p>
        </p:txBody>
      </p:sp>
    </p:spTree>
    <p:extLst>
      <p:ext uri="{BB962C8B-B14F-4D97-AF65-F5344CB8AC3E}">
        <p14:creationId xmlns:p14="http://schemas.microsoft.com/office/powerpoint/2010/main" val="321610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a:t>
            </a:r>
          </a:p>
        </p:txBody>
      </p:sp>
      <p:sp>
        <p:nvSpPr>
          <p:cNvPr id="3" name="Content Placeholder 2"/>
          <p:cNvSpPr>
            <a:spLocks noGrp="1"/>
          </p:cNvSpPr>
          <p:nvPr>
            <p:ph idx="1"/>
          </p:nvPr>
        </p:nvSpPr>
        <p:spPr/>
        <p:txBody>
          <a:bodyPr>
            <a:normAutofit/>
          </a:bodyPr>
          <a:lstStyle/>
          <a:p>
            <a:r>
              <a:rPr lang="en-US" dirty="0"/>
              <a:t>What is suicidal behaviour? </a:t>
            </a:r>
          </a:p>
          <a:p>
            <a:r>
              <a:rPr lang="en-US" dirty="0"/>
              <a:t>What are insights from existing literature and surveys in post-secondary settings? </a:t>
            </a:r>
          </a:p>
          <a:p>
            <a:r>
              <a:rPr lang="en-US" dirty="0"/>
              <a:t>Insights from our study: what are correlates and predictors of suicidal behaviour (symptoms &amp; strengths)</a:t>
            </a:r>
          </a:p>
          <a:p>
            <a:r>
              <a:rPr lang="en-US" dirty="0"/>
              <a:t>Who improves and what facilitates improvement?  </a:t>
            </a:r>
          </a:p>
          <a:p>
            <a:r>
              <a:rPr lang="en-US" dirty="0"/>
              <a:t>Treatment </a:t>
            </a:r>
          </a:p>
          <a:p>
            <a:pPr lvl="1"/>
            <a:r>
              <a:rPr lang="en-US" dirty="0"/>
              <a:t>How many seek treatment </a:t>
            </a:r>
          </a:p>
          <a:p>
            <a:pPr lvl="1"/>
            <a:r>
              <a:rPr lang="en-US" dirty="0"/>
              <a:t>Engagement</a:t>
            </a:r>
          </a:p>
          <a:p>
            <a:pPr lvl="1"/>
            <a:r>
              <a:rPr lang="en-US" dirty="0"/>
              <a:t>Resources </a:t>
            </a:r>
          </a:p>
          <a:p>
            <a:endParaRPr lang="en-US" dirty="0"/>
          </a:p>
        </p:txBody>
      </p:sp>
    </p:spTree>
    <p:extLst>
      <p:ext uri="{BB962C8B-B14F-4D97-AF65-F5344CB8AC3E}">
        <p14:creationId xmlns:p14="http://schemas.microsoft.com/office/powerpoint/2010/main" val="312609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E6E0E-108A-D049-B031-D717C213981C}"/>
              </a:ext>
            </a:extLst>
          </p:cNvPr>
          <p:cNvSpPr>
            <a:spLocks noGrp="1"/>
          </p:cNvSpPr>
          <p:nvPr>
            <p:ph type="title"/>
          </p:nvPr>
        </p:nvSpPr>
        <p:spPr>
          <a:xfrm>
            <a:off x="2895600" y="404037"/>
            <a:ext cx="8610600" cy="1360968"/>
          </a:xfrm>
        </p:spPr>
        <p:txBody>
          <a:bodyPr/>
          <a:lstStyle/>
          <a:p>
            <a:r>
              <a:rPr lang="en-US" b="1" dirty="0"/>
              <a:t>SI: Predictors</a:t>
            </a:r>
          </a:p>
        </p:txBody>
      </p:sp>
      <p:sp>
        <p:nvSpPr>
          <p:cNvPr id="6" name="Content Placeholder 5">
            <a:extLst>
              <a:ext uri="{FF2B5EF4-FFF2-40B4-BE49-F238E27FC236}">
                <a16:creationId xmlns:a16="http://schemas.microsoft.com/office/drawing/2014/main" id="{7C64FEDF-F9E2-C04F-A9DE-2385E2C35C01}"/>
              </a:ext>
            </a:extLst>
          </p:cNvPr>
          <p:cNvSpPr>
            <a:spLocks noGrp="1"/>
          </p:cNvSpPr>
          <p:nvPr>
            <p:ph idx="1"/>
          </p:nvPr>
        </p:nvSpPr>
        <p:spPr>
          <a:xfrm>
            <a:off x="685800" y="1984444"/>
            <a:ext cx="10820400" cy="4234242"/>
          </a:xfrm>
        </p:spPr>
        <p:txBody>
          <a:bodyPr>
            <a:normAutofit/>
          </a:bodyPr>
          <a:lstStyle/>
          <a:p>
            <a:pPr marL="0" indent="0">
              <a:buNone/>
            </a:pPr>
            <a:r>
              <a:rPr lang="en-CA" dirty="0"/>
              <a:t/>
            </a:r>
            <a:br>
              <a:rPr lang="en-CA" dirty="0"/>
            </a:br>
            <a:r>
              <a:rPr lang="en-CA" dirty="0"/>
              <a:t>Does the knowledge of Strengths tell anything about overall distress?</a:t>
            </a:r>
          </a:p>
          <a:p>
            <a:pPr marL="0" indent="0">
              <a:buNone/>
            </a:pPr>
            <a:r>
              <a:rPr lang="en-CA" b="1" dirty="0"/>
              <a:t>42% of variance in total OQ</a:t>
            </a:r>
          </a:p>
          <a:p>
            <a:r>
              <a:rPr lang="en-CA" b="1" dirty="0"/>
              <a:t>unique predictors of SI included: </a:t>
            </a:r>
            <a:r>
              <a:rPr lang="en-CA" dirty="0"/>
              <a:t>forgiveness, gratitude, hope, kindness, capacity to love, persistence, prudence, spirituality, self regulation, citizenship, zest</a:t>
            </a:r>
          </a:p>
          <a:p>
            <a:pPr marL="0" indent="0">
              <a:buNone/>
            </a:pPr>
            <a:endParaRPr lang="en-CA" dirty="0"/>
          </a:p>
          <a:p>
            <a:pPr marL="0" indent="0">
              <a:buNone/>
            </a:pPr>
            <a:r>
              <a:rPr lang="en-CA" b="1" dirty="0"/>
              <a:t>How Much?   </a:t>
            </a:r>
          </a:p>
          <a:p>
            <a:pPr marL="0" indent="0">
              <a:buNone/>
            </a:pPr>
            <a:r>
              <a:rPr lang="en-CA" dirty="0"/>
              <a:t>Strengths explained </a:t>
            </a:r>
            <a:r>
              <a:rPr lang="en-CA" b="1" dirty="0"/>
              <a:t>16% of variance in OQ suicidal ideation</a:t>
            </a:r>
          </a:p>
          <a:p>
            <a:pPr marL="0" indent="0">
              <a:buNone/>
            </a:pPr>
            <a:r>
              <a:rPr lang="en-CA" dirty="0"/>
              <a:t>Strengths predict incrementally over an above all presenting concerns when predicting OQ Risk</a:t>
            </a:r>
          </a:p>
          <a:p>
            <a:endParaRPr lang="en-US" dirty="0"/>
          </a:p>
        </p:txBody>
      </p:sp>
    </p:spTree>
    <p:extLst>
      <p:ext uri="{BB962C8B-B14F-4D97-AF65-F5344CB8AC3E}">
        <p14:creationId xmlns:p14="http://schemas.microsoft.com/office/powerpoint/2010/main" val="30899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9066-7E34-EC4C-8D35-9D1AA2FA2226}"/>
              </a:ext>
            </a:extLst>
          </p:cNvPr>
          <p:cNvSpPr>
            <a:spLocks noGrp="1"/>
          </p:cNvSpPr>
          <p:nvPr>
            <p:ph type="title"/>
          </p:nvPr>
        </p:nvSpPr>
        <p:spPr/>
        <p:txBody>
          <a:bodyPr/>
          <a:lstStyle/>
          <a:p>
            <a:r>
              <a:rPr lang="en-US" b="1" dirty="0"/>
              <a:t>Final MODE of INTAKE IDEATORS</a:t>
            </a:r>
          </a:p>
        </p:txBody>
      </p:sp>
      <p:sp>
        <p:nvSpPr>
          <p:cNvPr id="3" name="Content Placeholder 2">
            <a:extLst>
              <a:ext uri="{FF2B5EF4-FFF2-40B4-BE49-F238E27FC236}">
                <a16:creationId xmlns:a16="http://schemas.microsoft.com/office/drawing/2014/main" id="{6630E293-0A8D-A24D-9423-01623C26CD77}"/>
              </a:ext>
            </a:extLst>
          </p:cNvPr>
          <p:cNvSpPr>
            <a:spLocks noGrp="1"/>
          </p:cNvSpPr>
          <p:nvPr>
            <p:ph idx="1"/>
          </p:nvPr>
        </p:nvSpPr>
        <p:spPr/>
        <p:txBody>
          <a:bodyPr>
            <a:normAutofit/>
          </a:bodyPr>
          <a:lstStyle/>
          <a:p>
            <a:r>
              <a:rPr lang="en-CA" sz="3200" dirty="0"/>
              <a:t>History of Suicide Attempts: Odds Ratio = 2.35***</a:t>
            </a:r>
            <a:endParaRPr lang="en-CA" sz="3200" i="1" dirty="0"/>
          </a:p>
          <a:p>
            <a:r>
              <a:rPr lang="en-CA" sz="3200" dirty="0"/>
              <a:t>OQ Symptom Distress = OR 1.08***</a:t>
            </a:r>
          </a:p>
          <a:p>
            <a:r>
              <a:rPr lang="en-CA" sz="3200" dirty="0"/>
              <a:t>Hope .92 .88 .98**</a:t>
            </a:r>
          </a:p>
          <a:p>
            <a:r>
              <a:rPr lang="en-CA" sz="3200" dirty="0"/>
              <a:t>Persistence 1.08**</a:t>
            </a:r>
            <a:endParaRPr lang="en-CA" sz="3200" i="1" dirty="0"/>
          </a:p>
          <a:p>
            <a:endParaRPr lang="en-CA" i="1" dirty="0"/>
          </a:p>
          <a:p>
            <a:endParaRPr lang="en-CA" i="1" dirty="0"/>
          </a:p>
          <a:p>
            <a:endParaRPr lang="en-CA" i="1" dirty="0"/>
          </a:p>
          <a:p>
            <a:pPr marL="0" indent="0">
              <a:buNone/>
            </a:pPr>
            <a:r>
              <a:rPr lang="en-CA" i="1" dirty="0"/>
              <a:t>**p &lt; .001; ***p &lt; .001</a:t>
            </a:r>
            <a:endParaRPr lang="en-CA" dirty="0"/>
          </a:p>
          <a:p>
            <a:endParaRPr lang="en-US" dirty="0"/>
          </a:p>
        </p:txBody>
      </p:sp>
    </p:spTree>
    <p:extLst>
      <p:ext uri="{BB962C8B-B14F-4D97-AF65-F5344CB8AC3E}">
        <p14:creationId xmlns:p14="http://schemas.microsoft.com/office/powerpoint/2010/main" val="410880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C5162-53CF-D243-937C-18E8F0427670}"/>
              </a:ext>
            </a:extLst>
          </p:cNvPr>
          <p:cNvSpPr>
            <a:spLocks noGrp="1"/>
          </p:cNvSpPr>
          <p:nvPr>
            <p:ph type="title"/>
          </p:nvPr>
        </p:nvSpPr>
        <p:spPr/>
        <p:txBody>
          <a:bodyPr/>
          <a:lstStyle/>
          <a:p>
            <a:r>
              <a:rPr lang="en-US" dirty="0"/>
              <a:t>Who IMPROVES &amp; WHO DETERIORATES</a:t>
            </a:r>
          </a:p>
        </p:txBody>
      </p:sp>
      <p:graphicFrame>
        <p:nvGraphicFramePr>
          <p:cNvPr id="4" name="Chart 3">
            <a:extLst>
              <a:ext uri="{FF2B5EF4-FFF2-40B4-BE49-F238E27FC236}">
                <a16:creationId xmlns:a16="http://schemas.microsoft.com/office/drawing/2014/main" id="{7B12885C-E03B-8645-8ABC-CC4D049849F0}"/>
              </a:ext>
            </a:extLst>
          </p:cNvPr>
          <p:cNvGraphicFramePr>
            <a:graphicFrameLocks/>
          </p:cNvGraphicFramePr>
          <p:nvPr>
            <p:extLst>
              <p:ext uri="{D42A27DB-BD31-4B8C-83A1-F6EECF244321}">
                <p14:modId xmlns:p14="http://schemas.microsoft.com/office/powerpoint/2010/main" val="1382713611"/>
              </p:ext>
            </p:extLst>
          </p:nvPr>
        </p:nvGraphicFramePr>
        <p:xfrm>
          <a:off x="3871609" y="2057401"/>
          <a:ext cx="8095601" cy="44691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800CBF5A-2E09-1643-9F86-57D2F18F983C}"/>
              </a:ext>
            </a:extLst>
          </p:cNvPr>
          <p:cNvGraphicFramePr>
            <a:graphicFrameLocks noGrp="1"/>
          </p:cNvGraphicFramePr>
          <p:nvPr>
            <p:extLst>
              <p:ext uri="{D42A27DB-BD31-4B8C-83A1-F6EECF244321}">
                <p14:modId xmlns:p14="http://schemas.microsoft.com/office/powerpoint/2010/main" val="3092627041"/>
              </p:ext>
            </p:extLst>
          </p:nvPr>
        </p:nvGraphicFramePr>
        <p:xfrm>
          <a:off x="252919" y="1848255"/>
          <a:ext cx="2801566" cy="4580333"/>
        </p:xfrm>
        <a:graphic>
          <a:graphicData uri="http://schemas.openxmlformats.org/drawingml/2006/table">
            <a:tbl>
              <a:tblPr firstRow="1" bandRow="1">
                <a:tableStyleId>{16D9F66E-5EB9-4882-86FB-DCBF35E3C3E4}</a:tableStyleId>
              </a:tblPr>
              <a:tblGrid>
                <a:gridCol w="2801566">
                  <a:extLst>
                    <a:ext uri="{9D8B030D-6E8A-4147-A177-3AD203B41FA5}">
                      <a16:colId xmlns:a16="http://schemas.microsoft.com/office/drawing/2014/main" val="1374361329"/>
                    </a:ext>
                  </a:extLst>
                </a:gridCol>
              </a:tblGrid>
              <a:tr h="767471">
                <a:tc>
                  <a:txBody>
                    <a:bodyPr/>
                    <a:lstStyle/>
                    <a:p>
                      <a:pPr algn="ctr"/>
                      <a:r>
                        <a:rPr lang="en-US" sz="2800" b="1" dirty="0"/>
                        <a:t>Zest</a:t>
                      </a:r>
                    </a:p>
                  </a:txBody>
                  <a:tcPr/>
                </a:tc>
                <a:extLst>
                  <a:ext uri="{0D108BD9-81ED-4DB2-BD59-A6C34878D82A}">
                    <a16:rowId xmlns:a16="http://schemas.microsoft.com/office/drawing/2014/main" val="1574882709"/>
                  </a:ext>
                </a:extLst>
              </a:tr>
              <a:tr h="784328">
                <a:tc>
                  <a:txBody>
                    <a:bodyPr/>
                    <a:lstStyle/>
                    <a:p>
                      <a:pPr algn="ctr"/>
                      <a:r>
                        <a:rPr lang="en-US" sz="2800" b="1" dirty="0"/>
                        <a:t>Hope</a:t>
                      </a:r>
                    </a:p>
                  </a:txBody>
                  <a:tcPr/>
                </a:tc>
                <a:extLst>
                  <a:ext uri="{0D108BD9-81ED-4DB2-BD59-A6C34878D82A}">
                    <a16:rowId xmlns:a16="http://schemas.microsoft.com/office/drawing/2014/main" val="2224138450"/>
                  </a:ext>
                </a:extLst>
              </a:tr>
              <a:tr h="1030326">
                <a:tc>
                  <a:txBody>
                    <a:bodyPr/>
                    <a:lstStyle/>
                    <a:p>
                      <a:pPr algn="ctr"/>
                      <a:r>
                        <a:rPr lang="en-US" sz="2800" b="1" dirty="0"/>
                        <a:t>Love</a:t>
                      </a:r>
                    </a:p>
                  </a:txBody>
                  <a:tcPr/>
                </a:tc>
                <a:extLst>
                  <a:ext uri="{0D108BD9-81ED-4DB2-BD59-A6C34878D82A}">
                    <a16:rowId xmlns:a16="http://schemas.microsoft.com/office/drawing/2014/main" val="3123510810"/>
                  </a:ext>
                </a:extLst>
              </a:tr>
              <a:tr h="967882">
                <a:tc>
                  <a:txBody>
                    <a:bodyPr/>
                    <a:lstStyle/>
                    <a:p>
                      <a:pPr algn="ctr"/>
                      <a:r>
                        <a:rPr lang="en-US" sz="2800" b="1" dirty="0"/>
                        <a:t>Curiosity</a:t>
                      </a:r>
                    </a:p>
                  </a:txBody>
                  <a:tcPr/>
                </a:tc>
                <a:extLst>
                  <a:ext uri="{0D108BD9-81ED-4DB2-BD59-A6C34878D82A}">
                    <a16:rowId xmlns:a16="http://schemas.microsoft.com/office/drawing/2014/main" val="2912809678"/>
                  </a:ext>
                </a:extLst>
              </a:tr>
              <a:tr h="1030326">
                <a:tc>
                  <a:txBody>
                    <a:bodyPr/>
                    <a:lstStyle/>
                    <a:p>
                      <a:pPr algn="ctr"/>
                      <a:r>
                        <a:rPr lang="en-US" sz="2800" b="1" dirty="0"/>
                        <a:t>Gratitude</a:t>
                      </a:r>
                    </a:p>
                  </a:txBody>
                  <a:tcPr/>
                </a:tc>
                <a:extLst>
                  <a:ext uri="{0D108BD9-81ED-4DB2-BD59-A6C34878D82A}">
                    <a16:rowId xmlns:a16="http://schemas.microsoft.com/office/drawing/2014/main" val="1148121176"/>
                  </a:ext>
                </a:extLst>
              </a:tr>
            </a:tbl>
          </a:graphicData>
        </a:graphic>
      </p:graphicFrame>
    </p:spTree>
    <p:extLst>
      <p:ext uri="{BB962C8B-B14F-4D97-AF65-F5344CB8AC3E}">
        <p14:creationId xmlns:p14="http://schemas.microsoft.com/office/powerpoint/2010/main" val="294468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7492-B446-B247-BDEC-5A723C243CE1}"/>
              </a:ext>
            </a:extLst>
          </p:cNvPr>
          <p:cNvSpPr>
            <a:spLocks noGrp="1"/>
          </p:cNvSpPr>
          <p:nvPr>
            <p:ph type="title"/>
          </p:nvPr>
        </p:nvSpPr>
        <p:spPr/>
        <p:txBody>
          <a:bodyPr>
            <a:normAutofit fontScale="90000"/>
          </a:bodyPr>
          <a:lstStyle/>
          <a:p>
            <a:r>
              <a:rPr lang="en-US" dirty="0"/>
              <a:t>TREATMENT AND policy implications for post secondary institutes</a:t>
            </a:r>
          </a:p>
        </p:txBody>
      </p:sp>
    </p:spTree>
    <p:extLst>
      <p:ext uri="{BB962C8B-B14F-4D97-AF65-F5344CB8AC3E}">
        <p14:creationId xmlns:p14="http://schemas.microsoft.com/office/powerpoint/2010/main" val="2697216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568" y="764373"/>
            <a:ext cx="10527632" cy="1293028"/>
          </a:xfrm>
        </p:spPr>
        <p:txBody>
          <a:bodyPr>
            <a:normAutofit/>
          </a:bodyPr>
          <a:lstStyle/>
          <a:p>
            <a:r>
              <a:rPr lang="en-US" b="1" dirty="0"/>
              <a:t>Engagement:</a:t>
            </a:r>
            <a:br>
              <a:rPr lang="en-US" b="1" dirty="0"/>
            </a:br>
            <a:r>
              <a:rPr lang="en-US" b="1" dirty="0"/>
              <a:t>How many youth seek treatment ?</a:t>
            </a:r>
          </a:p>
        </p:txBody>
      </p:sp>
      <p:sp>
        <p:nvSpPr>
          <p:cNvPr id="3" name="Content Placeholder 2"/>
          <p:cNvSpPr>
            <a:spLocks noGrp="1"/>
          </p:cNvSpPr>
          <p:nvPr>
            <p:ph idx="1"/>
          </p:nvPr>
        </p:nvSpPr>
        <p:spPr>
          <a:xfrm>
            <a:off x="685800" y="1857612"/>
            <a:ext cx="10820400" cy="4682662"/>
          </a:xfrm>
        </p:spPr>
        <p:txBody>
          <a:bodyPr>
            <a:normAutofit fontScale="47500" lnSpcReduction="20000"/>
          </a:bodyPr>
          <a:lstStyle/>
          <a:p>
            <a:pPr marL="457200" lvl="1" indent="0">
              <a:buNone/>
            </a:pPr>
            <a:endParaRPr lang="en-US" sz="3400" dirty="0"/>
          </a:p>
          <a:p>
            <a:pPr marL="457200" lvl="1" indent="0">
              <a:buNone/>
            </a:pPr>
            <a:r>
              <a:rPr lang="en-US" sz="3600" dirty="0"/>
              <a:t>Szumails &amp; Kutcher, 2009</a:t>
            </a:r>
          </a:p>
          <a:p>
            <a:pPr marL="457200" lvl="1" indent="0">
              <a:buNone/>
            </a:pPr>
            <a:r>
              <a:rPr lang="en-US" sz="3600" dirty="0"/>
              <a:t>Reviewed quality of online information about suicide</a:t>
            </a:r>
          </a:p>
          <a:p>
            <a:pPr marL="457200" lvl="1" indent="0">
              <a:buNone/>
            </a:pPr>
            <a:endParaRPr lang="en-US" sz="3400" dirty="0"/>
          </a:p>
          <a:p>
            <a:pPr marL="457200" lvl="1" indent="0">
              <a:buNone/>
            </a:pPr>
            <a:r>
              <a:rPr lang="en-US" sz="3400" dirty="0"/>
              <a:t>Stat Can (N= 4, 013), age 15-24</a:t>
            </a:r>
          </a:p>
          <a:p>
            <a:pPr marL="457200" lvl="1" indent="0">
              <a:buNone/>
            </a:pPr>
            <a:endParaRPr lang="en-US" sz="3400" dirty="0"/>
          </a:p>
          <a:p>
            <a:pPr marL="457200" lvl="1" indent="0">
              <a:buNone/>
            </a:pPr>
            <a:r>
              <a:rPr lang="en-US" sz="4200" dirty="0"/>
              <a:t>	</a:t>
            </a:r>
          </a:p>
          <a:p>
            <a:pPr lvl="1">
              <a:buFont typeface="Arial" charset="0"/>
              <a:buChar char="•"/>
            </a:pPr>
            <a:r>
              <a:rPr lang="en-US" sz="4200" dirty="0"/>
              <a:t>Discuss with Family doctor/GP: 6%</a:t>
            </a:r>
          </a:p>
          <a:p>
            <a:pPr lvl="1">
              <a:buFont typeface="Arial" charset="0"/>
              <a:buChar char="•"/>
            </a:pPr>
            <a:r>
              <a:rPr lang="en-US" sz="4200" dirty="0"/>
              <a:t>Seek clinical services: 5%</a:t>
            </a:r>
          </a:p>
          <a:p>
            <a:pPr lvl="1">
              <a:buFont typeface="Arial" charset="0"/>
              <a:buChar char="•"/>
            </a:pPr>
            <a:r>
              <a:rPr lang="en-US" sz="4200" dirty="0"/>
              <a:t>Seek psychiatric consultation: 3%</a:t>
            </a:r>
          </a:p>
          <a:p>
            <a:pPr lvl="1">
              <a:buFont typeface="Arial" charset="0"/>
              <a:buChar char="•"/>
            </a:pPr>
            <a:r>
              <a:rPr lang="en-US" sz="4200" dirty="0"/>
              <a:t>Use online diagnostic information: 8%</a:t>
            </a:r>
          </a:p>
          <a:p>
            <a:pPr lvl="1">
              <a:buFont typeface="Arial" charset="0"/>
              <a:buChar char="•"/>
            </a:pPr>
            <a:r>
              <a:rPr lang="en-US" sz="4200" dirty="0"/>
              <a:t>Share it on social media: 2%</a:t>
            </a:r>
          </a:p>
          <a:p>
            <a:pPr marL="457200" lvl="1" indent="0">
              <a:buNone/>
            </a:pPr>
            <a:endParaRPr lang="en-US" sz="4200" dirty="0"/>
          </a:p>
          <a:p>
            <a:pPr marL="457200" lvl="1" indent="0">
              <a:buNone/>
            </a:pPr>
            <a:r>
              <a:rPr lang="en-US" sz="4200" dirty="0"/>
              <a:t>Immigrants are less likely to seek services</a:t>
            </a:r>
          </a:p>
          <a:p>
            <a:pPr marL="457200" lvl="1" indent="0">
              <a:buNone/>
            </a:pPr>
            <a:endParaRPr lang="en-US" sz="3400" dirty="0"/>
          </a:p>
          <a:p>
            <a:pPr marL="457200" lvl="1" indent="0">
              <a:buNone/>
            </a:pPr>
            <a:endParaRPr lang="en-US" sz="3400" dirty="0"/>
          </a:p>
          <a:p>
            <a:pPr marL="457200" lvl="1" indent="0">
              <a:buNone/>
            </a:pPr>
            <a:r>
              <a:rPr lang="en-US" dirty="0"/>
              <a:t>	</a:t>
            </a:r>
          </a:p>
          <a:p>
            <a:pPr marL="457200" lvl="1" indent="0">
              <a:buNone/>
            </a:pPr>
            <a:r>
              <a:rPr lang="en-US" dirty="0"/>
              <a:t>	</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549536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EVIDENCE-BASED PROGRAMS FOR SELF-HARMING BEHAVIOUR</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Suicide Gatekeeper Training: </a:t>
            </a:r>
            <a:r>
              <a:rPr lang="en-US" b="1" i="1" dirty="0"/>
              <a:t>ASSIST, MH First AID, QPR, KOGNITO, ASK, LISTEN, REFER</a:t>
            </a:r>
          </a:p>
          <a:p>
            <a:pPr marL="457200" indent="-457200">
              <a:buFont typeface="+mj-lt"/>
              <a:buAutoNum type="arabicPeriod"/>
            </a:pPr>
            <a:r>
              <a:rPr lang="en-US" dirty="0"/>
              <a:t>Cognitive Behaviour Therapy</a:t>
            </a:r>
          </a:p>
          <a:p>
            <a:pPr lvl="2">
              <a:buFont typeface="Arial" charset="0"/>
              <a:buChar char="•"/>
            </a:pPr>
            <a:r>
              <a:rPr lang="en-US" dirty="0"/>
              <a:t>Manual-Assisted CBT: Working Through advantages &amp; disadvantages</a:t>
            </a:r>
          </a:p>
          <a:p>
            <a:pPr marL="457200" indent="-457200">
              <a:buFont typeface="+mj-lt"/>
              <a:buAutoNum type="arabicPeriod"/>
            </a:pPr>
            <a:r>
              <a:rPr lang="en-US" dirty="0"/>
              <a:t>Problem Solving Therapy </a:t>
            </a:r>
          </a:p>
          <a:p>
            <a:pPr lvl="1">
              <a:buFont typeface="Arial" charset="0"/>
              <a:buChar char="•"/>
            </a:pPr>
            <a:r>
              <a:rPr lang="en-US" dirty="0"/>
              <a:t>Problem Definition, Brainstorming, Alternative Solution</a:t>
            </a:r>
          </a:p>
          <a:p>
            <a:pPr marL="457200" indent="-457200">
              <a:buFont typeface="+mj-lt"/>
              <a:buAutoNum type="arabicPeriod"/>
            </a:pPr>
            <a:r>
              <a:rPr lang="en-US" dirty="0"/>
              <a:t>Multi systemic Therapy </a:t>
            </a:r>
          </a:p>
          <a:p>
            <a:pPr lvl="1">
              <a:buFont typeface="Arial" charset="0"/>
              <a:buChar char="•"/>
            </a:pPr>
            <a:r>
              <a:rPr lang="en-US" dirty="0"/>
              <a:t>Behavourial Parenting Training</a:t>
            </a:r>
          </a:p>
          <a:p>
            <a:pPr marL="457200" indent="-457200">
              <a:buFont typeface="+mj-lt"/>
              <a:buAutoNum type="arabicPeriod"/>
            </a:pPr>
            <a:r>
              <a:rPr lang="en-US" dirty="0"/>
              <a:t>Dialectical Behaviour Therapy</a:t>
            </a:r>
          </a:p>
          <a:p>
            <a:pPr marL="457200" indent="-457200">
              <a:buFont typeface="+mj-lt"/>
              <a:buAutoNum type="arabicPeriod"/>
            </a:pPr>
            <a:r>
              <a:rPr lang="en-US" dirty="0"/>
              <a:t>Emergency ”Green Cards.”</a:t>
            </a:r>
          </a:p>
          <a:p>
            <a:pPr marL="457200" indent="-457200">
              <a:buFont typeface="+mj-lt"/>
              <a:buAutoNum type="arabicPeriod"/>
            </a:pPr>
            <a:r>
              <a:rPr lang="en-US" dirty="0"/>
              <a:t>Mentalization-Based Treatment (MBT)</a:t>
            </a:r>
          </a:p>
          <a:p>
            <a:pPr lvl="1">
              <a:buFont typeface="Arial" charset="0"/>
              <a:buChar char="•"/>
            </a:pPr>
            <a:r>
              <a:rPr lang="en-US" dirty="0"/>
              <a:t>Understanding actions in terms of thoughts &amp; feelings</a:t>
            </a:r>
          </a:p>
          <a:p>
            <a:pPr marL="457200" indent="-457200">
              <a:buFont typeface="+mj-lt"/>
              <a:buAutoNum type="arabicPeriod"/>
            </a:pPr>
            <a:r>
              <a:rPr lang="en-US" dirty="0"/>
              <a:t>Physical Activity</a:t>
            </a:r>
          </a:p>
        </p:txBody>
      </p:sp>
    </p:spTree>
    <p:extLst>
      <p:ext uri="{BB962C8B-B14F-4D97-AF65-F5344CB8AC3E}">
        <p14:creationId xmlns:p14="http://schemas.microsoft.com/office/powerpoint/2010/main" val="14934009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A9EFBC-0E85-524A-9EA9-197690E376E5}"/>
              </a:ext>
            </a:extLst>
          </p:cNvPr>
          <p:cNvSpPr>
            <a:spLocks noGrp="1"/>
          </p:cNvSpPr>
          <p:nvPr>
            <p:ph type="title"/>
          </p:nvPr>
        </p:nvSpPr>
        <p:spPr>
          <a:xfrm>
            <a:off x="1024495" y="2421467"/>
            <a:ext cx="10146186" cy="1215069"/>
          </a:xfrm>
        </p:spPr>
        <p:txBody>
          <a:bodyPr/>
          <a:lstStyle/>
          <a:p>
            <a:r>
              <a:rPr lang="en-US" dirty="0"/>
              <a:t>Dr. Mark </a:t>
            </a:r>
            <a:r>
              <a:rPr lang="en-US" dirty="0" err="1"/>
              <a:t>Sinyor</a:t>
            </a:r>
            <a:r>
              <a:rPr lang="en-US" dirty="0"/>
              <a:t>, </a:t>
            </a:r>
            <a:r>
              <a:rPr lang="en-CA" dirty="0"/>
              <a:t>MSc., MD, FRCPC </a:t>
            </a:r>
            <a:endParaRPr lang="en-US" dirty="0"/>
          </a:p>
        </p:txBody>
      </p:sp>
      <p:sp>
        <p:nvSpPr>
          <p:cNvPr id="5" name="Text Placeholder 4">
            <a:extLst>
              <a:ext uri="{FF2B5EF4-FFF2-40B4-BE49-F238E27FC236}">
                <a16:creationId xmlns:a16="http://schemas.microsoft.com/office/drawing/2014/main" id="{B587A835-5927-9849-8981-2F481993FEAC}"/>
              </a:ext>
            </a:extLst>
          </p:cNvPr>
          <p:cNvSpPr>
            <a:spLocks noGrp="1"/>
          </p:cNvSpPr>
          <p:nvPr>
            <p:ph type="body" sz="half" idx="2"/>
          </p:nvPr>
        </p:nvSpPr>
        <p:spPr>
          <a:xfrm>
            <a:off x="1024495" y="3945467"/>
            <a:ext cx="10144626" cy="2167466"/>
          </a:xfrm>
        </p:spPr>
        <p:txBody>
          <a:bodyPr/>
          <a:lstStyle/>
          <a:p>
            <a:r>
              <a:rPr lang="en-CA" sz="2800" dirty="0"/>
              <a:t>Sunnybrook Health Sciences Centre</a:t>
            </a:r>
          </a:p>
          <a:p>
            <a:endParaRPr lang="en-US" dirty="0"/>
          </a:p>
        </p:txBody>
      </p:sp>
    </p:spTree>
    <p:extLst>
      <p:ext uri="{BB962C8B-B14F-4D97-AF65-F5344CB8AC3E}">
        <p14:creationId xmlns:p14="http://schemas.microsoft.com/office/powerpoint/2010/main" val="664829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552451" y="6634164"/>
            <a:ext cx="1845733" cy="104516"/>
          </a:xfrm>
          <a:prstGeom prst="rect">
            <a:avLst/>
          </a:prstGeom>
          <a:noFill/>
          <a:ln w="9525">
            <a:noFill/>
            <a:miter lim="800000"/>
            <a:headEnd/>
            <a:tailEnd/>
          </a:ln>
        </p:spPr>
        <p:txBody>
          <a:bodyPr lIns="0" tIns="0" rIns="0" bIns="0">
            <a:spAutoFit/>
          </a:bodyPr>
          <a:lstStyle/>
          <a:p>
            <a:pPr>
              <a:lnSpc>
                <a:spcPct val="97000"/>
              </a:lnSpc>
              <a:buClr>
                <a:srgbClr val="000000"/>
              </a:buClr>
              <a:buSzPct val="100000"/>
              <a:tabLst>
                <a:tab pos="0" algn="l"/>
                <a:tab pos="828675" algn="l"/>
                <a:tab pos="1658938" algn="l"/>
                <a:tab pos="2487613" algn="l"/>
                <a:tab pos="3317875" algn="l"/>
                <a:tab pos="4146550" algn="l"/>
                <a:tab pos="4976813" algn="l"/>
                <a:tab pos="5805488" algn="l"/>
                <a:tab pos="6635750" algn="l"/>
                <a:tab pos="7464425" algn="l"/>
                <a:tab pos="8294688" algn="l"/>
                <a:tab pos="9124950" algn="l"/>
              </a:tabLst>
            </a:pPr>
            <a:r>
              <a:rPr lang="en-GB" sz="700" dirty="0">
                <a:latin typeface="Helvetica" pitchFamily="34" charset="0"/>
              </a:rPr>
              <a:t>Copyright restrictions may apply.</a:t>
            </a:r>
          </a:p>
        </p:txBody>
      </p:sp>
      <p:pic>
        <p:nvPicPr>
          <p:cNvPr id="65539" name="Picture 2"/>
          <p:cNvPicPr>
            <a:picLocks noChangeAspect="1" noChangeArrowheads="1"/>
          </p:cNvPicPr>
          <p:nvPr/>
        </p:nvPicPr>
        <p:blipFill>
          <a:blip r:embed="rId3" cstate="print"/>
          <a:srcRect/>
          <a:stretch>
            <a:fillRect/>
          </a:stretch>
        </p:blipFill>
        <p:spPr bwMode="auto">
          <a:xfrm>
            <a:off x="7283451" y="6218238"/>
            <a:ext cx="4544483" cy="601662"/>
          </a:xfrm>
          <a:prstGeom prst="rect">
            <a:avLst/>
          </a:prstGeom>
          <a:noFill/>
          <a:ln w="9525">
            <a:noFill/>
            <a:miter lim="800000"/>
            <a:headEnd/>
            <a:tailEnd/>
          </a:ln>
        </p:spPr>
      </p:pic>
      <p:pic>
        <p:nvPicPr>
          <p:cNvPr id="65540" name="Picture 3"/>
          <p:cNvPicPr>
            <a:picLocks noChangeAspect="1" noChangeArrowheads="1"/>
          </p:cNvPicPr>
          <p:nvPr/>
        </p:nvPicPr>
        <p:blipFill>
          <a:blip r:embed="rId4" cstate="print"/>
          <a:srcRect/>
          <a:stretch>
            <a:fillRect/>
          </a:stretch>
        </p:blipFill>
        <p:spPr bwMode="auto">
          <a:xfrm>
            <a:off x="2658534" y="886903"/>
            <a:ext cx="8839200" cy="4924416"/>
          </a:xfrm>
          <a:prstGeom prst="rect">
            <a:avLst/>
          </a:prstGeom>
          <a:noFill/>
          <a:ln w="9525">
            <a:noFill/>
            <a:miter lim="800000"/>
            <a:headEnd/>
            <a:tailEnd/>
          </a:ln>
        </p:spPr>
      </p:pic>
      <p:sp>
        <p:nvSpPr>
          <p:cNvPr id="65541" name="Text Box 4"/>
          <p:cNvSpPr txBox="1">
            <a:spLocks noChangeArrowheads="1"/>
          </p:cNvSpPr>
          <p:nvPr/>
        </p:nvSpPr>
        <p:spPr bwMode="auto">
          <a:xfrm>
            <a:off x="372533" y="5954617"/>
            <a:ext cx="11288185" cy="164212"/>
          </a:xfrm>
          <a:prstGeom prst="rect">
            <a:avLst/>
          </a:prstGeom>
          <a:noFill/>
          <a:ln w="9525">
            <a:noFill/>
            <a:miter lim="800000"/>
            <a:headEnd/>
            <a:tailEnd/>
          </a:ln>
        </p:spPr>
        <p:txBody>
          <a:bodyPr wrap="square" lIns="0" tIns="0" rIns="0" bIns="0">
            <a:spAutoFit/>
          </a:bodyPr>
          <a:lstStyle/>
          <a:p>
            <a:pPr>
              <a:lnSpc>
                <a:spcPct val="97000"/>
              </a:lnSpc>
              <a:buClr>
                <a:srgbClr val="000000"/>
              </a:buClr>
              <a:buSzPct val="100000"/>
              <a:tabLst>
                <a:tab pos="0" algn="l"/>
                <a:tab pos="828675" algn="l"/>
                <a:tab pos="1658938" algn="l"/>
                <a:tab pos="2487613" algn="l"/>
                <a:tab pos="3317875" algn="l"/>
                <a:tab pos="4146550" algn="l"/>
                <a:tab pos="4976813" algn="l"/>
                <a:tab pos="5805488" algn="l"/>
                <a:tab pos="6635750" algn="l"/>
                <a:tab pos="7464425" algn="l"/>
                <a:tab pos="8294688" algn="l"/>
                <a:tab pos="9124950" algn="l"/>
              </a:tabLst>
            </a:pPr>
            <a:r>
              <a:rPr lang="en-GB" sz="1100" b="1" dirty="0"/>
              <a:t>Linehan, M. M. et al. Arch Gen Psychiatry 2006;63:757-766.</a:t>
            </a:r>
          </a:p>
        </p:txBody>
      </p:sp>
      <p:sp>
        <p:nvSpPr>
          <p:cNvPr id="65542" name="Text Box 5"/>
          <p:cNvSpPr txBox="1">
            <a:spLocks noChangeArrowheads="1"/>
          </p:cNvSpPr>
          <p:nvPr/>
        </p:nvSpPr>
        <p:spPr bwMode="auto">
          <a:xfrm>
            <a:off x="218018" y="190407"/>
            <a:ext cx="11755967" cy="597087"/>
          </a:xfrm>
          <a:prstGeom prst="rect">
            <a:avLst/>
          </a:prstGeom>
          <a:noFill/>
          <a:ln w="9525">
            <a:noFill/>
            <a:miter lim="800000"/>
            <a:headEnd/>
            <a:tailEnd/>
          </a:ln>
        </p:spPr>
        <p:txBody>
          <a:bodyPr lIns="0" tIns="0" rIns="0" bIns="0" anchor="ctr" anchorCtr="1">
            <a:spAutoFit/>
          </a:bodyPr>
          <a:lstStyle/>
          <a:p>
            <a:pPr algn="ctr">
              <a:lnSpc>
                <a:spcPct val="97000"/>
              </a:lnSpc>
              <a:buClr>
                <a:srgbClr val="000000"/>
              </a:buClr>
              <a:buSzPct val="100000"/>
              <a:tabLst>
                <a:tab pos="0" algn="l"/>
                <a:tab pos="828675" algn="l"/>
                <a:tab pos="1658938" algn="l"/>
                <a:tab pos="2487613" algn="l"/>
                <a:tab pos="3317875" algn="l"/>
                <a:tab pos="4146550" algn="l"/>
                <a:tab pos="4976813" algn="l"/>
                <a:tab pos="5805488" algn="l"/>
                <a:tab pos="6635750" algn="l"/>
                <a:tab pos="7464425" algn="l"/>
                <a:tab pos="8294688" algn="l"/>
                <a:tab pos="9124950" algn="l"/>
              </a:tabLst>
            </a:pPr>
            <a:r>
              <a:rPr lang="en-GB" sz="4000" b="1" dirty="0"/>
              <a:t>Survival analysis for time to first suicide attempt</a:t>
            </a:r>
          </a:p>
        </p:txBody>
      </p:sp>
    </p:spTree>
    <p:extLst>
      <p:ext uri="{BB962C8B-B14F-4D97-AF65-F5344CB8AC3E}">
        <p14:creationId xmlns:p14="http://schemas.microsoft.com/office/powerpoint/2010/main" val="158119252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33920" y="381640"/>
            <a:ext cx="1132416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latin typeface="Arial" charset="0"/>
                <a:ea typeface="msgothic" charset="0"/>
                <a:cs typeface="msgothic" charset="0"/>
              </a:rPr>
              <a:t>Cumulative percentages of suicides over the 15-year follow-up period.</a:t>
            </a:r>
          </a:p>
        </p:txBody>
      </p:sp>
      <p:pic>
        <p:nvPicPr>
          <p:cNvPr id="3074" name="Picture 2"/>
          <p:cNvPicPr>
            <a:picLocks noChangeAspect="1" noChangeArrowheads="1"/>
          </p:cNvPicPr>
          <p:nvPr/>
        </p:nvPicPr>
        <p:blipFill>
          <a:blip r:embed="rId3" cstate="print"/>
          <a:srcRect/>
          <a:stretch>
            <a:fillRect/>
          </a:stretch>
        </p:blipFill>
        <p:spPr bwMode="auto">
          <a:xfrm>
            <a:off x="8565120" y="6080319"/>
            <a:ext cx="3047040" cy="554459"/>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1253761" y="979303"/>
            <a:ext cx="9688320" cy="4893634"/>
          </a:xfrm>
          <a:prstGeom prst="rect">
            <a:avLst/>
          </a:prstGeom>
          <a:noFill/>
          <a:ln w="9525">
            <a:noFill/>
            <a:round/>
            <a:headEnd/>
            <a:tailEnd/>
          </a:ln>
          <a:effectLst/>
        </p:spPr>
      </p:pic>
      <p:sp>
        <p:nvSpPr>
          <p:cNvPr id="3076" name="Text Box 4"/>
          <p:cNvSpPr txBox="1">
            <a:spLocks noChangeArrowheads="1"/>
          </p:cNvSpPr>
          <p:nvPr/>
        </p:nvSpPr>
        <p:spPr bwMode="auto">
          <a:xfrm>
            <a:off x="1253761" y="5972308"/>
            <a:ext cx="522432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HAWTON K et al. BJP 2003;182:537-542</a:t>
            </a:r>
          </a:p>
        </p:txBody>
      </p:sp>
      <p:sp>
        <p:nvSpPr>
          <p:cNvPr id="3077" name="Text Box 5"/>
          <p:cNvSpPr txBox="1">
            <a:spLocks noChangeArrowheads="1"/>
          </p:cNvSpPr>
          <p:nvPr/>
        </p:nvSpPr>
        <p:spPr bwMode="auto">
          <a:xfrm>
            <a:off x="130560" y="6613175"/>
            <a:ext cx="657408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©2003 by The Royal College of Psychiatrists</a:t>
            </a:r>
          </a:p>
        </p:txBody>
      </p:sp>
    </p:spTree>
    <p:extLst>
      <p:ext uri="{BB962C8B-B14F-4D97-AF65-F5344CB8AC3E}">
        <p14:creationId xmlns:p14="http://schemas.microsoft.com/office/powerpoint/2010/main" val="7971763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471" y="764373"/>
            <a:ext cx="9085729" cy="1293028"/>
          </a:xfrm>
        </p:spPr>
        <p:txBody>
          <a:bodyPr/>
          <a:lstStyle/>
          <a:p>
            <a:r>
              <a:rPr lang="en-US" dirty="0"/>
              <a:t>Risk Factors vs. Warning Signs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60512168"/>
              </p:ext>
            </p:extLst>
          </p:nvPr>
        </p:nvGraphicFramePr>
        <p:xfrm>
          <a:off x="609600" y="2738120"/>
          <a:ext cx="9956800" cy="2595880"/>
        </p:xfrm>
        <a:graphic>
          <a:graphicData uri="http://schemas.openxmlformats.org/drawingml/2006/table">
            <a:tbl>
              <a:tblPr firstRow="1" bandRow="1">
                <a:tableStyleId>{5C22544A-7EE6-4342-B048-85BDC9FD1C3A}</a:tableStyleId>
              </a:tblPr>
              <a:tblGrid>
                <a:gridCol w="4978400">
                  <a:extLst>
                    <a:ext uri="{9D8B030D-6E8A-4147-A177-3AD203B41FA5}">
                      <a16:colId xmlns:a16="http://schemas.microsoft.com/office/drawing/2014/main" val="20000"/>
                    </a:ext>
                  </a:extLst>
                </a:gridCol>
                <a:gridCol w="4978400">
                  <a:extLst>
                    <a:ext uri="{9D8B030D-6E8A-4147-A177-3AD203B41FA5}">
                      <a16:colId xmlns:a16="http://schemas.microsoft.com/office/drawing/2014/main" val="20001"/>
                    </a:ext>
                  </a:extLst>
                </a:gridCol>
              </a:tblGrid>
              <a:tr h="370840">
                <a:tc>
                  <a:txBody>
                    <a:bodyPr/>
                    <a:lstStyle/>
                    <a:p>
                      <a:r>
                        <a:rPr lang="en-US" dirty="0"/>
                        <a:t>Risk</a:t>
                      </a:r>
                      <a:r>
                        <a:rPr lang="en-US" baseline="0" dirty="0"/>
                        <a:t> Factors</a:t>
                      </a:r>
                      <a:endParaRPr lang="en-US" dirty="0"/>
                    </a:p>
                  </a:txBody>
                  <a:tcPr marL="121920" marR="121920"/>
                </a:tc>
                <a:tc>
                  <a:txBody>
                    <a:bodyPr/>
                    <a:lstStyle/>
                    <a:p>
                      <a:r>
                        <a:rPr lang="en-US" dirty="0"/>
                        <a:t>Warning</a:t>
                      </a:r>
                      <a:r>
                        <a:rPr lang="en-US" baseline="0" dirty="0"/>
                        <a:t> Signs</a:t>
                      </a:r>
                      <a:endParaRPr lang="en-US" dirty="0"/>
                    </a:p>
                  </a:txBody>
                  <a:tcPr marL="121920" marR="121920"/>
                </a:tc>
                <a:extLst>
                  <a:ext uri="{0D108BD9-81ED-4DB2-BD59-A6C34878D82A}">
                    <a16:rowId xmlns:a16="http://schemas.microsoft.com/office/drawing/2014/main" val="10000"/>
                  </a:ext>
                </a:extLst>
              </a:tr>
              <a:tr h="370840">
                <a:tc>
                  <a:txBody>
                    <a:bodyPr/>
                    <a:lstStyle/>
                    <a:p>
                      <a:r>
                        <a:rPr lang="en-US" dirty="0"/>
                        <a:t>Age (older)</a:t>
                      </a:r>
                    </a:p>
                  </a:txBody>
                  <a:tcPr marL="121920" marR="121920"/>
                </a:tc>
                <a:tc>
                  <a:txBody>
                    <a:bodyPr/>
                    <a:lstStyle/>
                    <a:p>
                      <a:r>
                        <a:rPr lang="en-US" dirty="0"/>
                        <a:t>Hopelessness</a:t>
                      </a:r>
                    </a:p>
                  </a:txBody>
                  <a:tcPr marL="121920" marR="121920"/>
                </a:tc>
                <a:extLst>
                  <a:ext uri="{0D108BD9-81ED-4DB2-BD59-A6C34878D82A}">
                    <a16:rowId xmlns:a16="http://schemas.microsoft.com/office/drawing/2014/main" val="10001"/>
                  </a:ext>
                </a:extLst>
              </a:tr>
              <a:tr h="370840">
                <a:tc>
                  <a:txBody>
                    <a:bodyPr/>
                    <a:lstStyle/>
                    <a:p>
                      <a:r>
                        <a:rPr lang="en-US" dirty="0"/>
                        <a:t>Sex (male)</a:t>
                      </a:r>
                    </a:p>
                  </a:txBody>
                  <a:tcPr marL="121920" marR="121920"/>
                </a:tc>
                <a:tc>
                  <a:txBody>
                    <a:bodyPr/>
                    <a:lstStyle/>
                    <a:p>
                      <a:r>
                        <a:rPr lang="en-US" dirty="0"/>
                        <a:t>Seeking access to lethal means</a:t>
                      </a:r>
                    </a:p>
                  </a:txBody>
                  <a:tcPr marL="121920" marR="121920"/>
                </a:tc>
                <a:extLst>
                  <a:ext uri="{0D108BD9-81ED-4DB2-BD59-A6C34878D82A}">
                    <a16:rowId xmlns:a16="http://schemas.microsoft.com/office/drawing/2014/main" val="10002"/>
                  </a:ext>
                </a:extLst>
              </a:tr>
              <a:tr h="370840">
                <a:tc>
                  <a:txBody>
                    <a:bodyPr/>
                    <a:lstStyle/>
                    <a:p>
                      <a:r>
                        <a:rPr lang="en-US" dirty="0"/>
                        <a:t>Genetic</a:t>
                      </a:r>
                      <a:r>
                        <a:rPr lang="en-US" baseline="0" dirty="0"/>
                        <a:t> factors/family history</a:t>
                      </a:r>
                      <a:endParaRPr lang="en-US" dirty="0"/>
                    </a:p>
                  </a:txBody>
                  <a:tcPr marL="121920" marR="121920"/>
                </a:tc>
                <a:tc>
                  <a:txBody>
                    <a:bodyPr/>
                    <a:lstStyle/>
                    <a:p>
                      <a:r>
                        <a:rPr lang="en-US" dirty="0"/>
                        <a:t>Threatening to hurt/kill self</a:t>
                      </a:r>
                    </a:p>
                  </a:txBody>
                  <a:tcPr marL="121920" marR="121920"/>
                </a:tc>
                <a:extLst>
                  <a:ext uri="{0D108BD9-81ED-4DB2-BD59-A6C34878D82A}">
                    <a16:rowId xmlns:a16="http://schemas.microsoft.com/office/drawing/2014/main" val="10003"/>
                  </a:ext>
                </a:extLst>
              </a:tr>
              <a:tr h="370840">
                <a:tc>
                  <a:txBody>
                    <a:bodyPr/>
                    <a:lstStyle/>
                    <a:p>
                      <a:r>
                        <a:rPr lang="en-US" dirty="0"/>
                        <a:t>Childhood</a:t>
                      </a:r>
                      <a:r>
                        <a:rPr lang="en-US" baseline="0" dirty="0"/>
                        <a:t> trauma</a:t>
                      </a:r>
                      <a:endParaRPr lang="en-US" dirty="0"/>
                    </a:p>
                  </a:txBody>
                  <a:tcPr marL="121920" marR="121920"/>
                </a:tc>
                <a:tc>
                  <a:txBody>
                    <a:bodyPr/>
                    <a:lstStyle/>
                    <a:p>
                      <a:r>
                        <a:rPr lang="en-US" dirty="0"/>
                        <a:t>Escalating substance use</a:t>
                      </a:r>
                    </a:p>
                  </a:txBody>
                  <a:tcPr marL="121920" marR="121920"/>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Psychiatric diagnoses</a:t>
                      </a:r>
                    </a:p>
                  </a:txBody>
                  <a:tcPr marL="121920" marR="121920"/>
                </a:tc>
                <a:tc>
                  <a:txBody>
                    <a:bodyPr/>
                    <a:lstStyle/>
                    <a:p>
                      <a:r>
                        <a:rPr lang="en-US" dirty="0"/>
                        <a:t>Social withdrawal/isolation</a:t>
                      </a:r>
                    </a:p>
                  </a:txBody>
                  <a:tcPr marL="121920" marR="121920"/>
                </a:tc>
                <a:extLst>
                  <a:ext uri="{0D108BD9-81ED-4DB2-BD59-A6C34878D82A}">
                    <a16:rowId xmlns:a16="http://schemas.microsoft.com/office/drawing/2014/main" val="10005"/>
                  </a:ext>
                </a:extLst>
              </a:tr>
              <a:tr h="370840">
                <a:tc>
                  <a:txBody>
                    <a:bodyPr/>
                    <a:lstStyle/>
                    <a:p>
                      <a:r>
                        <a:rPr lang="en-US" dirty="0"/>
                        <a:t>Past suicidal</a:t>
                      </a:r>
                      <a:r>
                        <a:rPr lang="en-US" baseline="0" dirty="0"/>
                        <a:t> behaviour</a:t>
                      </a:r>
                      <a:endParaRPr lang="en-US" dirty="0"/>
                    </a:p>
                  </a:txBody>
                  <a:tcPr marL="121920" marR="121920"/>
                </a:tc>
                <a:tc>
                  <a:txBody>
                    <a:bodyPr/>
                    <a:lstStyle/>
                    <a:p>
                      <a:r>
                        <a:rPr lang="en-US" dirty="0"/>
                        <a:t>Agitation/sleep disruption</a:t>
                      </a:r>
                    </a:p>
                  </a:txBody>
                  <a:tcPr marL="121920" marR="121920"/>
                </a:tc>
                <a:extLst>
                  <a:ext uri="{0D108BD9-81ED-4DB2-BD59-A6C34878D82A}">
                    <a16:rowId xmlns:a16="http://schemas.microsoft.com/office/drawing/2014/main" val="10006"/>
                  </a:ext>
                </a:extLst>
              </a:tr>
            </a:tbl>
          </a:graphicData>
        </a:graphic>
      </p:graphicFrame>
      <p:sp>
        <p:nvSpPr>
          <p:cNvPr id="5" name="Title 1"/>
          <p:cNvSpPr txBox="1">
            <a:spLocks/>
          </p:cNvSpPr>
          <p:nvPr/>
        </p:nvSpPr>
        <p:spPr>
          <a:xfrm>
            <a:off x="508000" y="457200"/>
            <a:ext cx="9956800" cy="23622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fontAlgn="auto">
              <a:spcAft>
                <a:spcPts val="0"/>
              </a:spcAft>
            </a:pPr>
            <a:r>
              <a:rPr lang="en-US" dirty="0"/>
              <a:t>some examples:</a:t>
            </a:r>
            <a:br>
              <a:rPr lang="en-US" dirty="0"/>
            </a:br>
            <a:endParaRPr lang="en-US" dirty="0"/>
          </a:p>
        </p:txBody>
      </p:sp>
    </p:spTree>
    <p:extLst>
      <p:ext uri="{BB962C8B-B14F-4D97-AF65-F5344CB8AC3E}">
        <p14:creationId xmlns:p14="http://schemas.microsoft.com/office/powerpoint/2010/main" val="1896551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SELF-HARMING BEHAVIOURS</a:t>
            </a:r>
          </a:p>
        </p:txBody>
      </p:sp>
      <p:sp>
        <p:nvSpPr>
          <p:cNvPr id="3" name="Content Placeholder 2"/>
          <p:cNvSpPr>
            <a:spLocks noGrp="1"/>
          </p:cNvSpPr>
          <p:nvPr>
            <p:ph idx="1"/>
          </p:nvPr>
        </p:nvSpPr>
        <p:spPr/>
        <p:txBody>
          <a:bodyPr>
            <a:normAutofit/>
          </a:bodyPr>
          <a:lstStyle/>
          <a:p>
            <a:r>
              <a:rPr lang="en-US" sz="3200" b="1" dirty="0"/>
              <a:t>Suicidal Behaviour (SB)</a:t>
            </a:r>
          </a:p>
          <a:p>
            <a:endParaRPr lang="en-US" sz="3200" b="1" dirty="0"/>
          </a:p>
          <a:p>
            <a:r>
              <a:rPr lang="en-US" sz="3200" b="1" dirty="0"/>
              <a:t>Non-suicidal Self Injury (NSSI)</a:t>
            </a:r>
          </a:p>
          <a:p>
            <a:endParaRPr lang="en-US" sz="3200" b="1" dirty="0"/>
          </a:p>
          <a:p>
            <a:r>
              <a:rPr lang="en-US" sz="3200" b="1" dirty="0"/>
              <a:t>This presentation is about SB</a:t>
            </a:r>
          </a:p>
        </p:txBody>
      </p:sp>
    </p:spTree>
    <p:extLst>
      <p:ext uri="{BB962C8B-B14F-4D97-AF65-F5344CB8AC3E}">
        <p14:creationId xmlns:p14="http://schemas.microsoft.com/office/powerpoint/2010/main" val="917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466" y="1360371"/>
            <a:ext cx="6163733" cy="434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9200" y="1360371"/>
            <a:ext cx="5757333" cy="4346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4185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28" t="6911" r="23972" b="23176"/>
          <a:stretch/>
        </p:blipFill>
        <p:spPr bwMode="auto">
          <a:xfrm>
            <a:off x="419563" y="196326"/>
            <a:ext cx="11338560" cy="646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8839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824" y="762001"/>
            <a:ext cx="7681576" cy="4840941"/>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431031" y="246530"/>
            <a:ext cx="11345333" cy="341632"/>
          </a:xfrm>
          <a:noFill/>
          <a:ln/>
        </p:spPr>
        <p:txBody>
          <a:bodyPr>
            <a:spAutoFit/>
          </a:bodyPr>
          <a:lstStyle/>
          <a:p>
            <a:pPr marL="0" indent="0" algn="ctr">
              <a:spcBef>
                <a:spcPct val="0"/>
              </a:spcBef>
              <a:buNone/>
            </a:pPr>
            <a:r>
              <a:rPr lang="en-US" altLang="en-US" sz="1800" b="1" dirty="0">
                <a:solidFill>
                  <a:srgbClr val="FF0000"/>
                </a:solidFill>
              </a:rPr>
              <a:t>Monthly number of suicides in the United States from January 2010 to December 2015.</a:t>
            </a:r>
          </a:p>
        </p:txBody>
      </p:sp>
      <p:sp>
        <p:nvSpPr>
          <p:cNvPr id="4100" name="Text Box 4"/>
          <p:cNvSpPr txBox="1">
            <a:spLocks noChangeArrowheads="1"/>
          </p:cNvSpPr>
          <p:nvPr/>
        </p:nvSpPr>
        <p:spPr bwMode="auto">
          <a:xfrm>
            <a:off x="538788" y="5748619"/>
            <a:ext cx="11129819"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058" tIns="41029" rIns="82058" bIns="41029">
            <a:spAutoFit/>
          </a:bodyPr>
          <a:lstStyle/>
          <a:p>
            <a:r>
              <a:rPr lang="en-US" altLang="en-US" sz="1100" dirty="0">
                <a:solidFill>
                  <a:srgbClr val="000000"/>
                </a:solidFill>
              </a:rPr>
              <a:t>Fink DS, </a:t>
            </a:r>
            <a:r>
              <a:rPr lang="en-US" altLang="en-US" sz="1100" dirty="0" err="1">
                <a:solidFill>
                  <a:srgbClr val="000000"/>
                </a:solidFill>
              </a:rPr>
              <a:t>Santaella</a:t>
            </a:r>
            <a:r>
              <a:rPr lang="en-US" altLang="en-US" sz="1100" dirty="0">
                <a:solidFill>
                  <a:srgbClr val="000000"/>
                </a:solidFill>
              </a:rPr>
              <a:t>-Tenorio J, Keyes KM (2018) Increase in suicides the months after the death of Robin Williams in the US. PLOS ONE 13(2): e0191405. https://</a:t>
            </a:r>
            <a:r>
              <a:rPr lang="en-US" altLang="en-US" sz="1100" dirty="0" err="1">
                <a:solidFill>
                  <a:srgbClr val="000000"/>
                </a:solidFill>
              </a:rPr>
              <a:t>doi.org</a:t>
            </a:r>
            <a:r>
              <a:rPr lang="en-US" altLang="en-US" sz="1100" dirty="0">
                <a:solidFill>
                  <a:srgbClr val="000000"/>
                </a:solidFill>
              </a:rPr>
              <a:t>/10.1371/journal.pone.0191405</a:t>
            </a:r>
          </a:p>
          <a:p>
            <a:r>
              <a:rPr lang="en-US" altLang="en-US" sz="1100" dirty="0">
                <a:solidFill>
                  <a:srgbClr val="000000"/>
                </a:solidFill>
                <a:hlinkClick r:id="rId3"/>
              </a:rPr>
              <a:t>http://journals.plos.org/plosone/article?id=10.1371/journal.pone.0191405</a:t>
            </a:r>
            <a:endParaRPr lang="en-US" altLang="en-US" sz="1100" dirty="0">
              <a:solidFill>
                <a:srgbClr val="000000"/>
              </a:solidFill>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4788" y="6342531"/>
            <a:ext cx="2940243" cy="4594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737600" y="1828800"/>
            <a:ext cx="2736647" cy="2862322"/>
          </a:xfrm>
          <a:prstGeom prst="rect">
            <a:avLst/>
          </a:prstGeom>
          <a:noFill/>
        </p:spPr>
        <p:txBody>
          <a:bodyPr wrap="none" rtlCol="0">
            <a:spAutoFit/>
          </a:bodyPr>
          <a:lstStyle/>
          <a:p>
            <a:r>
              <a:rPr lang="en-US"/>
              <a:t>Aug-Dec 2014</a:t>
            </a:r>
          </a:p>
          <a:p>
            <a:endParaRPr lang="en-US"/>
          </a:p>
          <a:p>
            <a:r>
              <a:rPr lang="en-US"/>
              <a:t>expected: </a:t>
            </a:r>
          </a:p>
          <a:p>
            <a:r>
              <a:rPr lang="en-US"/>
              <a:t>16,849 deaths</a:t>
            </a:r>
          </a:p>
          <a:p>
            <a:endParaRPr lang="en-US"/>
          </a:p>
          <a:p>
            <a:r>
              <a:rPr lang="en-US"/>
              <a:t>observed:</a:t>
            </a:r>
          </a:p>
          <a:p>
            <a:r>
              <a:rPr lang="en-US"/>
              <a:t>18,690 deaths </a:t>
            </a:r>
          </a:p>
          <a:p>
            <a:endParaRPr lang="en-US"/>
          </a:p>
          <a:p>
            <a:r>
              <a:rPr lang="en-US"/>
              <a:t>excess:</a:t>
            </a:r>
          </a:p>
          <a:p>
            <a:r>
              <a:rPr lang="en-US"/>
              <a:t>1,841 deaths (9.85%</a:t>
            </a:r>
            <a:r>
              <a:rPr lang="en-US">
                <a:latin typeface="Calibri"/>
                <a:cs typeface="Calibri"/>
              </a:rPr>
              <a:t>↑</a:t>
            </a:r>
            <a:r>
              <a:rPr lang="en-US"/>
              <a:t>) </a:t>
            </a:r>
          </a:p>
        </p:txBody>
      </p:sp>
    </p:spTree>
    <p:extLst>
      <p:ext uri="{BB962C8B-B14F-4D97-AF65-F5344CB8AC3E}">
        <p14:creationId xmlns:p14="http://schemas.microsoft.com/office/powerpoint/2010/main" val="121591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txBox="1">
            <a:spLocks/>
          </p:cNvSpPr>
          <p:nvPr/>
        </p:nvSpPr>
        <p:spPr bwMode="auto">
          <a:xfrm>
            <a:off x="1007533" y="476250"/>
            <a:ext cx="883285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defTabSz="914400"/>
            <a:r>
              <a:rPr lang="en-US" sz="2800">
                <a:solidFill>
                  <a:srgbClr val="990000"/>
                </a:solidFill>
                <a:latin typeface="Verdana" charset="0"/>
                <a:cs typeface="Verdana" charset="0"/>
              </a:rPr>
              <a:t>Exposure to School Suicide</a:t>
            </a:r>
          </a:p>
        </p:txBody>
      </p:sp>
      <p:graphicFrame>
        <p:nvGraphicFramePr>
          <p:cNvPr id="138242" name="Chart 2"/>
          <p:cNvGraphicFramePr>
            <a:graphicFrameLocks/>
          </p:cNvGraphicFramePr>
          <p:nvPr/>
        </p:nvGraphicFramePr>
        <p:xfrm>
          <a:off x="266702" y="1346200"/>
          <a:ext cx="11080751" cy="4165600"/>
        </p:xfrm>
        <a:graphic>
          <a:graphicData uri="http://schemas.openxmlformats.org/presentationml/2006/ole">
            <mc:AlternateContent xmlns:mc="http://schemas.openxmlformats.org/markup-compatibility/2006">
              <mc:Choice xmlns:v="urn:schemas-microsoft-com:vml" Requires="v">
                <p:oleObj spid="_x0000_s2065" r:id="rId3" imgW="8308161" imgH="4163224" progId="Excel.Chart.8">
                  <p:embed/>
                </p:oleObj>
              </mc:Choice>
              <mc:Fallback>
                <p:oleObj r:id="rId3" imgW="8308161" imgH="4163224"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2" y="1346200"/>
                        <a:ext cx="11080751"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8243" name="16-Point Star 4"/>
          <p:cNvSpPr>
            <a:spLocks noChangeArrowheads="1"/>
          </p:cNvSpPr>
          <p:nvPr/>
        </p:nvSpPr>
        <p:spPr bwMode="auto">
          <a:xfrm>
            <a:off x="1968502" y="2636838"/>
            <a:ext cx="2207684" cy="1439862"/>
          </a:xfrm>
          <a:prstGeom prst="star16">
            <a:avLst>
              <a:gd name="adj" fmla="val 37500"/>
            </a:avLst>
          </a:prstGeom>
          <a:solidFill>
            <a:srgbClr val="B5FF3A">
              <a:alpha val="63136"/>
            </a:srgbClr>
          </a:solidFill>
          <a:ln w="9525">
            <a:solidFill>
              <a:srgbClr val="FFFFFF"/>
            </a:solidFill>
            <a:round/>
            <a:headEnd/>
            <a:tailEnd/>
          </a:ln>
        </p:spPr>
        <p:txBody>
          <a:bodyPr/>
          <a:lstStyle/>
          <a:p>
            <a:pPr algn="ctr" defTabSz="914400" eaLnBrk="0" hangingPunct="0"/>
            <a:r>
              <a:rPr lang="en-US" sz="2000" b="1">
                <a:solidFill>
                  <a:srgbClr val="000000"/>
                </a:solidFill>
                <a:latin typeface="Times" charset="0"/>
                <a:ea typeface="ＭＳ Ｐゴシック" charset="0"/>
              </a:rPr>
              <a:t>6 x </a:t>
            </a:r>
            <a:r>
              <a:rPr lang="en-US">
                <a:solidFill>
                  <a:srgbClr val="000000"/>
                </a:solidFill>
                <a:latin typeface="Times" charset="0"/>
                <a:ea typeface="ＭＳ Ｐゴシック" charset="0"/>
              </a:rPr>
              <a:t>more likely</a:t>
            </a:r>
          </a:p>
        </p:txBody>
      </p:sp>
      <p:sp>
        <p:nvSpPr>
          <p:cNvPr id="138244" name="16-Point Star 7"/>
          <p:cNvSpPr>
            <a:spLocks noChangeArrowheads="1"/>
          </p:cNvSpPr>
          <p:nvPr/>
        </p:nvSpPr>
        <p:spPr bwMode="auto">
          <a:xfrm>
            <a:off x="6576486" y="3357563"/>
            <a:ext cx="1824567" cy="1212850"/>
          </a:xfrm>
          <a:prstGeom prst="star16">
            <a:avLst>
              <a:gd name="adj" fmla="val 37500"/>
            </a:avLst>
          </a:prstGeom>
          <a:solidFill>
            <a:srgbClr val="B5FF3A">
              <a:alpha val="63136"/>
            </a:srgbClr>
          </a:solidFill>
          <a:ln w="9525">
            <a:solidFill>
              <a:srgbClr val="FFFFFF"/>
            </a:solidFill>
            <a:round/>
            <a:headEnd/>
            <a:tailEnd/>
          </a:ln>
        </p:spPr>
        <p:txBody>
          <a:bodyPr/>
          <a:lstStyle/>
          <a:p>
            <a:pPr algn="ctr" defTabSz="914400" eaLnBrk="0" hangingPunct="0"/>
            <a:r>
              <a:rPr lang="en-US" sz="1700" b="1">
                <a:solidFill>
                  <a:srgbClr val="000000"/>
                </a:solidFill>
                <a:latin typeface="Times" charset="0"/>
                <a:ea typeface="ＭＳ Ｐゴシック" charset="0"/>
              </a:rPr>
              <a:t>3.3 x </a:t>
            </a:r>
            <a:r>
              <a:rPr lang="en-US" sz="1400">
                <a:solidFill>
                  <a:srgbClr val="000000"/>
                </a:solidFill>
                <a:latin typeface="Times" charset="0"/>
                <a:ea typeface="ＭＳ Ｐゴシック" charset="0"/>
              </a:rPr>
              <a:t>more likely</a:t>
            </a:r>
          </a:p>
        </p:txBody>
      </p:sp>
      <p:sp>
        <p:nvSpPr>
          <p:cNvPr id="138245" name="16-Point Star 8"/>
          <p:cNvSpPr>
            <a:spLocks noChangeArrowheads="1"/>
          </p:cNvSpPr>
          <p:nvPr/>
        </p:nvSpPr>
        <p:spPr bwMode="auto">
          <a:xfrm>
            <a:off x="4368802" y="2997200"/>
            <a:ext cx="1919817" cy="1212850"/>
          </a:xfrm>
          <a:prstGeom prst="star16">
            <a:avLst>
              <a:gd name="adj" fmla="val 37500"/>
            </a:avLst>
          </a:prstGeom>
          <a:solidFill>
            <a:srgbClr val="B5FF3A">
              <a:alpha val="63136"/>
            </a:srgbClr>
          </a:solidFill>
          <a:ln w="9525">
            <a:solidFill>
              <a:srgbClr val="FFFFFF"/>
            </a:solidFill>
            <a:round/>
            <a:headEnd/>
            <a:tailEnd/>
          </a:ln>
        </p:spPr>
        <p:txBody>
          <a:bodyPr/>
          <a:lstStyle/>
          <a:p>
            <a:pPr algn="ctr" defTabSz="914400" eaLnBrk="0" hangingPunct="0"/>
            <a:r>
              <a:rPr lang="en-US" b="1">
                <a:solidFill>
                  <a:srgbClr val="000000"/>
                </a:solidFill>
                <a:latin typeface="Times" charset="0"/>
                <a:ea typeface="ＭＳ Ｐゴシック" charset="0"/>
              </a:rPr>
              <a:t>3.5  x </a:t>
            </a:r>
            <a:r>
              <a:rPr lang="en-US" sz="1600">
                <a:solidFill>
                  <a:srgbClr val="000000"/>
                </a:solidFill>
                <a:latin typeface="Times" charset="0"/>
                <a:ea typeface="ＭＳ Ｐゴシック" charset="0"/>
              </a:rPr>
              <a:t>more likely</a:t>
            </a:r>
          </a:p>
        </p:txBody>
      </p:sp>
      <p:sp>
        <p:nvSpPr>
          <p:cNvPr id="138246" name="TextBox 1"/>
          <p:cNvSpPr txBox="1">
            <a:spLocks noChangeArrowheads="1"/>
          </p:cNvSpPr>
          <p:nvPr/>
        </p:nvSpPr>
        <p:spPr bwMode="auto">
          <a:xfrm>
            <a:off x="8322734" y="5229228"/>
            <a:ext cx="29963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charset="0"/>
                <a:ea typeface="ＭＳ Ｐゴシック" charset="0"/>
                <a:cs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defTabSz="914400" eaLnBrk="1" hangingPunct="1"/>
            <a:r>
              <a:rPr lang="en-US" sz="1200">
                <a:solidFill>
                  <a:srgbClr val="000000"/>
                </a:solidFill>
              </a:rPr>
              <a:t>Swanson &amp; Colman. </a:t>
            </a:r>
            <a:r>
              <a:rPr lang="en-US" sz="1200" i="1">
                <a:solidFill>
                  <a:srgbClr val="000000"/>
                </a:solidFill>
              </a:rPr>
              <a:t>CMAJ</a:t>
            </a:r>
            <a:r>
              <a:rPr lang="en-US" sz="1200">
                <a:solidFill>
                  <a:srgbClr val="000000"/>
                </a:solidFill>
              </a:rPr>
              <a:t> 2013; 185:870-7.</a:t>
            </a:r>
          </a:p>
        </p:txBody>
      </p:sp>
    </p:spTree>
    <p:extLst>
      <p:ext uri="{BB962C8B-B14F-4D97-AF65-F5344CB8AC3E}">
        <p14:creationId xmlns:p14="http://schemas.microsoft.com/office/powerpoint/2010/main" val="822445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24519"/>
            <a:ext cx="8610600" cy="1293028"/>
          </a:xfrm>
        </p:spPr>
        <p:txBody>
          <a:bodyPr/>
          <a:lstStyle/>
          <a:p>
            <a:r>
              <a:rPr lang="en-US" err="1"/>
              <a:t>Papageno</a:t>
            </a:r>
            <a:r>
              <a:rPr lang="en-US"/>
              <a:t> Effect</a:t>
            </a:r>
          </a:p>
        </p:txBody>
      </p:sp>
      <p:pic>
        <p:nvPicPr>
          <p:cNvPr id="52226" name="Picture 2" descr="http://www.operanews.com/_uploaded/image/article/flutestagehdl12106.jpg"/>
          <p:cNvPicPr>
            <a:picLocks noChangeAspect="1" noChangeArrowheads="1"/>
          </p:cNvPicPr>
          <p:nvPr/>
        </p:nvPicPr>
        <p:blipFill>
          <a:blip r:embed="rId3" cstate="print"/>
          <a:srcRect/>
          <a:stretch>
            <a:fillRect/>
          </a:stretch>
        </p:blipFill>
        <p:spPr bwMode="auto">
          <a:xfrm>
            <a:off x="521510" y="1524000"/>
            <a:ext cx="9841692" cy="5212080"/>
          </a:xfrm>
          <a:prstGeom prst="rect">
            <a:avLst/>
          </a:prstGeom>
          <a:noFill/>
        </p:spPr>
      </p:pic>
    </p:spTree>
    <p:extLst>
      <p:ext uri="{BB962C8B-B14F-4D97-AF65-F5344CB8AC3E}">
        <p14:creationId xmlns:p14="http://schemas.microsoft.com/office/powerpoint/2010/main" val="31924600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1" name="Shape 5241"/>
          <p:cNvSpPr>
            <a:spLocks noGrp="1"/>
          </p:cNvSpPr>
          <p:nvPr>
            <p:ph type="title"/>
          </p:nvPr>
        </p:nvSpPr>
        <p:spPr>
          <a:xfrm>
            <a:off x="734457" y="189508"/>
            <a:ext cx="10756568" cy="1144588"/>
          </a:xfrm>
          <a:prstGeom prst="rect">
            <a:avLst/>
          </a:prstGeom>
          <a:solidFill>
            <a:srgbClr val="00B0F0">
              <a:alpha val="55000"/>
            </a:srgbClr>
          </a:solidFill>
          <a:ln>
            <a:solidFill>
              <a:schemeClr val="tx1"/>
            </a:solidFill>
          </a:ln>
        </p:spPr>
        <p:txBody>
          <a:bodyPr>
            <a:normAutofit fontScale="90000"/>
          </a:bodyPr>
          <a:lstStyle/>
          <a:p>
            <a:pPr marL="0" lvl="0" indent="0" defTabSz="913737" fontAlgn="base">
              <a:lnSpc>
                <a:spcPct val="95000"/>
              </a:lnSpc>
              <a:spcBef>
                <a:spcPct val="0"/>
              </a:spcBef>
              <a:spcAft>
                <a:spcPct val="0"/>
              </a:spcAft>
            </a:pPr>
            <a:r>
              <a:rPr lang="de-DE" sz="4800">
                <a:latin typeface="Arial"/>
                <a:cs typeface="Arial"/>
                <a:sym typeface="Arial"/>
              </a:rPr>
              <a:t>„</a:t>
            </a:r>
            <a:r>
              <a:rPr lang="de-DE" sz="4800" kern="1200">
                <a:effectLst/>
                <a:latin typeface="Arial"/>
                <a:cs typeface="Arial"/>
                <a:sym typeface="Arial"/>
              </a:rPr>
              <a:t>Mastery of crisis class“</a:t>
            </a:r>
            <a:r>
              <a:rPr lang="de-DE" sz="2000" kern="1200">
                <a:effectLst/>
                <a:latin typeface="Arial"/>
                <a:cs typeface="Arial"/>
                <a:sym typeface="Arial"/>
              </a:rPr>
              <a:t>(9% of articles)</a:t>
            </a:r>
            <a:br>
              <a:rPr lang="de-DE" sz="2000" kern="1200">
                <a:effectLst/>
                <a:latin typeface="Arial"/>
                <a:cs typeface="Arial"/>
                <a:sym typeface="Arial"/>
              </a:rPr>
            </a:br>
            <a:endParaRPr/>
          </a:p>
        </p:txBody>
      </p:sp>
      <p:pic>
        <p:nvPicPr>
          <p:cNvPr id="5242" name="image25.png"/>
          <p:cNvPicPr>
            <a:picLocks noChangeAspect="1"/>
          </p:cNvPicPr>
          <p:nvPr/>
        </p:nvPicPr>
        <p:blipFill>
          <a:blip r:embed="rId3">
            <a:extLst/>
          </a:blip>
          <a:stretch>
            <a:fillRect/>
          </a:stretch>
        </p:blipFill>
        <p:spPr>
          <a:xfrm>
            <a:off x="5486404" y="1524006"/>
            <a:ext cx="5992285" cy="5237163"/>
          </a:xfrm>
          <a:prstGeom prst="rect">
            <a:avLst/>
          </a:prstGeom>
          <a:ln w="63500">
            <a:solidFill>
              <a:srgbClr val="7030A0"/>
            </a:solidFill>
            <a:miter/>
          </a:ln>
        </p:spPr>
      </p:pic>
      <p:sp>
        <p:nvSpPr>
          <p:cNvPr id="11" name="Title 1"/>
          <p:cNvSpPr>
            <a:spLocks noGrp="1"/>
          </p:cNvSpPr>
          <p:nvPr>
            <p:ph type="body" idx="1"/>
          </p:nvPr>
        </p:nvSpPr>
        <p:spPr>
          <a:xfrm>
            <a:off x="872069" y="1844824"/>
            <a:ext cx="3207708" cy="4824536"/>
          </a:xfrm>
          <a:solidFill>
            <a:schemeClr val="accent1">
              <a:lumMod val="60000"/>
              <a:lumOff val="40000"/>
            </a:schemeClr>
          </a:solidFill>
        </p:spPr>
        <p:txBody>
          <a:bodyPr>
            <a:normAutofit fontScale="92500"/>
          </a:bodyPr>
          <a:lstStyle/>
          <a:p>
            <a:pPr marL="311045" lvl="0" indent="-311045" defTabSz="828013" eaLnBrk="1" hangingPunct="1">
              <a:lnSpc>
                <a:spcPct val="90000"/>
              </a:lnSpc>
              <a:spcBef>
                <a:spcPct val="20000"/>
              </a:spcBef>
            </a:pPr>
            <a:r>
              <a:rPr lang="en-US" altLang="de-DE" sz="2900" b="0">
                <a:solidFill>
                  <a:srgbClr val="000000"/>
                </a:solidFill>
                <a:effectLst/>
                <a:latin typeface="Arial"/>
                <a:ea typeface="+mn-ea"/>
              </a:rPr>
              <a:t>Empathic description of how to cope with suicidal ideation / attempt.</a:t>
            </a:r>
            <a:br>
              <a:rPr lang="en-US" altLang="de-DE" sz="2900" b="0">
                <a:solidFill>
                  <a:srgbClr val="000000"/>
                </a:solidFill>
                <a:effectLst/>
                <a:latin typeface="Arial"/>
                <a:ea typeface="+mn-ea"/>
              </a:rPr>
            </a:br>
            <a:endParaRPr lang="en-US" altLang="de-DE" sz="2900" b="0">
              <a:solidFill>
                <a:srgbClr val="000000"/>
              </a:solidFill>
              <a:effectLst/>
              <a:latin typeface="Arial"/>
              <a:ea typeface="+mn-ea"/>
            </a:endParaRPr>
          </a:p>
          <a:p>
            <a:pPr marL="311045" lvl="0" indent="-311045" defTabSz="828013" eaLnBrk="1" hangingPunct="1">
              <a:lnSpc>
                <a:spcPct val="90000"/>
              </a:lnSpc>
              <a:spcBef>
                <a:spcPct val="20000"/>
              </a:spcBef>
            </a:pPr>
            <a:r>
              <a:rPr lang="en-US" altLang="de-DE" sz="2900" b="0">
                <a:solidFill>
                  <a:srgbClr val="000000"/>
                </a:solidFill>
                <a:effectLst/>
                <a:latin typeface="Arial"/>
                <a:ea typeface="+mn-ea"/>
              </a:rPr>
              <a:t>Personal experience.</a:t>
            </a:r>
          </a:p>
          <a:p>
            <a:pPr marL="311045" lvl="0" indent="-311045" defTabSz="828013" eaLnBrk="1" hangingPunct="1">
              <a:lnSpc>
                <a:spcPct val="90000"/>
              </a:lnSpc>
              <a:spcBef>
                <a:spcPct val="20000"/>
              </a:spcBef>
            </a:pPr>
            <a:endParaRPr lang="en-US" altLang="de-DE" sz="2900" b="0">
              <a:solidFill>
                <a:srgbClr val="000000"/>
              </a:solidFill>
              <a:effectLst/>
              <a:latin typeface="Arial"/>
              <a:ea typeface="+mn-ea"/>
            </a:endParaRPr>
          </a:p>
          <a:p>
            <a:pPr marL="311045" lvl="0" indent="-311045" defTabSz="828013" eaLnBrk="1" hangingPunct="1">
              <a:lnSpc>
                <a:spcPct val="90000"/>
              </a:lnSpc>
              <a:spcBef>
                <a:spcPct val="20000"/>
              </a:spcBef>
            </a:pPr>
            <a:r>
              <a:rPr lang="en-US" altLang="de-DE" sz="2900" b="0">
                <a:solidFill>
                  <a:srgbClr val="000000"/>
                </a:solidFill>
                <a:effectLst/>
                <a:latin typeface="Arial"/>
                <a:ea typeface="+mn-ea"/>
              </a:rPr>
              <a:t>Similarities to narratives in self-help literature. </a:t>
            </a:r>
            <a:endParaRPr lang="de-AT"/>
          </a:p>
        </p:txBody>
      </p:sp>
      <p:sp>
        <p:nvSpPr>
          <p:cNvPr id="12" name="Textfeld 11"/>
          <p:cNvSpPr txBox="1"/>
          <p:nvPr/>
        </p:nvSpPr>
        <p:spPr>
          <a:xfrm>
            <a:off x="1679510" y="4509120"/>
            <a:ext cx="9409045" cy="1077218"/>
          </a:xfrm>
          <a:prstGeom prst="rect">
            <a:avLst/>
          </a:prstGeom>
          <a:solidFill>
            <a:srgbClr val="FF0000"/>
          </a:solidFill>
        </p:spPr>
        <p:txBody>
          <a:bodyPr wrap="square" rtlCol="0">
            <a:spAutoFit/>
          </a:bodyPr>
          <a:lstStyle/>
          <a:p>
            <a:pPr algn="ctr"/>
            <a:r>
              <a:rPr lang="de-AT" sz="3200" err="1"/>
              <a:t>Association</a:t>
            </a:r>
            <a:r>
              <a:rPr lang="de-AT" sz="3200"/>
              <a:t> </a:t>
            </a:r>
            <a:r>
              <a:rPr lang="de-AT" sz="3200" err="1"/>
              <a:t>with</a:t>
            </a:r>
            <a:r>
              <a:rPr lang="de-AT" sz="3200"/>
              <a:t> </a:t>
            </a:r>
            <a:r>
              <a:rPr lang="de-AT" sz="3200" err="1"/>
              <a:t>small-sized</a:t>
            </a:r>
            <a:r>
              <a:rPr lang="de-AT" sz="3200"/>
              <a:t> </a:t>
            </a:r>
            <a:r>
              <a:rPr lang="de-AT" sz="3200" err="1"/>
              <a:t>decrease</a:t>
            </a:r>
            <a:r>
              <a:rPr lang="de-AT" sz="3200"/>
              <a:t> in </a:t>
            </a:r>
            <a:r>
              <a:rPr lang="de-AT" sz="3200" err="1"/>
              <a:t>suicide</a:t>
            </a:r>
            <a:r>
              <a:rPr lang="de-AT" sz="3200"/>
              <a:t> </a:t>
            </a:r>
            <a:r>
              <a:rPr lang="de-AT" sz="3200" err="1"/>
              <a:t>rates</a:t>
            </a:r>
            <a:endParaRPr lang="de-AT" sz="3200"/>
          </a:p>
        </p:txBody>
      </p:sp>
    </p:spTree>
    <p:extLst>
      <p:ext uri="{BB962C8B-B14F-4D97-AF65-F5344CB8AC3E}">
        <p14:creationId xmlns:p14="http://schemas.microsoft.com/office/powerpoint/2010/main" val="26951427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Evidence based interventions</a:t>
            </a:r>
          </a:p>
        </p:txBody>
      </p:sp>
      <p:sp>
        <p:nvSpPr>
          <p:cNvPr id="3" name="Content Placeholder 2"/>
          <p:cNvSpPr>
            <a:spLocks noGrp="1"/>
          </p:cNvSpPr>
          <p:nvPr>
            <p:ph idx="1"/>
          </p:nvPr>
        </p:nvSpPr>
        <p:spPr/>
        <p:txBody>
          <a:bodyPr>
            <a:normAutofit fontScale="77500" lnSpcReduction="20000"/>
          </a:bodyPr>
          <a:lstStyle/>
          <a:p>
            <a:pPr marL="0" indent="-457200">
              <a:buNone/>
            </a:pPr>
            <a:r>
              <a:rPr lang="en-US" sz="2100" dirty="0"/>
              <a:t>De Silva, S., Parker, A., Purcell, R., Callahan, P., Liu, P., &amp; Hetrick, S. (2013). Mapping the evidence of 	prevention and intervention studies for suicidal and self-harming behaviors in young 	people.</a:t>
            </a:r>
            <a:r>
              <a:rPr lang="en-US" sz="2100" i="1" dirty="0"/>
              <a:t> Crisis: The Journal of Crisis Intervention and Suicide Prevention, 34(4),</a:t>
            </a:r>
            <a:r>
              <a:rPr lang="en-US" sz="2100" dirty="0"/>
              <a:t> 223-232. </a:t>
            </a:r>
          </a:p>
          <a:p>
            <a:pPr marL="0" indent="-457200">
              <a:buNone/>
            </a:pPr>
            <a:r>
              <a:rPr lang="en-US" sz="2100" dirty="0"/>
              <a:t>Fischer, G., Brunner, R., </a:t>
            </a:r>
            <a:r>
              <a:rPr lang="en-US" sz="2100" dirty="0" err="1"/>
              <a:t>Parzer</a:t>
            </a:r>
            <a:r>
              <a:rPr lang="en-US" sz="2100" dirty="0"/>
              <a:t>, P., Resch, F., &amp; </a:t>
            </a:r>
            <a:r>
              <a:rPr lang="en-US" sz="2100" dirty="0" err="1"/>
              <a:t>Kaess</a:t>
            </a:r>
            <a:r>
              <a:rPr lang="en-US" sz="2100" dirty="0"/>
              <a:t>, M. (2013). Short-term psychotherapeutic 	treatment in adolescents engaging in non-suicidal self-injury: A randomized controlled 	trial.</a:t>
            </a:r>
            <a:r>
              <a:rPr lang="en-US" sz="2100" i="1" dirty="0"/>
              <a:t> Trials, 14</a:t>
            </a:r>
            <a:r>
              <a:rPr lang="en-US" sz="2100" dirty="0"/>
              <a:t>(1), 294-294. </a:t>
            </a:r>
          </a:p>
          <a:p>
            <a:pPr marL="0" indent="-457200">
              <a:buNone/>
            </a:pPr>
            <a:r>
              <a:rPr lang="en-US" sz="2100" dirty="0"/>
              <a:t>Fisher, G. (2016). Managing young people with self-harming or suicidal behaviour.</a:t>
            </a:r>
            <a:r>
              <a:rPr lang="en-US" sz="2100" i="1" dirty="0"/>
              <a:t> Nursing Children and Young People, 28</a:t>
            </a:r>
            <a:r>
              <a:rPr lang="en-US" sz="2100" dirty="0"/>
              <a:t>(1), 25. </a:t>
            </a:r>
          </a:p>
          <a:p>
            <a:pPr marL="0" indent="-457200">
              <a:buNone/>
            </a:pPr>
            <a:r>
              <a:rPr lang="en-US" sz="2100" dirty="0" err="1"/>
              <a:t>Rutt</a:t>
            </a:r>
            <a:r>
              <a:rPr lang="en-US" sz="2100" dirty="0"/>
              <a:t>, C. C., </a:t>
            </a:r>
            <a:r>
              <a:rPr lang="en-US" sz="2100" dirty="0" err="1"/>
              <a:t>Buser</a:t>
            </a:r>
            <a:r>
              <a:rPr lang="en-US" sz="2100" dirty="0"/>
              <a:t>, T. J., &amp; </a:t>
            </a:r>
            <a:r>
              <a:rPr lang="en-US" sz="2100" dirty="0" err="1"/>
              <a:t>Buser</a:t>
            </a:r>
            <a:r>
              <a:rPr lang="en-US" sz="2100" dirty="0"/>
              <a:t>, J. K. (2016). Evaluating a training intervention for assessing </a:t>
            </a:r>
            <a:r>
              <a:rPr lang="en-US" sz="2100" dirty="0" err="1"/>
              <a:t>nonsuicidal</a:t>
            </a:r>
            <a:r>
              <a:rPr lang="en-US" sz="2100" dirty="0"/>
              <a:t> 	Self‐Injury: The HIRE model.</a:t>
            </a:r>
            <a:r>
              <a:rPr lang="en-US" sz="2100" i="1" dirty="0"/>
              <a:t> Counselor Education and Supervision, 55</a:t>
            </a:r>
            <a:r>
              <a:rPr lang="en-US" sz="2100" dirty="0"/>
              <a:t>(2), 123-136. </a:t>
            </a:r>
          </a:p>
          <a:p>
            <a:pPr marL="0" indent="-457200">
              <a:buNone/>
            </a:pPr>
            <a:r>
              <a:rPr lang="en-US" sz="2100" dirty="0"/>
              <a:t>Sophie, I. L., </a:t>
            </a:r>
            <a:r>
              <a:rPr lang="en-US" sz="2100" dirty="0" err="1"/>
              <a:t>Helleman</a:t>
            </a:r>
            <a:r>
              <a:rPr lang="en-US" sz="2100" dirty="0"/>
              <a:t>, M., </a:t>
            </a:r>
            <a:r>
              <a:rPr lang="en-US" sz="2100" dirty="0" err="1"/>
              <a:t>Daukantaite</a:t>
            </a:r>
            <a:r>
              <a:rPr lang="en-US" sz="2100" dirty="0"/>
              <a:t>, D., </a:t>
            </a:r>
            <a:r>
              <a:rPr lang="en-US" sz="2100" dirty="0" err="1"/>
              <a:t>Westrin</a:t>
            </a:r>
            <a:r>
              <a:rPr lang="en-US" sz="2100" dirty="0"/>
              <a:t>, A., &amp; </a:t>
            </a:r>
            <a:r>
              <a:rPr lang="en-US" sz="2100" dirty="0" err="1"/>
              <a:t>Westling</a:t>
            </a:r>
            <a:r>
              <a:rPr lang="en-US" sz="2100" dirty="0"/>
              <a:t>, S. (2017). A standardized crisis 	management model for self-harming and suicidal individuals with three or more diagnostic 	criteria of borderline personality disorder: The brief admission </a:t>
            </a:r>
            <a:r>
              <a:rPr lang="en-US" sz="2100" dirty="0" err="1"/>
              <a:t>skane</a:t>
            </a:r>
            <a:r>
              <a:rPr lang="en-US" sz="2100" dirty="0"/>
              <a:t> randomized controlled trial protocol (BASRCT).</a:t>
            </a:r>
            <a:r>
              <a:rPr lang="en-US" sz="2100" i="1" dirty="0"/>
              <a:t> BMC Psychiatry, 17</a:t>
            </a:r>
            <a:endParaRPr lang="en-US" sz="2100" dirty="0"/>
          </a:p>
          <a:p>
            <a:pPr marL="0" indent="-457200">
              <a:buNone/>
            </a:pPr>
            <a:r>
              <a:rPr lang="en-US" sz="2100" dirty="0"/>
              <a:t>Wheatley, M., &amp; </a:t>
            </a:r>
            <a:r>
              <a:rPr lang="en-US" sz="2100" dirty="0" err="1"/>
              <a:t>Hollin</a:t>
            </a:r>
            <a:r>
              <a:rPr lang="en-US" sz="2100" dirty="0"/>
              <a:t>, C. (2005). The development of </a:t>
            </a:r>
            <a:r>
              <a:rPr lang="en-US" sz="2100" dirty="0" err="1"/>
              <a:t>behavioural</a:t>
            </a:r>
            <a:r>
              <a:rPr lang="en-US" sz="2100" dirty="0"/>
              <a:t> coping skills in a repetitive and 	deliberately self-harming young woman.</a:t>
            </a:r>
            <a:r>
              <a:rPr lang="en-US" sz="2100" i="1" dirty="0"/>
              <a:t> </a:t>
            </a:r>
            <a:r>
              <a:rPr lang="en-US" sz="2100" i="1" dirty="0" err="1"/>
              <a:t>Behavioural</a:t>
            </a:r>
            <a:r>
              <a:rPr lang="en-US" sz="2100" i="1" dirty="0"/>
              <a:t> and Cognitive Psychotherapy, 33</a:t>
            </a:r>
            <a:r>
              <a:rPr lang="en-US" sz="2100" dirty="0"/>
              <a:t>(2), 237-242.</a:t>
            </a:r>
          </a:p>
          <a:p>
            <a:pPr marL="0" indent="-457200">
              <a:buNone/>
            </a:pPr>
            <a:endParaRPr lang="en-US" dirty="0"/>
          </a:p>
        </p:txBody>
      </p:sp>
    </p:spTree>
    <p:extLst>
      <p:ext uri="{BB962C8B-B14F-4D97-AF65-F5344CB8AC3E}">
        <p14:creationId xmlns:p14="http://schemas.microsoft.com/office/powerpoint/2010/main" val="1294382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 </a:t>
            </a:r>
            <a:r>
              <a:rPr lang="en-US" err="1"/>
              <a:t>bOOKS</a:t>
            </a:r>
            <a:endParaRPr lang="en-US"/>
          </a:p>
        </p:txBody>
      </p:sp>
      <p:sp>
        <p:nvSpPr>
          <p:cNvPr id="3" name="Content Placeholder 2"/>
          <p:cNvSpPr>
            <a:spLocks noGrp="1"/>
          </p:cNvSpPr>
          <p:nvPr>
            <p:ph idx="1"/>
          </p:nvPr>
        </p:nvSpPr>
        <p:spPr/>
        <p:txBody>
          <a:bodyPr>
            <a:normAutofit/>
          </a:bodyPr>
          <a:lstStyle/>
          <a:p>
            <a:pPr marL="0" indent="0">
              <a:buNone/>
            </a:pPr>
            <a:r>
              <a:rPr lang="en-US" b="1" i="1" dirty="0"/>
              <a:t>Assessment and care of adults at risk for suicidal ideation and behaviour </a:t>
            </a:r>
          </a:p>
          <a:p>
            <a:pPr marL="0" indent="0" fontAlgn="base">
              <a:buNone/>
            </a:pPr>
            <a:r>
              <a:rPr lang="en-US" sz="1800" dirty="0"/>
              <a:t>Registered Nurses' Association of Ontario, 2009</a:t>
            </a:r>
          </a:p>
          <a:p>
            <a:pPr fontAlgn="base"/>
            <a:endParaRPr lang="en-US" dirty="0"/>
          </a:p>
          <a:p>
            <a:pPr marL="0" indent="0">
              <a:buNone/>
            </a:pPr>
            <a:r>
              <a:rPr lang="en-US" b="1" i="1" dirty="0"/>
              <a:t>Treating depressed and suicidal adolescents : a clinician's guide </a:t>
            </a:r>
          </a:p>
          <a:p>
            <a:pPr marL="0" indent="0" fontAlgn="base">
              <a:buNone/>
            </a:pPr>
            <a:r>
              <a:rPr lang="en-US" sz="1800" dirty="0"/>
              <a:t>David A. Brent, Kimberly D. Poling, and Tina R. Goldstein.  New York : Guilford Press, 2011</a:t>
            </a:r>
          </a:p>
          <a:p>
            <a:pPr marL="0" indent="0">
              <a:buNone/>
            </a:pPr>
            <a:endParaRPr lang="en-US" dirty="0"/>
          </a:p>
          <a:p>
            <a:pPr marL="0" indent="0">
              <a:buNone/>
            </a:pPr>
            <a:r>
              <a:rPr lang="en-US" b="1" i="1" dirty="0"/>
              <a:t>Preventing patient suicide : clinical assessment and management </a:t>
            </a:r>
          </a:p>
          <a:p>
            <a:pPr marL="0" indent="0" fontAlgn="base">
              <a:buNone/>
            </a:pPr>
            <a:r>
              <a:rPr lang="en-US" sz="1800" dirty="0"/>
              <a:t>Robert I. Simon. Washington, DC : American Psychiatric Pub., 2011. 1st ed.</a:t>
            </a:r>
          </a:p>
          <a:p>
            <a:pPr marL="0" indent="0">
              <a:buNone/>
            </a:pPr>
            <a:endParaRPr lang="en-US" dirty="0"/>
          </a:p>
        </p:txBody>
      </p:sp>
    </p:spTree>
    <p:extLst>
      <p:ext uri="{BB962C8B-B14F-4D97-AF65-F5344CB8AC3E}">
        <p14:creationId xmlns:p14="http://schemas.microsoft.com/office/powerpoint/2010/main" val="1439030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18615"/>
            <a:ext cx="8610600" cy="1538786"/>
          </a:xfrm>
        </p:spPr>
        <p:txBody>
          <a:bodyPr/>
          <a:lstStyle/>
          <a:p>
            <a:r>
              <a:rPr lang="en-US"/>
              <a:t>Resources: websites &amp; HELPLINES</a:t>
            </a:r>
          </a:p>
        </p:txBody>
      </p:sp>
      <p:pic>
        <p:nvPicPr>
          <p:cNvPr id="4" name="Content Placeholder 3"/>
          <p:cNvPicPr>
            <a:picLocks noGrp="1" noChangeAspect="1"/>
          </p:cNvPicPr>
          <p:nvPr>
            <p:ph idx="1"/>
          </p:nvPr>
        </p:nvPicPr>
        <p:blipFill>
          <a:blip r:embed="rId3"/>
          <a:stretch>
            <a:fillRect/>
          </a:stretch>
        </p:blipFill>
        <p:spPr>
          <a:xfrm>
            <a:off x="8074550" y="2253311"/>
            <a:ext cx="3421788" cy="1619889"/>
          </a:xfrm>
          <a:prstGeom prst="rect">
            <a:avLst/>
          </a:prstGeom>
        </p:spPr>
      </p:pic>
      <p:sp>
        <p:nvSpPr>
          <p:cNvPr id="5" name="Rectangle 4"/>
          <p:cNvSpPr/>
          <p:nvPr/>
        </p:nvSpPr>
        <p:spPr>
          <a:xfrm>
            <a:off x="7721883" y="1684421"/>
            <a:ext cx="4028840" cy="338554"/>
          </a:xfrm>
          <a:prstGeom prst="rect">
            <a:avLst/>
          </a:prstGeom>
        </p:spPr>
        <p:txBody>
          <a:bodyPr wrap="square">
            <a:spAutoFit/>
          </a:bodyPr>
          <a:lstStyle/>
          <a:p>
            <a:pPr algn="ctr"/>
            <a:r>
              <a:rPr lang="mr-IN" sz="1600" cap="all">
                <a:solidFill>
                  <a:srgbClr val="FFFFFF"/>
                </a:solidFill>
                <a:latin typeface="open sans" charset="0"/>
                <a:hlinkClick r:id="rId4"/>
              </a:rPr>
              <a:t>1</a:t>
            </a:r>
            <a:r>
              <a:rPr lang="en-CA" sz="1600" cap="all">
                <a:solidFill>
                  <a:srgbClr val="FFFFFF"/>
                </a:solidFill>
                <a:latin typeface="open sans" charset="0"/>
                <a:hlinkClick r:id="rId4"/>
              </a:rPr>
              <a:t>-</a:t>
            </a:r>
            <a:r>
              <a:rPr lang="mr-IN" sz="1600" cap="all">
                <a:solidFill>
                  <a:srgbClr val="FFFFFF"/>
                </a:solidFill>
                <a:latin typeface="open sans" charset="0"/>
                <a:hlinkClick r:id="rId4"/>
              </a:rPr>
              <a:t>866 627 3342</a:t>
            </a:r>
            <a:r>
              <a:rPr lang="en-CA" sz="1600" cap="all">
                <a:solidFill>
                  <a:srgbClr val="FFFFFF"/>
                </a:solidFill>
                <a:latin typeface="open sans" charset="0"/>
                <a:hlinkClick r:id="rId4"/>
              </a:rPr>
              <a:t>; </a:t>
            </a:r>
            <a:r>
              <a:rPr lang="mr-IN" sz="1600" cap="all">
                <a:solidFill>
                  <a:srgbClr val="FFFFFF"/>
                </a:solidFill>
                <a:latin typeface="open sans" charset="0"/>
                <a:hlinkClick r:id="rId4"/>
              </a:rPr>
              <a:t>MON - FRI (6</a:t>
            </a:r>
            <a:r>
              <a:rPr lang="en-CA" sz="1600" cap="all">
                <a:solidFill>
                  <a:srgbClr val="FFFFFF"/>
                </a:solidFill>
                <a:latin typeface="open sans" charset="0"/>
                <a:hlinkClick r:id="rId4"/>
              </a:rPr>
              <a:t>-9 </a:t>
            </a:r>
            <a:r>
              <a:rPr lang="mr-IN" sz="1600" cap="all">
                <a:solidFill>
                  <a:srgbClr val="FFFFFF"/>
                </a:solidFill>
                <a:latin typeface="open sans" charset="0"/>
                <a:hlinkClick r:id="rId4"/>
              </a:rPr>
              <a:t>PM </a:t>
            </a:r>
            <a:endParaRPr lang="en-US" sz="1600"/>
          </a:p>
        </p:txBody>
      </p:sp>
      <p:pic>
        <p:nvPicPr>
          <p:cNvPr id="6" name="Picture 5"/>
          <p:cNvPicPr>
            <a:picLocks noChangeAspect="1"/>
          </p:cNvPicPr>
          <p:nvPr/>
        </p:nvPicPr>
        <p:blipFill>
          <a:blip r:embed="rId5"/>
          <a:stretch>
            <a:fillRect/>
          </a:stretch>
        </p:blipFill>
        <p:spPr>
          <a:xfrm>
            <a:off x="4148376" y="1897039"/>
            <a:ext cx="3349816" cy="1976161"/>
          </a:xfrm>
          <a:prstGeom prst="rect">
            <a:avLst/>
          </a:prstGeom>
        </p:spPr>
      </p:pic>
      <p:sp>
        <p:nvSpPr>
          <p:cNvPr id="7" name="TextBox 6"/>
          <p:cNvSpPr txBox="1"/>
          <p:nvPr/>
        </p:nvSpPr>
        <p:spPr>
          <a:xfrm>
            <a:off x="240631" y="4567364"/>
            <a:ext cx="5582653" cy="2585323"/>
          </a:xfrm>
          <a:prstGeom prst="rect">
            <a:avLst/>
          </a:prstGeom>
          <a:noFill/>
        </p:spPr>
        <p:txBody>
          <a:bodyPr wrap="square" rtlCol="0">
            <a:spAutoFit/>
          </a:bodyPr>
          <a:lstStyle/>
          <a:p>
            <a:r>
              <a:rPr lang="en-US"/>
              <a:t>Canadian Association of Suicide Prevention</a:t>
            </a:r>
          </a:p>
          <a:p>
            <a:r>
              <a:rPr lang="en-US">
                <a:hlinkClick r:id="rId6"/>
              </a:rPr>
              <a:t>https://suicideprevention.ca/</a:t>
            </a:r>
            <a:endParaRPr lang="en-US"/>
          </a:p>
          <a:p>
            <a:r>
              <a:rPr lang="mr-IN"/>
              <a:t>613)702-4446</a:t>
            </a:r>
            <a:endParaRPr lang="en-US"/>
          </a:p>
          <a:p>
            <a:endParaRPr lang="en-US"/>
          </a:p>
          <a:p>
            <a:r>
              <a:rPr lang="en-US"/>
              <a:t>Suicide Prevention Resource Centre</a:t>
            </a:r>
          </a:p>
          <a:p>
            <a:r>
              <a:rPr lang="en-US">
                <a:hlinkClick r:id="rId7"/>
              </a:rPr>
              <a:t>www.sprc.org</a:t>
            </a:r>
            <a:endParaRPr lang="en-US"/>
          </a:p>
          <a:p>
            <a:endParaRPr lang="en-US"/>
          </a:p>
          <a:p>
            <a:endParaRPr lang="en-US"/>
          </a:p>
          <a:p>
            <a:endParaRPr lang="en-US"/>
          </a:p>
        </p:txBody>
      </p:sp>
      <p:sp>
        <p:nvSpPr>
          <p:cNvPr id="8" name="TextBox 7"/>
          <p:cNvSpPr txBox="1"/>
          <p:nvPr/>
        </p:nvSpPr>
        <p:spPr>
          <a:xfrm>
            <a:off x="5534527" y="4567364"/>
            <a:ext cx="6503180" cy="2308324"/>
          </a:xfrm>
          <a:prstGeom prst="rect">
            <a:avLst/>
          </a:prstGeom>
          <a:noFill/>
        </p:spPr>
        <p:txBody>
          <a:bodyPr wrap="square" rtlCol="0">
            <a:spAutoFit/>
          </a:bodyPr>
          <a:lstStyle/>
          <a:p>
            <a:r>
              <a:rPr lang="en-US"/>
              <a:t>Ontario Mental Health Helpline</a:t>
            </a:r>
          </a:p>
          <a:p>
            <a:r>
              <a:rPr lang="en-US">
                <a:hlinkClick r:id="rId8"/>
              </a:rPr>
              <a:t>www.mentalhealthhelpline.ca/</a:t>
            </a:r>
            <a:endParaRPr lang="en-US"/>
          </a:p>
          <a:p>
            <a:r>
              <a:rPr lang="en-US" b="1"/>
              <a:t>1-866-531-2600</a:t>
            </a:r>
          </a:p>
          <a:p>
            <a:r>
              <a:rPr lang="en-US" b="1"/>
              <a:t>See resources on Self-harm &amp; Self-cutting page</a:t>
            </a:r>
          </a:p>
          <a:p>
            <a:endParaRPr lang="en-US" b="1"/>
          </a:p>
          <a:p>
            <a:r>
              <a:rPr lang="en-US" b="1"/>
              <a:t>Self-Injury Outreach and Support</a:t>
            </a:r>
            <a:r>
              <a:rPr lang="en-US"/>
              <a:t/>
            </a:r>
            <a:br>
              <a:rPr lang="en-US"/>
            </a:br>
            <a:r>
              <a:rPr lang="en-US">
                <a:hlinkClick r:id="rId9"/>
              </a:rPr>
              <a:t>http://www.sioutreach.org </a:t>
            </a:r>
            <a:endParaRPr lang="en-US"/>
          </a:p>
          <a:p>
            <a:endParaRPr lang="en-US"/>
          </a:p>
        </p:txBody>
      </p:sp>
      <p:pic>
        <p:nvPicPr>
          <p:cNvPr id="9" name="Picture 8"/>
          <p:cNvPicPr>
            <a:picLocks noChangeAspect="1"/>
          </p:cNvPicPr>
          <p:nvPr/>
        </p:nvPicPr>
        <p:blipFill>
          <a:blip r:embed="rId10"/>
          <a:stretch>
            <a:fillRect/>
          </a:stretch>
        </p:blipFill>
        <p:spPr>
          <a:xfrm>
            <a:off x="539801" y="1897039"/>
            <a:ext cx="3384885" cy="1946953"/>
          </a:xfrm>
          <a:prstGeom prst="rect">
            <a:avLst/>
          </a:prstGeom>
        </p:spPr>
      </p:pic>
    </p:spTree>
    <p:extLst>
      <p:ext uri="{BB962C8B-B14F-4D97-AF65-F5344CB8AC3E}">
        <p14:creationId xmlns:p14="http://schemas.microsoft.com/office/powerpoint/2010/main" val="196243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BFFC02-C41B-EE4D-8DC9-40CDAE5DBCC5}"/>
              </a:ext>
            </a:extLst>
          </p:cNvPr>
          <p:cNvSpPr>
            <a:spLocks noGrp="1"/>
          </p:cNvSpPr>
          <p:nvPr>
            <p:ph type="title"/>
          </p:nvPr>
        </p:nvSpPr>
        <p:spPr/>
        <p:txBody>
          <a:bodyPr/>
          <a:lstStyle/>
          <a:p>
            <a:r>
              <a:rPr lang="en-US"/>
              <a:t>ADDITIONAL SLIDES IF NEEDED</a:t>
            </a:r>
          </a:p>
        </p:txBody>
      </p:sp>
      <p:sp>
        <p:nvSpPr>
          <p:cNvPr id="5" name="Text Placeholder 4">
            <a:extLst>
              <a:ext uri="{FF2B5EF4-FFF2-40B4-BE49-F238E27FC236}">
                <a16:creationId xmlns:a16="http://schemas.microsoft.com/office/drawing/2014/main" id="{923736E0-DF27-6A49-AA12-5F6FF87E106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507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NONSUICIDAL SELF-INJURY (NSSI)</a:t>
            </a:r>
            <a:br>
              <a:rPr lang="en-US" b="1" dirty="0"/>
            </a:br>
            <a:endParaRPr lang="en-US" dirty="0"/>
          </a:p>
        </p:txBody>
      </p:sp>
      <p:sp>
        <p:nvSpPr>
          <p:cNvPr id="3" name="Content Placeholder 2"/>
          <p:cNvSpPr>
            <a:spLocks noGrp="1"/>
          </p:cNvSpPr>
          <p:nvPr>
            <p:ph idx="1"/>
          </p:nvPr>
        </p:nvSpPr>
        <p:spPr>
          <a:xfrm>
            <a:off x="685800" y="2057402"/>
            <a:ext cx="10820400" cy="4161284"/>
          </a:xfrm>
        </p:spPr>
        <p:txBody>
          <a:bodyPr>
            <a:normAutofit/>
          </a:bodyPr>
          <a:lstStyle/>
          <a:p>
            <a:pPr marL="0" indent="0">
              <a:buNone/>
            </a:pPr>
            <a:r>
              <a:rPr lang="en-US" dirty="0"/>
              <a:t>Deliberate self-harm, </a:t>
            </a:r>
            <a:r>
              <a:rPr lang="en-US" dirty="0" err="1"/>
              <a:t>parasuicide</a:t>
            </a:r>
            <a:r>
              <a:rPr lang="en-US" dirty="0"/>
              <a:t> behaviour, self-injurious &amp; self-wounding</a:t>
            </a:r>
          </a:p>
          <a:p>
            <a:pPr marL="0" indent="0">
              <a:buNone/>
            </a:pPr>
            <a:r>
              <a:rPr lang="en-US" i="1" dirty="0"/>
              <a:t>Suicidal Intent is absent</a:t>
            </a:r>
          </a:p>
          <a:p>
            <a:pPr marL="0" indent="0">
              <a:buNone/>
            </a:pPr>
            <a:r>
              <a:rPr lang="en-US" b="1" dirty="0"/>
              <a:t>Prevalence: </a:t>
            </a:r>
            <a:r>
              <a:rPr lang="en-US" dirty="0"/>
              <a:t>Clinical Samples: 21% adults; 40% adolescents</a:t>
            </a:r>
          </a:p>
          <a:p>
            <a:pPr marL="0" indent="0">
              <a:buNone/>
            </a:pPr>
            <a:r>
              <a:rPr lang="en-US" b="1" dirty="0"/>
              <a:t>Onset: </a:t>
            </a:r>
            <a:r>
              <a:rPr lang="en-US" dirty="0"/>
              <a:t>12-16</a:t>
            </a:r>
          </a:p>
          <a:p>
            <a:pPr marL="0" indent="0">
              <a:buNone/>
            </a:pPr>
            <a:r>
              <a:rPr lang="en-US" b="1" dirty="0"/>
              <a:t>Signs: </a:t>
            </a:r>
            <a:r>
              <a:rPr lang="en-US" dirty="0"/>
              <a:t>repeated cutting, stabbing, burning, hitting, excessive rubbing to inflict self damage to body tissue for socially sanctioned reasons</a:t>
            </a:r>
          </a:p>
          <a:p>
            <a:pPr marL="0" indent="0">
              <a:buNone/>
            </a:pPr>
            <a:endParaRPr lang="en-US" dirty="0"/>
          </a:p>
          <a:p>
            <a:pPr marL="0" indent="0">
              <a:buNone/>
            </a:pPr>
            <a:r>
              <a:rPr lang="en-US" b="1" i="1" dirty="0"/>
              <a:t>The focus of this presentation is primarily on Suicidal behaviour, not NSSI</a:t>
            </a:r>
          </a:p>
          <a:p>
            <a:pPr marL="0" indent="0">
              <a:buNone/>
            </a:pPr>
            <a:endParaRPr lang="en-US" b="1" i="1" dirty="0"/>
          </a:p>
          <a:p>
            <a:pPr marL="0" indent="0">
              <a:buNone/>
            </a:pPr>
            <a:endParaRPr lang="en-US" dirty="0"/>
          </a:p>
          <a:p>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36516348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a:t>confidentiality </a:t>
            </a:r>
          </a:p>
        </p:txBody>
      </p:sp>
      <p:sp>
        <p:nvSpPr>
          <p:cNvPr id="5" name="Content Placeholder 4"/>
          <p:cNvSpPr>
            <a:spLocks noGrp="1"/>
          </p:cNvSpPr>
          <p:nvPr>
            <p:ph idx="1"/>
          </p:nvPr>
        </p:nvSpPr>
        <p:spPr>
          <a:xfrm>
            <a:off x="685800" y="1876926"/>
            <a:ext cx="10820400" cy="4636169"/>
          </a:xfrm>
        </p:spPr>
        <p:txBody>
          <a:bodyPr>
            <a:normAutofit/>
          </a:bodyPr>
          <a:lstStyle/>
          <a:p>
            <a:pPr marL="0" marR="0" lvl="2" indent="0" defTabSz="914400" eaLnBrk="1" fontAlgn="auto" latinLnBrk="0" hangingPunct="1">
              <a:lnSpc>
                <a:spcPct val="100000"/>
              </a:lnSpc>
              <a:spcBef>
                <a:spcPts val="0"/>
              </a:spcBef>
              <a:spcAft>
                <a:spcPts val="0"/>
              </a:spcAft>
              <a:buClrTx/>
              <a:buSzTx/>
              <a:buFontTx/>
              <a:buNone/>
              <a:tabLst/>
              <a:defRPr/>
            </a:pPr>
            <a:r>
              <a:rPr lang="en-US" sz="2000" i="1"/>
              <a:t>Every encounter/interaction with the self-harming young person is an opportunity to intervene and has the potential to save life</a:t>
            </a:r>
          </a:p>
          <a:p>
            <a:pPr marL="0" marR="0" lvl="2" indent="0" defTabSz="914400" eaLnBrk="1" fontAlgn="auto" latinLnBrk="0" hangingPunct="1">
              <a:lnSpc>
                <a:spcPct val="100000"/>
              </a:lnSpc>
              <a:spcBef>
                <a:spcPts val="0"/>
              </a:spcBef>
              <a:spcAft>
                <a:spcPts val="0"/>
              </a:spcAft>
              <a:buClrTx/>
              <a:buSzTx/>
              <a:buFontTx/>
              <a:buNone/>
              <a:tabLst/>
              <a:defRPr/>
            </a:pPr>
            <a:endParaRPr lang="en-US" sz="2000"/>
          </a:p>
          <a:p>
            <a:pPr marL="0" marR="0" lvl="2" indent="0" defTabSz="914400" eaLnBrk="1" fontAlgn="auto" latinLnBrk="0" hangingPunct="1">
              <a:lnSpc>
                <a:spcPct val="100000"/>
              </a:lnSpc>
              <a:spcBef>
                <a:spcPts val="0"/>
              </a:spcBef>
              <a:spcAft>
                <a:spcPts val="0"/>
              </a:spcAft>
              <a:buClrTx/>
              <a:buSzTx/>
              <a:buFontTx/>
              <a:buNone/>
              <a:tabLst/>
              <a:defRPr/>
            </a:pPr>
            <a:endParaRPr lang="en-US" sz="2000"/>
          </a:p>
          <a:p>
            <a:pPr marL="0" marR="0" lvl="2" indent="0" defTabSz="914400" eaLnBrk="1" fontAlgn="auto" latinLnBrk="0" hangingPunct="1">
              <a:lnSpc>
                <a:spcPct val="100000"/>
              </a:lnSpc>
              <a:spcBef>
                <a:spcPts val="0"/>
              </a:spcBef>
              <a:spcAft>
                <a:spcPts val="0"/>
              </a:spcAft>
              <a:buClrTx/>
              <a:buSzTx/>
              <a:buFontTx/>
              <a:buNone/>
              <a:tabLst/>
              <a:defRPr/>
            </a:pPr>
            <a:r>
              <a:rPr lang="en-US" sz="2000" b="1" i="1"/>
              <a:t>Explain Confidentiality: </a:t>
            </a:r>
          </a:p>
          <a:p>
            <a:pPr marL="742950" lvl="3" indent="-285750">
              <a:lnSpc>
                <a:spcPct val="100000"/>
              </a:lnSpc>
              <a:spcBef>
                <a:spcPts val="0"/>
              </a:spcBef>
              <a:buFont typeface="Arial" charset="0"/>
              <a:buChar char="•"/>
            </a:pPr>
            <a:r>
              <a:rPr lang="en-US" sz="2000"/>
              <a:t>	Ensure person understand the limits</a:t>
            </a:r>
          </a:p>
          <a:p>
            <a:pPr marL="742950" lvl="3" indent="-285750">
              <a:lnSpc>
                <a:spcPct val="100000"/>
              </a:lnSpc>
              <a:spcBef>
                <a:spcPts val="0"/>
              </a:spcBef>
              <a:buFont typeface="Arial" charset="0"/>
              <a:buChar char="•"/>
            </a:pPr>
            <a:r>
              <a:rPr lang="en-US" sz="2000"/>
              <a:t>	Understand Family/Cultural barriers</a:t>
            </a:r>
          </a:p>
          <a:p>
            <a:pPr marL="742950" lvl="3" indent="-285750">
              <a:lnSpc>
                <a:spcPct val="100000"/>
              </a:lnSpc>
              <a:spcBef>
                <a:spcPts val="0"/>
              </a:spcBef>
              <a:buFont typeface="Arial" charset="0"/>
              <a:buChar char="•"/>
            </a:pPr>
            <a:r>
              <a:rPr lang="en-US" sz="2000"/>
              <a:t>	Collaborate how it can work to keep the individual safe but also helps them to 	“unload”</a:t>
            </a:r>
          </a:p>
          <a:p>
            <a:pPr marL="742950" lvl="3" indent="-285750">
              <a:lnSpc>
                <a:spcPct val="100000"/>
              </a:lnSpc>
              <a:spcBef>
                <a:spcPts val="0"/>
              </a:spcBef>
              <a:buFont typeface="Arial" charset="0"/>
              <a:buChar char="•"/>
            </a:pPr>
            <a:r>
              <a:rPr lang="en-US" sz="2000"/>
              <a:t>	“how can we make this a safe and comfortable place to discuss most uncomfortable 	things.”</a:t>
            </a:r>
          </a:p>
          <a:p>
            <a:pPr marL="0" marR="0" lvl="2" indent="0" defTabSz="914400" eaLnBrk="1" fontAlgn="auto" latinLnBrk="0" hangingPunct="1">
              <a:lnSpc>
                <a:spcPct val="100000"/>
              </a:lnSpc>
              <a:spcBef>
                <a:spcPts val="0"/>
              </a:spcBef>
              <a:spcAft>
                <a:spcPts val="0"/>
              </a:spcAft>
              <a:buClrTx/>
              <a:buSzTx/>
              <a:buFontTx/>
              <a:buNone/>
              <a:tabLst/>
              <a:defRPr/>
            </a:pPr>
            <a:endParaRPr lang="en-US"/>
          </a:p>
        </p:txBody>
      </p:sp>
    </p:spTree>
    <p:extLst>
      <p:ext uri="{BB962C8B-B14F-4D97-AF65-F5344CB8AC3E}">
        <p14:creationId xmlns:p14="http://schemas.microsoft.com/office/powerpoint/2010/main" val="330825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5600" y="368969"/>
            <a:ext cx="8610600" cy="1411706"/>
          </a:xfrm>
        </p:spPr>
        <p:txBody>
          <a:bodyPr/>
          <a:lstStyle/>
          <a:p>
            <a:r>
              <a:rPr lang="en-US" b="1"/>
              <a:t>explore </a:t>
            </a:r>
          </a:p>
        </p:txBody>
      </p:sp>
      <p:sp>
        <p:nvSpPr>
          <p:cNvPr id="5" name="Content Placeholder 4"/>
          <p:cNvSpPr>
            <a:spLocks noGrp="1"/>
          </p:cNvSpPr>
          <p:nvPr>
            <p:ph idx="1"/>
          </p:nvPr>
        </p:nvSpPr>
        <p:spPr>
          <a:xfrm>
            <a:off x="685800" y="1251284"/>
            <a:ext cx="10820400" cy="5293895"/>
          </a:xfrm>
        </p:spPr>
        <p:txBody>
          <a:bodyPr>
            <a:normAutofit/>
          </a:bodyPr>
          <a:lstStyle/>
          <a:p>
            <a:pPr marL="0" indent="0">
              <a:buNone/>
            </a:pPr>
            <a:r>
              <a:rPr lang="en-US" sz="2800" b="1"/>
              <a:t>Questions</a:t>
            </a:r>
          </a:p>
          <a:p>
            <a:pPr lvl="2"/>
            <a:r>
              <a:rPr lang="en-US" sz="2400">
                <a:latin typeface="+mj-lt"/>
              </a:rPr>
              <a:t>Are You thinking about Suicide?</a:t>
            </a:r>
          </a:p>
          <a:p>
            <a:pPr lvl="2"/>
            <a:r>
              <a:rPr lang="en-US" sz="2400">
                <a:latin typeface="+mj-lt"/>
              </a:rPr>
              <a:t>Are you thinking about Killing yourself?</a:t>
            </a:r>
          </a:p>
          <a:p>
            <a:pPr lvl="2"/>
            <a:r>
              <a:rPr lang="en-US" sz="2400">
                <a:latin typeface="+mj-lt"/>
              </a:rPr>
              <a:t>Are you thinking about ending your life?</a:t>
            </a:r>
          </a:p>
          <a:p>
            <a:pPr lvl="2"/>
            <a:r>
              <a:rPr lang="en-US" sz="2400">
                <a:latin typeface="+mj-lt"/>
              </a:rPr>
              <a:t>Do you feel hopeless? So hopeless that you will kill yourself?</a:t>
            </a:r>
          </a:p>
          <a:p>
            <a:pPr lvl="2"/>
            <a:r>
              <a:rPr lang="en-US" sz="2400">
                <a:latin typeface="+mj-lt"/>
              </a:rPr>
              <a:t>Do you ever wish you were dead? When?</a:t>
            </a:r>
          </a:p>
          <a:p>
            <a:pPr marL="3657600" lvl="8" indent="0">
              <a:buNone/>
            </a:pPr>
            <a:r>
              <a:rPr lang="en-US" sz="2200"/>
              <a:t>                                   (McKeon, 2008)</a:t>
            </a:r>
          </a:p>
          <a:p>
            <a:pPr marL="0" indent="0">
              <a:buNone/>
            </a:pPr>
            <a:r>
              <a:rPr lang="en-US" sz="2400" b="1"/>
              <a:t>Evidence</a:t>
            </a:r>
          </a:p>
          <a:p>
            <a:pPr marL="0" indent="0">
              <a:buNone/>
            </a:pPr>
            <a:r>
              <a:rPr lang="en-US"/>
              <a:t>	</a:t>
            </a:r>
            <a:r>
              <a:rPr lang="en-US" b="1"/>
              <a:t>Static</a:t>
            </a:r>
            <a:r>
              <a:rPr lang="en-US"/>
              <a:t>: Risk Factors: Strongest one is....? </a:t>
            </a:r>
            <a:endParaRPr lang="en-US" b="1"/>
          </a:p>
          <a:p>
            <a:pPr marL="0" indent="0">
              <a:buNone/>
            </a:pPr>
            <a:r>
              <a:rPr lang="en-US" b="1"/>
              <a:t> </a:t>
            </a:r>
            <a:r>
              <a:rPr lang="en-US"/>
              <a:t>	</a:t>
            </a:r>
            <a:r>
              <a:rPr lang="en-US" b="1"/>
              <a:t>Dynamic: </a:t>
            </a:r>
            <a:r>
              <a:rPr lang="en-US"/>
              <a:t>Warning Signs: Preparations (e.g., note, future mindedness, 	acquiesces, recent trauma, online groups affiliation) </a:t>
            </a:r>
          </a:p>
          <a:p>
            <a:pPr marL="0" indent="0">
              <a:buNone/>
            </a:pPr>
            <a:r>
              <a:rPr lang="en-US"/>
              <a:t>	</a:t>
            </a:r>
            <a:r>
              <a:rPr lang="en-US" b="1"/>
              <a:t>Contagion Management: </a:t>
            </a:r>
            <a:r>
              <a:rPr lang="en-US"/>
              <a:t>impact on others</a:t>
            </a:r>
          </a:p>
          <a:p>
            <a:pPr marL="0" indent="0">
              <a:buNone/>
            </a:pPr>
            <a:r>
              <a:rPr lang="en-US" b="1"/>
              <a:t>Ambivalence vs. Assuredness</a:t>
            </a:r>
          </a:p>
          <a:p>
            <a:pPr marL="0" indent="0">
              <a:buNone/>
            </a:pPr>
            <a:endParaRPr lang="en-US"/>
          </a:p>
          <a:p>
            <a:pPr lvl="2"/>
            <a:endParaRPr lang="en-US"/>
          </a:p>
        </p:txBody>
      </p:sp>
    </p:spTree>
    <p:extLst>
      <p:ext uri="{BB962C8B-B14F-4D97-AF65-F5344CB8AC3E}">
        <p14:creationId xmlns:p14="http://schemas.microsoft.com/office/powerpoint/2010/main" val="92198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739" y="464949"/>
            <a:ext cx="9119461" cy="1038388"/>
          </a:xfrm>
        </p:spPr>
        <p:txBody>
          <a:bodyPr>
            <a:normAutofit/>
          </a:bodyPr>
          <a:lstStyle/>
          <a:p>
            <a:r>
              <a:rPr lang="en-US" b="1"/>
              <a:t>REASONS FOR suicidal behavior    </a:t>
            </a:r>
          </a:p>
        </p:txBody>
      </p:sp>
      <p:sp>
        <p:nvSpPr>
          <p:cNvPr id="3" name="Content Placeholder 2"/>
          <p:cNvSpPr>
            <a:spLocks noGrp="1"/>
          </p:cNvSpPr>
          <p:nvPr>
            <p:ph idx="1"/>
          </p:nvPr>
        </p:nvSpPr>
        <p:spPr>
          <a:xfrm>
            <a:off x="685800" y="1503337"/>
            <a:ext cx="10820400" cy="5036948"/>
          </a:xfrm>
        </p:spPr>
        <p:txBody>
          <a:bodyPr>
            <a:normAutofit/>
          </a:bodyPr>
          <a:lstStyle/>
          <a:p>
            <a:pPr marL="457200" lvl="1" indent="0">
              <a:buNone/>
            </a:pPr>
            <a:r>
              <a:rPr lang="en-US" b="1"/>
              <a:t>1. Cognitive Constriction</a:t>
            </a:r>
          </a:p>
          <a:p>
            <a:pPr lvl="2"/>
            <a:r>
              <a:rPr lang="en-US"/>
              <a:t>Addictive quality</a:t>
            </a:r>
          </a:p>
          <a:p>
            <a:pPr lvl="3"/>
            <a:r>
              <a:rPr lang="en-US"/>
              <a:t>Prior to engaging: a period of pre-occupation that is difficult to resist</a:t>
            </a:r>
          </a:p>
          <a:p>
            <a:pPr lvl="1"/>
            <a:endParaRPr lang="en-US" b="1"/>
          </a:p>
          <a:p>
            <a:pPr marL="457200" lvl="1" indent="0">
              <a:buNone/>
            </a:pPr>
            <a:r>
              <a:rPr lang="en-US" b="1"/>
              <a:t>2. Emotional Anguish</a:t>
            </a:r>
          </a:p>
          <a:p>
            <a:pPr marL="457200" lvl="1" indent="0">
              <a:buNone/>
            </a:pPr>
            <a:r>
              <a:rPr lang="en-US" b="1"/>
              <a:t>	</a:t>
            </a:r>
            <a:r>
              <a:rPr lang="en-US"/>
              <a:t>to stop feeling bad, </a:t>
            </a:r>
            <a:r>
              <a:rPr lang="en-US" i="1"/>
              <a:t>“to feel anything at all, even pain.”</a:t>
            </a:r>
          </a:p>
          <a:p>
            <a:pPr lvl="1"/>
            <a:endParaRPr lang="en-US"/>
          </a:p>
          <a:p>
            <a:pPr marL="457200" lvl="1" indent="0">
              <a:buNone/>
            </a:pPr>
            <a:r>
              <a:rPr lang="en-US" b="1"/>
              <a:t>3. Interpersonal Entanglement</a:t>
            </a:r>
          </a:p>
          <a:p>
            <a:pPr lvl="2"/>
            <a:r>
              <a:rPr lang="en-US"/>
              <a:t>To get reaction or attention from others, even if it is negative</a:t>
            </a:r>
          </a:p>
          <a:p>
            <a:pPr lvl="2"/>
            <a:endParaRPr lang="en-US"/>
          </a:p>
          <a:p>
            <a:pPr marL="457200" lvl="1" indent="0">
              <a:buNone/>
            </a:pPr>
            <a:r>
              <a:rPr lang="en-US" b="1"/>
              <a:t>4. Control</a:t>
            </a:r>
          </a:p>
          <a:p>
            <a:pPr marL="457200" lvl="1" indent="0">
              <a:buNone/>
            </a:pPr>
            <a:r>
              <a:rPr lang="en-US" b="1"/>
              <a:t>	</a:t>
            </a:r>
            <a:r>
              <a:rPr lang="en-US"/>
              <a:t>locus of control</a:t>
            </a:r>
            <a:endParaRPr lang="en-US" b="1"/>
          </a:p>
          <a:p>
            <a:pPr lvl="1"/>
            <a:endParaRPr lang="en-US"/>
          </a:p>
          <a:p>
            <a:pPr marL="457200" lvl="1" indent="0">
              <a:buNone/>
            </a:pPr>
            <a:endParaRPr lang="en-US"/>
          </a:p>
          <a:p>
            <a:pPr marL="457200" lvl="1" indent="0">
              <a:buNone/>
            </a:pPr>
            <a:endParaRPr lang="en-US"/>
          </a:p>
          <a:p>
            <a:pPr marL="914400" lvl="2" indent="0">
              <a:buNone/>
            </a:pPr>
            <a:endParaRPr lang="en-US" i="1"/>
          </a:p>
          <a:p>
            <a:pPr lvl="2"/>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endParaRPr lang="en-US"/>
          </a:p>
          <a:p>
            <a:pPr lvl="1"/>
            <a:endParaRPr lang="en-US"/>
          </a:p>
          <a:p>
            <a:endParaRPr lang="en-US"/>
          </a:p>
          <a:p>
            <a:pPr lvl="1"/>
            <a:endParaRPr lang="en-US"/>
          </a:p>
        </p:txBody>
      </p:sp>
    </p:spTree>
    <p:extLst>
      <p:ext uri="{BB962C8B-B14F-4D97-AF65-F5344CB8AC3E}">
        <p14:creationId xmlns:p14="http://schemas.microsoft.com/office/powerpoint/2010/main" val="303365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7492-B446-B247-BDEC-5A723C243CE1}"/>
              </a:ext>
            </a:extLst>
          </p:cNvPr>
          <p:cNvSpPr>
            <a:spLocks noGrp="1"/>
          </p:cNvSpPr>
          <p:nvPr>
            <p:ph type="title"/>
          </p:nvPr>
        </p:nvSpPr>
        <p:spPr>
          <a:xfrm>
            <a:off x="114300" y="764373"/>
            <a:ext cx="11730037" cy="1293028"/>
          </a:xfrm>
        </p:spPr>
        <p:txBody>
          <a:bodyPr>
            <a:normAutofit fontScale="90000"/>
          </a:bodyPr>
          <a:lstStyle/>
          <a:p>
            <a:pPr algn="ctr"/>
            <a:r>
              <a:rPr lang="en-US" sz="3600" dirty="0" err="1"/>
              <a:t>SuicidAL</a:t>
            </a:r>
            <a:r>
              <a:rPr lang="en-US" sz="3600" dirty="0"/>
              <a:t> </a:t>
            </a:r>
            <a:r>
              <a:rPr lang="en-US" sz="3600" dirty="0" err="1"/>
              <a:t>bEHAVIOUR</a:t>
            </a:r>
            <a:r>
              <a:rPr lang="en-US" sz="3600" dirty="0"/>
              <a:t> IN post-secondary Students</a:t>
            </a:r>
            <a:r>
              <a:rPr lang="en-US" dirty="0"/>
              <a:t/>
            </a:r>
            <a:br>
              <a:rPr lang="en-US" dirty="0"/>
            </a:br>
            <a:r>
              <a:rPr lang="en-US" sz="2200" dirty="0" err="1"/>
              <a:t>BeckeR</a:t>
            </a:r>
            <a:r>
              <a:rPr lang="en-US" sz="2200" dirty="0"/>
              <a:t>, HOLDAWAY &amp; </a:t>
            </a:r>
            <a:r>
              <a:rPr lang="en-US" sz="2200" dirty="0" err="1"/>
              <a:t>luebbe</a:t>
            </a:r>
            <a:r>
              <a:rPr lang="en-US" sz="2200" dirty="0"/>
              <a:t>, 2018</a:t>
            </a:r>
          </a:p>
        </p:txBody>
      </p:sp>
      <p:sp>
        <p:nvSpPr>
          <p:cNvPr id="3" name="Content Placeholder 2">
            <a:extLst>
              <a:ext uri="{FF2B5EF4-FFF2-40B4-BE49-F238E27FC236}">
                <a16:creationId xmlns:a16="http://schemas.microsoft.com/office/drawing/2014/main" id="{05C610EF-2996-4747-A610-6CD8F3E19297}"/>
              </a:ext>
            </a:extLst>
          </p:cNvPr>
          <p:cNvSpPr>
            <a:spLocks noGrp="1"/>
          </p:cNvSpPr>
          <p:nvPr>
            <p:ph idx="1"/>
          </p:nvPr>
        </p:nvSpPr>
        <p:spPr/>
        <p:txBody>
          <a:bodyPr/>
          <a:lstStyle/>
          <a:p>
            <a:r>
              <a:rPr lang="en-CA"/>
              <a:t>6146 individuals aged 18–33 years, 59% Females, 82% Caucasian, 8% Asian, 6% African Americans, </a:t>
            </a:r>
          </a:p>
          <a:p>
            <a:endParaRPr lang="en-CA"/>
          </a:p>
          <a:p>
            <a:pPr lvl="1"/>
            <a:r>
              <a:rPr lang="en-CA"/>
              <a:t>Recruited 2002-03 &amp; followed up 2007-10. </a:t>
            </a:r>
          </a:p>
          <a:p>
            <a:pPr lvl="1"/>
            <a:r>
              <a:rPr lang="en-CA"/>
              <a:t>91 cases  (no history) of self-reported suicide attempts during the follow-up (5-year incidence of 1.5%)</a:t>
            </a:r>
          </a:p>
          <a:p>
            <a:pPr lvl="1"/>
            <a:r>
              <a:rPr lang="en-CA"/>
              <a:t>4% reported previous attempts</a:t>
            </a:r>
          </a:p>
          <a:p>
            <a:pPr lvl="1"/>
            <a:r>
              <a:rPr lang="en-CA"/>
              <a:t>2.2% will likely try again someday</a:t>
            </a:r>
          </a:p>
          <a:p>
            <a:pPr lvl="1"/>
            <a:r>
              <a:rPr lang="en-CA"/>
              <a:t>7.5% thought of suicide in the last year</a:t>
            </a:r>
          </a:p>
          <a:p>
            <a:pPr lvl="2"/>
            <a:r>
              <a:rPr lang="en-CA"/>
              <a:t>Of these 41.4% never told anyone</a:t>
            </a:r>
          </a:p>
          <a:p>
            <a:pPr lvl="1"/>
            <a:r>
              <a:rPr lang="en-CA"/>
              <a:t>24% classified with suicide risk based on empirically established idea</a:t>
            </a:r>
          </a:p>
          <a:p>
            <a:pPr lvl="2"/>
            <a:endParaRPr lang="en-CA"/>
          </a:p>
        </p:txBody>
      </p:sp>
    </p:spTree>
    <p:extLst>
      <p:ext uri="{BB962C8B-B14F-4D97-AF65-F5344CB8AC3E}">
        <p14:creationId xmlns:p14="http://schemas.microsoft.com/office/powerpoint/2010/main" val="3422405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SUICIDAL BEHAVIOUR  </a:t>
            </a:r>
          </a:p>
        </p:txBody>
      </p:sp>
      <p:sp>
        <p:nvSpPr>
          <p:cNvPr id="3" name="Content Placeholder 2"/>
          <p:cNvSpPr>
            <a:spLocks noGrp="1"/>
          </p:cNvSpPr>
          <p:nvPr>
            <p:ph idx="1"/>
          </p:nvPr>
        </p:nvSpPr>
        <p:spPr>
          <a:xfrm>
            <a:off x="685800" y="1892595"/>
            <a:ext cx="10820400" cy="4326091"/>
          </a:xfrm>
        </p:spPr>
        <p:txBody>
          <a:bodyPr/>
          <a:lstStyle/>
          <a:p>
            <a:pPr marL="0" indent="0">
              <a:buNone/>
            </a:pPr>
            <a:r>
              <a:rPr lang="en-US"/>
              <a:t>Actions taken to deal with intolerable mental anguish &amp; pain</a:t>
            </a:r>
          </a:p>
          <a:p>
            <a:pPr lvl="1"/>
            <a:r>
              <a:rPr lang="en-US"/>
              <a:t>Despair about value of living &amp; hope in life</a:t>
            </a:r>
          </a:p>
          <a:p>
            <a:pPr marL="0" indent="0">
              <a:buNone/>
            </a:pPr>
            <a:r>
              <a:rPr lang="en-US" b="1"/>
              <a:t>Suicidal Complexity: </a:t>
            </a:r>
            <a:r>
              <a:rPr lang="en-US"/>
              <a:t>Unique mix of interconnected factors</a:t>
            </a:r>
          </a:p>
          <a:p>
            <a:endParaRPr lang="en-US" b="1"/>
          </a:p>
          <a:p>
            <a:pPr marL="0" indent="0">
              <a:buNone/>
            </a:pPr>
            <a:r>
              <a:rPr lang="en-US" b="1"/>
              <a:t>Prevalence</a:t>
            </a:r>
          </a:p>
          <a:p>
            <a:pPr lvl="1"/>
            <a:r>
              <a:rPr lang="en-US"/>
              <a:t>Stat Can (2009): 11.5 per 100,000 </a:t>
            </a:r>
          </a:p>
          <a:p>
            <a:pPr lvl="2"/>
            <a:r>
              <a:rPr lang="en-US"/>
              <a:t>Highest rate: age 40-59</a:t>
            </a:r>
          </a:p>
          <a:p>
            <a:pPr lvl="2"/>
            <a:r>
              <a:rPr lang="en-US"/>
              <a:t>Gender difference</a:t>
            </a:r>
          </a:p>
          <a:p>
            <a:pPr lvl="2"/>
            <a:r>
              <a:rPr lang="en-US"/>
              <a:t>Protective Factors</a:t>
            </a:r>
          </a:p>
          <a:p>
            <a:pPr lvl="1"/>
            <a:endParaRPr lang="en-US"/>
          </a:p>
          <a:p>
            <a:endParaRPr lang="en-US"/>
          </a:p>
          <a:p>
            <a:pPr lvl="1"/>
            <a:endParaRPr lang="en-US"/>
          </a:p>
          <a:p>
            <a:endParaRPr lang="en-US"/>
          </a:p>
          <a:p>
            <a:pPr lvl="1"/>
            <a:endParaRPr lang="en-US"/>
          </a:p>
        </p:txBody>
      </p:sp>
    </p:spTree>
    <p:extLst>
      <p:ext uri="{BB962C8B-B14F-4D97-AF65-F5344CB8AC3E}">
        <p14:creationId xmlns:p14="http://schemas.microsoft.com/office/powerpoint/2010/main" val="16570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20842"/>
            <a:ext cx="8610600" cy="1736559"/>
          </a:xfrm>
        </p:spPr>
        <p:txBody>
          <a:bodyPr/>
          <a:lstStyle/>
          <a:p>
            <a:r>
              <a:rPr lang="en-US" b="1"/>
              <a:t>Course &amp; Progression</a:t>
            </a:r>
          </a:p>
        </p:txBody>
      </p:sp>
      <p:sp>
        <p:nvSpPr>
          <p:cNvPr id="3" name="Content Placeholder 2"/>
          <p:cNvSpPr>
            <a:spLocks noGrp="1"/>
          </p:cNvSpPr>
          <p:nvPr>
            <p:ph idx="1"/>
          </p:nvPr>
        </p:nvSpPr>
        <p:spPr>
          <a:xfrm>
            <a:off x="685800" y="1732547"/>
            <a:ext cx="10820400" cy="4746073"/>
          </a:xfrm>
        </p:spPr>
        <p:txBody>
          <a:bodyPr>
            <a:normAutofit/>
          </a:bodyPr>
          <a:lstStyle/>
          <a:p>
            <a:r>
              <a:rPr lang="en-US" dirty="0"/>
              <a:t>Suicide has no clear course &amp; prognosis</a:t>
            </a:r>
          </a:p>
          <a:p>
            <a:r>
              <a:rPr lang="en-US" dirty="0"/>
              <a:t>Suicidal ideation is relatively common</a:t>
            </a:r>
          </a:p>
          <a:p>
            <a:r>
              <a:rPr lang="en-US" dirty="0"/>
              <a:t>Topography of suicidal thoughts </a:t>
            </a:r>
            <a:r>
              <a:rPr lang="en-CA" dirty="0"/>
              <a:t> -- on a continuum: from passive longing for death to suicidal intent and plans</a:t>
            </a:r>
          </a:p>
          <a:p>
            <a:endParaRPr lang="en-CA" dirty="0"/>
          </a:p>
          <a:p>
            <a:pPr marL="0" indent="0" algn="r">
              <a:buNone/>
            </a:pPr>
            <a:r>
              <a:rPr lang="en-CA" i="1" dirty="0"/>
              <a:t>The mind scans its options: the topic of suicide comes up, the mind rejects it, scans it again, there is suicide, it is rejected again, and then finally the mind accepts suicide as a solution, then plans it, then fixes on it as the only answer </a:t>
            </a:r>
            <a:r>
              <a:rPr lang="en-CA" sz="1800" dirty="0"/>
              <a:t>(p. 15; </a:t>
            </a:r>
            <a:r>
              <a:rPr lang="en-CA" sz="1800" dirty="0" err="1"/>
              <a:t>Shnedman</a:t>
            </a:r>
            <a:r>
              <a:rPr lang="en-CA" sz="1800" dirty="0"/>
              <a:t>, 1996; </a:t>
            </a:r>
            <a:r>
              <a:rPr lang="en-CA" sz="1800" i="1" dirty="0"/>
              <a:t>The Suicide mind. </a:t>
            </a:r>
          </a:p>
          <a:p>
            <a:r>
              <a:rPr lang="en-CA" i="1" dirty="0"/>
              <a:t> 60% who transition from ideation to first attempt tend to be within first year year after the onset of suicidal ideation</a:t>
            </a:r>
            <a:endParaRPr lang="en-US" i="1" dirty="0"/>
          </a:p>
        </p:txBody>
      </p:sp>
    </p:spTree>
    <p:extLst>
      <p:ext uri="{BB962C8B-B14F-4D97-AF65-F5344CB8AC3E}">
        <p14:creationId xmlns:p14="http://schemas.microsoft.com/office/powerpoint/2010/main" val="427763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1048586"/>
              </p:ext>
            </p:extLst>
          </p:nvPr>
        </p:nvGraphicFramePr>
        <p:xfrm>
          <a:off x="635431" y="395041"/>
          <a:ext cx="9810427" cy="6150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450667" y="395041"/>
            <a:ext cx="5516701" cy="584775"/>
          </a:xfrm>
          <a:prstGeom prst="rect">
            <a:avLst/>
          </a:prstGeom>
          <a:noFill/>
        </p:spPr>
        <p:txBody>
          <a:bodyPr wrap="square" rtlCol="0">
            <a:spAutoFit/>
          </a:bodyPr>
          <a:lstStyle/>
          <a:p>
            <a:r>
              <a:rPr lang="en-US" sz="3200" b="1"/>
              <a:t>Mix of Risk Factors</a:t>
            </a:r>
          </a:p>
        </p:txBody>
      </p:sp>
      <p:sp>
        <p:nvSpPr>
          <p:cNvPr id="6" name="TextBox 5"/>
          <p:cNvSpPr txBox="1"/>
          <p:nvPr/>
        </p:nvSpPr>
        <p:spPr>
          <a:xfrm>
            <a:off x="9545053" y="3272589"/>
            <a:ext cx="2486525" cy="2308324"/>
          </a:xfrm>
          <a:prstGeom prst="rect">
            <a:avLst/>
          </a:prstGeom>
          <a:noFill/>
        </p:spPr>
        <p:txBody>
          <a:bodyPr wrap="square" rtlCol="0">
            <a:spAutoFit/>
          </a:bodyPr>
          <a:lstStyle/>
          <a:p>
            <a:pPr marL="285750" indent="-285750">
              <a:buFont typeface="Arial" charset="0"/>
              <a:buChar char="•"/>
            </a:pPr>
            <a:r>
              <a:rPr lang="en-US"/>
              <a:t>Gender, Age</a:t>
            </a:r>
          </a:p>
          <a:p>
            <a:pPr marL="285750" indent="-285750">
              <a:buFont typeface="Arial" charset="0"/>
              <a:buChar char="•"/>
            </a:pPr>
            <a:r>
              <a:rPr lang="en-US"/>
              <a:t>Continued Intent</a:t>
            </a:r>
          </a:p>
          <a:p>
            <a:pPr marL="285750" indent="-285750">
              <a:buFont typeface="Arial" charset="0"/>
              <a:buChar char="•"/>
            </a:pPr>
            <a:r>
              <a:rPr lang="en-US"/>
              <a:t>Desire to ”feel”</a:t>
            </a:r>
          </a:p>
          <a:p>
            <a:pPr marL="285750" indent="-285750">
              <a:buFont typeface="Arial" charset="0"/>
              <a:buChar char="•"/>
            </a:pPr>
            <a:r>
              <a:rPr lang="en-US"/>
              <a:t>Trauma/Abuse</a:t>
            </a:r>
          </a:p>
          <a:p>
            <a:pPr marL="285750" indent="-285750">
              <a:buFont typeface="Arial" charset="0"/>
              <a:buChar char="•"/>
            </a:pPr>
            <a:r>
              <a:rPr lang="en-US"/>
              <a:t>Hopelessness</a:t>
            </a:r>
          </a:p>
          <a:p>
            <a:pPr marL="285750" indent="-285750">
              <a:buFont typeface="Arial" charset="0"/>
              <a:buChar char="•"/>
            </a:pPr>
            <a:r>
              <a:rPr lang="en-US"/>
              <a:t>Acculturation</a:t>
            </a:r>
          </a:p>
          <a:p>
            <a:endParaRPr lang="en-US"/>
          </a:p>
          <a:p>
            <a:endParaRPr lang="en-US"/>
          </a:p>
        </p:txBody>
      </p:sp>
    </p:spTree>
    <p:extLst>
      <p:ext uri="{BB962C8B-B14F-4D97-AF65-F5344CB8AC3E}">
        <p14:creationId xmlns:p14="http://schemas.microsoft.com/office/powerpoint/2010/main" val="172308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3D7C0FA-81E5-E544-94A1-88BCE450CC7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CF276164-74BF-724F-AE91-A8BC08358DD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A802728D-FFF2-344F-BE60-6B30E81661E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0DF285E2-C6AD-804B-A7E5-674303A8965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89CF2C50-69C7-0C4E-BB8D-E6741ED12036}"/>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FA2BC6C3-EDA8-F04C-8E78-EA8D4600ADC1}"/>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0EE7C559-71AF-464C-8EFA-F4A05FE5F886}"/>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1B19BA0F-1380-034E-912D-663BD9BA89C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DAC38C1A-A691-D141-BD40-024C46EAAD1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C22466AD-3FC2-AC4B-B078-3A38ED4F4C0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6E763C73-84B2-7D4E-A4DF-A67913825F4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03BA6C10-CCE8-A443-B2FB-911A2C380C86}"/>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F6EFE02D-498F-AF4E-946A-DB85827B325F}"/>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E3E8EE1A-DA71-5240-B08E-1859EBF4B7CF}"/>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graphicEl>
                                              <a:dgm id="{185AFC39-62BD-4742-A1F5-094DABA35B4E}"/>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graphicEl>
                                              <a:dgm id="{D1E753F8-DEE3-4C49-92B4-8CB61631AD4B}"/>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dgm id="{8ECF10A9-F414-EB42-9E62-7CCC7F7304A9}"/>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dgm id="{63F38B85-A0F1-614E-B868-EEA88B3EA7E5}"/>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graphicEl>
                                              <a:dgm id="{B304210A-DF74-4849-8DA1-FF3ECAF1E867}"/>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graphicEl>
                                              <a:dgm id="{D7E73FF2-0BE4-F543-89BD-225FE5733A01}"/>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7D161-84ED-404A-9DA8-B46A0CFF53DC}"/>
              </a:ext>
            </a:extLst>
          </p:cNvPr>
          <p:cNvSpPr>
            <a:spLocks noGrp="1"/>
          </p:cNvSpPr>
          <p:nvPr>
            <p:ph type="title"/>
          </p:nvPr>
        </p:nvSpPr>
        <p:spPr/>
        <p:txBody>
          <a:bodyPr/>
          <a:lstStyle/>
          <a:p>
            <a:r>
              <a:rPr lang="en-US"/>
              <a:t>Risk Factors</a:t>
            </a:r>
          </a:p>
        </p:txBody>
      </p:sp>
      <p:sp>
        <p:nvSpPr>
          <p:cNvPr id="3" name="Content Placeholder 2">
            <a:extLst>
              <a:ext uri="{FF2B5EF4-FFF2-40B4-BE49-F238E27FC236}">
                <a16:creationId xmlns:a16="http://schemas.microsoft.com/office/drawing/2014/main" id="{BDB26A7C-05CA-B346-B49A-438AC5BA8C1A}"/>
              </a:ext>
            </a:extLst>
          </p:cNvPr>
          <p:cNvSpPr>
            <a:spLocks noGrp="1"/>
          </p:cNvSpPr>
          <p:nvPr>
            <p:ph idx="1"/>
          </p:nvPr>
        </p:nvSpPr>
        <p:spPr/>
        <p:txBody>
          <a:bodyPr/>
          <a:lstStyle/>
          <a:p>
            <a:pPr marL="0" indent="0">
              <a:buNone/>
            </a:pPr>
            <a:r>
              <a:rPr lang="en-US"/>
              <a:t>A relative risk of 1 = there is no difference in risk between individuals with the risk factor and the general population. </a:t>
            </a:r>
          </a:p>
          <a:p>
            <a:endParaRPr lang="en-US"/>
          </a:p>
          <a:p>
            <a:pPr marL="0" indent="0">
              <a:buNone/>
            </a:pPr>
            <a:r>
              <a:rPr lang="en-US"/>
              <a:t>A relative risk of &lt; (less than) 1 means the event is less likely to occur in individuals with the risk factor than in the general population. </a:t>
            </a:r>
          </a:p>
          <a:p>
            <a:endParaRPr lang="en-US"/>
          </a:p>
          <a:p>
            <a:pPr marL="0" indent="0">
              <a:buNone/>
            </a:pPr>
            <a:r>
              <a:rPr lang="en-US"/>
              <a:t>A relative risk of &gt; 1 means the event is more likely to occur in individuals with the risk factor than in the general population. </a:t>
            </a:r>
          </a:p>
          <a:p>
            <a:endParaRPr lang="en-US"/>
          </a:p>
          <a:p>
            <a:endParaRPr lang="en-US"/>
          </a:p>
        </p:txBody>
      </p:sp>
    </p:spTree>
    <p:extLst>
      <p:ext uri="{BB962C8B-B14F-4D97-AF65-F5344CB8AC3E}">
        <p14:creationId xmlns:p14="http://schemas.microsoft.com/office/powerpoint/2010/main" val="262430871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ppt/theme/theme2.xml><?xml version="1.0" encoding="utf-8"?>
<a:theme xmlns:a="http://schemas.openxmlformats.org/drawingml/2006/main" name="Orie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8498</TotalTime>
  <Words>3729</Words>
  <Application>Microsoft Office PowerPoint</Application>
  <PresentationFormat>Widescreen</PresentationFormat>
  <Paragraphs>727</Paragraphs>
  <Slides>53</Slides>
  <Notes>42</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70" baseType="lpstr">
      <vt:lpstr>ＭＳ Ｐゴシック</vt:lpstr>
      <vt:lpstr>Arial</vt:lpstr>
      <vt:lpstr>Avenir Next Regular</vt:lpstr>
      <vt:lpstr>Calibri</vt:lpstr>
      <vt:lpstr>Century Gothic</vt:lpstr>
      <vt:lpstr>Century Schoolbook</vt:lpstr>
      <vt:lpstr>Helvetica</vt:lpstr>
      <vt:lpstr>Mangal</vt:lpstr>
      <vt:lpstr>msgothic</vt:lpstr>
      <vt:lpstr>open sans</vt:lpstr>
      <vt:lpstr>Times</vt:lpstr>
      <vt:lpstr>Verdana</vt:lpstr>
      <vt:lpstr>Wingdings</vt:lpstr>
      <vt:lpstr>Wingdings 2</vt:lpstr>
      <vt:lpstr>Vapor Trail</vt:lpstr>
      <vt:lpstr>Oriel</vt:lpstr>
      <vt:lpstr>Microsoft Excel Chart</vt:lpstr>
      <vt:lpstr>Searching for Hope from Minds Steeped in hopelessness:   What Predicts, What Prevents and What Heals a Suicidal Mind </vt:lpstr>
      <vt:lpstr>Gratitude</vt:lpstr>
      <vt:lpstr>Overview</vt:lpstr>
      <vt:lpstr>SELF-HARMING BEHAVIOURS</vt:lpstr>
      <vt:lpstr>NONSUICIDAL SELF-INJURY (NSSI) </vt:lpstr>
      <vt:lpstr>SUICIDAL BEHAVIOUR  </vt:lpstr>
      <vt:lpstr>Course &amp; Progression</vt:lpstr>
      <vt:lpstr>PowerPoint Presentation</vt:lpstr>
      <vt:lpstr>Risk Factors</vt:lpstr>
      <vt:lpstr>RELATIVE RISK OF SUICIDE IN SPECIFIC DISORDERS</vt:lpstr>
      <vt:lpstr>Age-specific risk of self-harm in specific Psychiatric Conditions (sINGHAL ET AL., 2014) </vt:lpstr>
      <vt:lpstr>Canadian Context:  Suicidal thoughts, plans and attempts</vt:lpstr>
      <vt:lpstr>STANDARDIZED Assessment: A FEW ILLUSTRATIONS</vt:lpstr>
      <vt:lpstr>Suicidal behaviour: INSIGHTs </vt:lpstr>
      <vt:lpstr>demographics: Age &amp; GENDER</vt:lpstr>
      <vt:lpstr>ETHNICITY % N=2757</vt:lpstr>
      <vt:lpstr>Living Situation</vt:lpstr>
      <vt:lpstr>methodology</vt:lpstr>
      <vt:lpstr>OUTCOME MEASURE </vt:lpstr>
      <vt:lpstr>In-person assessment</vt:lpstr>
      <vt:lpstr>Prevalence Suicidality – 2 Methods</vt:lpstr>
      <vt:lpstr>CAPTURING suicidal ideation  Clinical Interview vs. Objective measure: overlap %</vt:lpstr>
      <vt:lpstr>Suicidality &amp; Demographics  % </vt:lpstr>
      <vt:lpstr>Suicidality as presenting concern (PC) &amp; CGPA</vt:lpstr>
      <vt:lpstr>Suicidality &amp; Number of Presenting Concerns</vt:lpstr>
      <vt:lpstr>Suicidality &amp; SPECIFIC Presenting Concerns</vt:lpstr>
      <vt:lpstr>Suicidality &amp; Symptom Severity AT THE TIME OF INTAKE</vt:lpstr>
      <vt:lpstr>Suicidality &amp; Strengths </vt:lpstr>
      <vt:lpstr>SI: Predictors</vt:lpstr>
      <vt:lpstr>SI: Predictors</vt:lpstr>
      <vt:lpstr>Final MODE of INTAKE IDEATORS</vt:lpstr>
      <vt:lpstr>Who IMPROVES &amp; WHO DETERIORATES</vt:lpstr>
      <vt:lpstr>TREATMENT AND policy implications for post secondary institutes</vt:lpstr>
      <vt:lpstr>Engagement: How many youth seek treatment ?</vt:lpstr>
      <vt:lpstr>EVIDENCE-BASED PROGRAMS FOR SELF-HARMING BEHAVIOUR</vt:lpstr>
      <vt:lpstr>Dr. Mark Sinyor, MSc., MD, FRCPC </vt:lpstr>
      <vt:lpstr>PowerPoint Presentation</vt:lpstr>
      <vt:lpstr>PowerPoint Presentation</vt:lpstr>
      <vt:lpstr>Risk Factors vs. Warning Signs</vt:lpstr>
      <vt:lpstr>PowerPoint Presentation</vt:lpstr>
      <vt:lpstr>PowerPoint Presentation</vt:lpstr>
      <vt:lpstr>PowerPoint Presentation</vt:lpstr>
      <vt:lpstr>PowerPoint Presentation</vt:lpstr>
      <vt:lpstr>Papageno Effect</vt:lpstr>
      <vt:lpstr>„Mastery of crisis class“(9% of articles) </vt:lpstr>
      <vt:lpstr>Evidence based interventions</vt:lpstr>
      <vt:lpstr>Resources: bOOKS</vt:lpstr>
      <vt:lpstr>Resources: websites &amp; HELPLINES</vt:lpstr>
      <vt:lpstr>ADDITIONAL SLIDES IF NEEDED</vt:lpstr>
      <vt:lpstr>confidentiality </vt:lpstr>
      <vt:lpstr>explore </vt:lpstr>
      <vt:lpstr>REASONS FOR suicidal behavior    </vt:lpstr>
      <vt:lpstr>SuicidAL bEHAVIOUR IN post-secondary Students BeckeR, HOLDAWAY &amp; luebbe, 2018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self-harm in youth</dc:title>
  <dc:creator>Tayyab Rashid</dc:creator>
  <cp:lastModifiedBy>Janine Omran</cp:lastModifiedBy>
  <cp:revision>135</cp:revision>
  <cp:lastPrinted>2017-12-10T13:16:23Z</cp:lastPrinted>
  <dcterms:created xsi:type="dcterms:W3CDTF">2017-10-21T12:37:26Z</dcterms:created>
  <dcterms:modified xsi:type="dcterms:W3CDTF">2019-04-24T18:16:18Z</dcterms:modified>
</cp:coreProperties>
</file>