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theme/theme5.xml" ContentType="application/vnd.openxmlformats-officedocument.theme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32" r:id="rId1"/>
    <p:sldMasterId id="2147483744" r:id="rId2"/>
    <p:sldMasterId id="2147483757" r:id="rId3"/>
    <p:sldMasterId id="2147483769" r:id="rId4"/>
    <p:sldMasterId id="2147483781" r:id="rId5"/>
    <p:sldMasterId id="2147483794" r:id="rId6"/>
  </p:sldMasterIdLst>
  <p:notesMasterIdLst>
    <p:notesMasterId r:id="rId32"/>
  </p:notesMasterIdLst>
  <p:sldIdLst>
    <p:sldId id="256" r:id="rId7"/>
    <p:sldId id="362" r:id="rId8"/>
    <p:sldId id="394" r:id="rId9"/>
    <p:sldId id="400" r:id="rId10"/>
    <p:sldId id="379" r:id="rId11"/>
    <p:sldId id="396" r:id="rId12"/>
    <p:sldId id="399" r:id="rId13"/>
    <p:sldId id="378" r:id="rId14"/>
    <p:sldId id="397" r:id="rId15"/>
    <p:sldId id="392" r:id="rId16"/>
    <p:sldId id="393" r:id="rId17"/>
    <p:sldId id="365" r:id="rId18"/>
    <p:sldId id="382" r:id="rId19"/>
    <p:sldId id="366" r:id="rId20"/>
    <p:sldId id="383" r:id="rId21"/>
    <p:sldId id="368" r:id="rId22"/>
    <p:sldId id="386" r:id="rId23"/>
    <p:sldId id="387" r:id="rId24"/>
    <p:sldId id="388" r:id="rId25"/>
    <p:sldId id="391" r:id="rId26"/>
    <p:sldId id="389" r:id="rId27"/>
    <p:sldId id="390" r:id="rId28"/>
    <p:sldId id="401" r:id="rId29"/>
    <p:sldId id="377" r:id="rId30"/>
    <p:sldId id="375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FF"/>
    <a:srgbClr val="FF0000"/>
    <a:srgbClr val="AB98C2"/>
    <a:srgbClr val="E6CDFF"/>
    <a:srgbClr val="ACE6B7"/>
    <a:srgbClr val="CDEEAA"/>
    <a:srgbClr val="F6C1A9"/>
    <a:srgbClr val="9EF27C"/>
    <a:srgbClr val="FDFED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65" autoAdjust="0"/>
    <p:restoredTop sz="81703" autoAdjust="0"/>
  </p:normalViewPr>
  <p:slideViewPr>
    <p:cSldViewPr showGuides="1">
      <p:cViewPr varScale="1">
        <p:scale>
          <a:sx n="106" d="100"/>
          <a:sy n="106" d="100"/>
        </p:scale>
        <p:origin x="-168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85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5.xml"/><Relationship Id="rId34" Type="http://schemas.openxmlformats.org/officeDocument/2006/relationships/viewProps" Target="view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slide" Target="slides/slide23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notesMaster" Target="notesMasters/notesMaster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36" Type="http://schemas.openxmlformats.org/officeDocument/2006/relationships/tableStyles" Target="tableStyle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slide" Target="slides/slide2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slide" Target="slides/slide24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EBE12F-0950-4622-8751-5A39F0EDFDDB}" type="datetimeFigureOut">
              <a:rPr lang="en-CA" smtClean="0"/>
              <a:pPr/>
              <a:t>19/07/2016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534198-6479-454D-8818-4AD61D0A4700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69237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534198-6479-454D-8818-4AD61D0A4700}" type="slidenum">
              <a:rPr lang="en-CA" smtClean="0"/>
              <a:pPr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7272118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534198-6479-454D-8818-4AD61D0A4700}" type="slidenum">
              <a:rPr lang="en-CA" smtClean="0"/>
              <a:pPr/>
              <a:t>12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0117007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534198-6479-454D-8818-4AD61D0A4700}" type="slidenum">
              <a:rPr lang="en-CA" smtClean="0"/>
              <a:pPr/>
              <a:t>13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137138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534198-6479-454D-8818-4AD61D0A4700}" type="slidenum">
              <a:rPr lang="en-CA" smtClean="0"/>
              <a:pPr/>
              <a:t>14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9638867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534198-6479-454D-8818-4AD61D0A4700}" type="slidenum">
              <a:rPr lang="en-CA" smtClean="0"/>
              <a:pPr/>
              <a:t>15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0937888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534198-6479-454D-8818-4AD61D0A4700}" type="slidenum">
              <a:rPr lang="en-CA" smtClean="0"/>
              <a:pPr/>
              <a:t>16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3885999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534198-6479-454D-8818-4AD61D0A4700}" type="slidenum">
              <a:rPr lang="en-CA" smtClean="0"/>
              <a:pPr/>
              <a:t>17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3885999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534198-6479-454D-8818-4AD61D0A4700}" type="slidenum">
              <a:rPr lang="en-CA" smtClean="0"/>
              <a:pPr/>
              <a:t>18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3885999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534198-6479-454D-8818-4AD61D0A4700}" type="slidenum">
              <a:rPr lang="en-CA" smtClean="0"/>
              <a:pPr/>
              <a:t>19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3885999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endParaRPr lang="en-US" sz="1200" kern="1200" baseline="0" dirty="0" smtClean="0">
              <a:latin typeface="+mn-lt"/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534198-6479-454D-8818-4AD61D0A4700}" type="slidenum">
              <a:rPr lang="en-CA" smtClean="0"/>
              <a:pPr/>
              <a:t>20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0336876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534198-6479-454D-8818-4AD61D0A4700}" type="slidenum">
              <a:rPr lang="en-CA" smtClean="0"/>
              <a:pPr/>
              <a:t>21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388599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534198-6479-454D-8818-4AD61D0A4700}" type="slidenum">
              <a:rPr lang="en-CA" smtClean="0"/>
              <a:pPr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7645207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534198-6479-454D-8818-4AD61D0A4700}" type="slidenum">
              <a:rPr lang="en-CA" smtClean="0"/>
              <a:pPr/>
              <a:t>22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7754781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0B3706-D781-490E-912A-DAD4340E292B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6352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534198-6479-454D-8818-4AD61D0A4700}" type="slidenum">
              <a:rPr lang="en-CA" smtClean="0"/>
              <a:pPr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698321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534198-6479-454D-8818-4AD61D0A4700}" type="slidenum">
              <a:rPr lang="en-CA" smtClean="0"/>
              <a:pPr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725658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534198-6479-454D-8818-4AD61D0A4700}" type="slidenum">
              <a:rPr lang="en-CA" smtClean="0"/>
              <a:pPr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675612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534198-6479-454D-8818-4AD61D0A4700}" type="slidenum">
              <a:rPr lang="en-CA" smtClean="0"/>
              <a:pPr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936097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534198-6479-454D-8818-4AD61D0A4700}" type="slidenum">
              <a:rPr lang="en-CA" smtClean="0"/>
              <a:pPr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2807084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534198-6479-454D-8818-4AD61D0A4700}" type="slidenum">
              <a:rPr lang="en-CA" smtClean="0"/>
              <a:pPr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2669429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534198-6479-454D-8818-4AD61D0A4700}" type="slidenum">
              <a:rPr lang="en-CA" smtClean="0"/>
              <a:pPr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203527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1"/>
            <a:ext cx="7848600" cy="1927225"/>
          </a:xfrm>
        </p:spPr>
        <p:txBody>
          <a:bodyPr anchor="b">
            <a:noAutofit/>
          </a:bodyPr>
          <a:lstStyle>
            <a:lvl1pPr>
              <a:defRPr sz="5400" b="1" cap="all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C7DA5-617A-407D-81D1-202B8422EACB}" type="datetimeFigureOut">
              <a:rPr lang="en-CA" smtClean="0"/>
              <a:pPr/>
              <a:t>19/07/2016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24B8A-7607-4E86-9209-A4DEF41CD704}" type="slidenum">
              <a:rPr lang="en-CA" smtClean="0"/>
              <a:pPr/>
              <a:t>‹#›</a:t>
            </a:fld>
            <a:endParaRPr lang="en-CA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10834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C7DA5-617A-407D-81D1-202B8422EACB}" type="datetimeFigureOut">
              <a:rPr lang="en-CA" smtClean="0"/>
              <a:pPr/>
              <a:t>19/07/2016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24B8A-7607-4E86-9209-A4DEF41CD70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917468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C7DA5-617A-407D-81D1-202B8422EACB}" type="datetimeFigureOut">
              <a:rPr lang="en-CA" smtClean="0"/>
              <a:pPr/>
              <a:t>19/07/2016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24B8A-7607-4E86-9209-A4DEF41CD70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272974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19/07/2016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899108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19/07/2016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651588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19/07/2016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830074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19/07/2016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886355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19/07/2016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186747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19/07/2016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4294705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19/07/2016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3101897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19/07/2016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44677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Tx/>
              <a:defRPr/>
            </a:lvl1pPr>
            <a:lvl2pPr>
              <a:buClrTx/>
              <a:defRPr/>
            </a:lvl2pPr>
            <a:lvl3pPr>
              <a:buClrTx/>
              <a:defRPr/>
            </a:lvl3pPr>
            <a:lvl4pPr>
              <a:buClrTx/>
              <a:defRPr/>
            </a:lvl4pPr>
            <a:lvl5pPr>
              <a:buClrTx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C7DA5-617A-407D-81D1-202B8422EACB}" type="datetimeFigureOut">
              <a:rPr lang="en-CA" smtClean="0"/>
              <a:pPr/>
              <a:t>19/07/2016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24B8A-7607-4E86-9209-A4DEF41CD70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569525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19/07/2016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6098817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19/07/2016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3138115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19/07/2016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147243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19/07/2016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523425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19/07/2016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0796837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19/07/2016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5500162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19/07/2016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247525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19/07/2016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2659092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19/07/2016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5011451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19/07/2016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448829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1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5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C7DA5-617A-407D-81D1-202B8422EACB}" type="datetimeFigureOut">
              <a:rPr lang="en-CA" smtClean="0"/>
              <a:pPr/>
              <a:t>19/07/2016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24B8A-7607-4E86-9209-A4DEF41CD704}" type="slidenum">
              <a:rPr lang="en-CA" smtClean="0"/>
              <a:pPr/>
              <a:t>‹#›</a:t>
            </a:fld>
            <a:endParaRPr lang="en-CA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99047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19/07/2016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226567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19/07/2016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5103551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19/07/2016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8421370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19/07/2016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5830086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19/07/2016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5410704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1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70D88-2A54-4B92-97F5-50EB7A946ABB}" type="datetimeFigureOut">
              <a:rPr lang="en-US" smtClean="0"/>
              <a:pPr/>
              <a:t>7/19/2016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83BCB-794B-40C6-93ED-9391D2B0CA91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87525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25425" indent="-225425">
              <a:defRPr/>
            </a:lvl1pPr>
            <a:lvl2pPr marL="517525" indent="-242888">
              <a:buFont typeface="Courier New" panose="02070309020205020404" pitchFamily="49" charset="0"/>
              <a:buChar char="o"/>
              <a:defRPr/>
            </a:lvl2pPr>
            <a:lvl3pPr marL="795338" indent="-247650">
              <a:buFont typeface="Wingdings" panose="05000000000000000000" pitchFamily="2" charset="2"/>
              <a:buChar char="Ø"/>
              <a:defRPr/>
            </a:lvl3pPr>
            <a:lvl4pPr marL="1033463" indent="-211138">
              <a:defRPr/>
            </a:lvl4pPr>
            <a:lvl5pPr marL="1258888" indent="-207963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70D88-2A54-4B92-97F5-50EB7A946ABB}" type="datetimeFigureOut">
              <a:rPr lang="en-US" smtClean="0"/>
              <a:pPr/>
              <a:t>7/19/2016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83BCB-794B-40C6-93ED-9391D2B0CA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4828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1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5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70D88-2A54-4B92-97F5-50EB7A946ABB}" type="datetimeFigureOut">
              <a:rPr lang="en-US" smtClean="0"/>
              <a:pPr/>
              <a:t>7/19/2016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83BCB-794B-40C6-93ED-9391D2B0CA91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208717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70D88-2A54-4B92-97F5-50EB7A946ABB}" type="datetimeFigureOut">
              <a:rPr lang="en-US" smtClean="0"/>
              <a:pPr/>
              <a:t>7/19/2016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83BCB-794B-40C6-93ED-9391D2B0CA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7543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70D88-2A54-4B92-97F5-50EB7A946ABB}" type="datetimeFigureOut">
              <a:rPr lang="en-US" smtClean="0"/>
              <a:pPr/>
              <a:t>7/19/2016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83BCB-794B-40C6-93ED-9391D2B0CA91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5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0723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buClrTx/>
              <a:defRPr sz="2800"/>
            </a:lvl1pPr>
            <a:lvl2pPr>
              <a:buClrTx/>
              <a:defRPr sz="2400"/>
            </a:lvl2pPr>
            <a:lvl3pPr>
              <a:buClrTx/>
              <a:defRPr sz="2000"/>
            </a:lvl3pPr>
            <a:lvl4pPr>
              <a:buClrTx/>
              <a:defRPr sz="1800"/>
            </a:lvl4pPr>
            <a:lvl5pPr>
              <a:buClrTx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C7DA5-617A-407D-81D1-202B8422EACB}" type="datetimeFigureOut">
              <a:rPr lang="en-CA" smtClean="0"/>
              <a:pPr/>
              <a:t>19/07/2016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24B8A-7607-4E86-9209-A4DEF41CD70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105834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70D88-2A54-4B92-97F5-50EB7A946ABB}" type="datetimeFigureOut">
              <a:rPr lang="en-US" smtClean="0"/>
              <a:pPr/>
              <a:t>7/19/2016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83BCB-794B-40C6-93ED-9391D2B0CA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9990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70D88-2A54-4B92-97F5-50EB7A946ABB}" type="datetimeFigureOut">
              <a:rPr lang="en-US" smtClean="0"/>
              <a:pPr/>
              <a:t>7/19/2016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83BCB-794B-40C6-93ED-9391D2B0CA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0864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3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70D88-2A54-4B92-97F5-50EB7A946ABB}" type="datetimeFigureOut">
              <a:rPr lang="en-US" smtClean="0"/>
              <a:pPr/>
              <a:t>7/19/2016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83BCB-794B-40C6-93ED-9391D2B0CA91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1940818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2"/>
            <a:ext cx="5904391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70D88-2A54-4B92-97F5-50EB7A946ABB}" type="datetimeFigureOut">
              <a:rPr lang="en-US" smtClean="0"/>
              <a:pPr/>
              <a:t>7/19/2016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83BCB-794B-40C6-93ED-9391D2B0CA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472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70D88-2A54-4B92-97F5-50EB7A946ABB}" type="datetimeFigureOut">
              <a:rPr lang="en-US" smtClean="0"/>
              <a:pPr/>
              <a:t>7/19/2016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83BCB-794B-40C6-93ED-9391D2B0CA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8986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70D88-2A54-4B92-97F5-50EB7A946ABB}" type="datetimeFigureOut">
              <a:rPr lang="en-US" smtClean="0"/>
              <a:pPr/>
              <a:t>7/19/2016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83BCB-794B-40C6-93ED-9391D2B0CA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85089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19/07/2016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97650172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19/07/2016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6697665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19/07/2016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1318387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19/07/2016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63480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C7DA5-617A-407D-81D1-202B8422EACB}" type="datetimeFigureOut">
              <a:rPr lang="en-CA" smtClean="0"/>
              <a:pPr/>
              <a:t>19/07/2016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24B8A-7607-4E86-9209-A4DEF41CD704}" type="slidenum">
              <a:rPr lang="en-CA" smtClean="0"/>
              <a:pPr/>
              <a:t>‹#›</a:t>
            </a:fld>
            <a:endParaRPr lang="en-CA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5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359001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19/07/2016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60251102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19/07/2016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9471083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19/07/2016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3970631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19/07/2016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18470268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19/07/2016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4767198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19/07/2016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4599360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19/07/2016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0304746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7F265-41EF-4231-956C-67BA86AAA1FB}" type="datetimeFigureOut">
              <a:rPr lang="en-CA" smtClean="0"/>
              <a:pPr/>
              <a:t>19/07/2016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806438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19/07/2016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40770851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19/07/2016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434105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C7DA5-617A-407D-81D1-202B8422EACB}" type="datetimeFigureOut">
              <a:rPr lang="en-CA" smtClean="0"/>
              <a:pPr/>
              <a:t>19/07/2016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24B8A-7607-4E86-9209-A4DEF41CD70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776193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19/07/2016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00987558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19/07/2016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18321503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19/07/2016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40621590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19/07/2016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54413957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19/07/2016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00629025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19/07/2016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72048977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19/07/2016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41170229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19/07/2016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17243101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9BB2-54BF-40CA-879B-3AF366A26ACC}" type="datetimeFigureOut">
              <a:rPr lang="en-CA" smtClean="0"/>
              <a:pPr/>
              <a:t>19/07/2016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54839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C7DA5-617A-407D-81D1-202B8422EACB}" type="datetimeFigureOut">
              <a:rPr lang="en-CA" smtClean="0"/>
              <a:pPr/>
              <a:t>19/07/2016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24B8A-7607-4E86-9209-A4DEF41CD70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260539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buClrTx/>
              <a:defRPr sz="3200"/>
            </a:lvl1pPr>
            <a:lvl2pPr>
              <a:buClrTx/>
              <a:defRPr sz="2800"/>
            </a:lvl2pPr>
            <a:lvl3pPr>
              <a:buClrTx/>
              <a:defRPr sz="2400"/>
            </a:lvl3pPr>
            <a:lvl4pPr>
              <a:buClrTx/>
              <a:defRPr sz="2000"/>
            </a:lvl4pPr>
            <a:lvl5pPr>
              <a:buClrTx/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3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C7DA5-617A-407D-81D1-202B8422EACB}" type="datetimeFigureOut">
              <a:rPr lang="en-CA" smtClean="0"/>
              <a:pPr/>
              <a:t>19/07/2016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24B8A-7607-4E86-9209-A4DEF41CD704}" type="slidenum">
              <a:rPr lang="en-CA" smtClean="0"/>
              <a:pPr/>
              <a:t>‹#›</a:t>
            </a:fld>
            <a:endParaRPr lang="en-CA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297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2"/>
            <a:ext cx="5904391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C7DA5-617A-407D-81D1-202B8422EACB}" type="datetimeFigureOut">
              <a:rPr lang="en-CA" smtClean="0"/>
              <a:pPr/>
              <a:t>19/07/2016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24B8A-7607-4E86-9209-A4DEF41CD70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651957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3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48.xml"/><Relationship Id="rId7" Type="http://schemas.openxmlformats.org/officeDocument/2006/relationships/slideLayout" Target="../slideLayouts/slideLayout52.xml"/><Relationship Id="rId12" Type="http://schemas.openxmlformats.org/officeDocument/2006/relationships/slideLayout" Target="../slideLayouts/slideLayout57.xml"/><Relationship Id="rId2" Type="http://schemas.openxmlformats.org/officeDocument/2006/relationships/slideLayout" Target="../slideLayouts/slideLayout47.xml"/><Relationship Id="rId1" Type="http://schemas.openxmlformats.org/officeDocument/2006/relationships/slideLayout" Target="../slideLayouts/slideLayout46.xml"/><Relationship Id="rId6" Type="http://schemas.openxmlformats.org/officeDocument/2006/relationships/slideLayout" Target="../slideLayouts/slideLayout51.xml"/><Relationship Id="rId11" Type="http://schemas.openxmlformats.org/officeDocument/2006/relationships/slideLayout" Target="../slideLayouts/slideLayout56.xml"/><Relationship Id="rId5" Type="http://schemas.openxmlformats.org/officeDocument/2006/relationships/slideLayout" Target="../slideLayouts/slideLayout50.xml"/><Relationship Id="rId10" Type="http://schemas.openxmlformats.org/officeDocument/2006/relationships/slideLayout" Target="../slideLayouts/slideLayout55.xml"/><Relationship Id="rId4" Type="http://schemas.openxmlformats.org/officeDocument/2006/relationships/slideLayout" Target="../slideLayouts/slideLayout49.xml"/><Relationship Id="rId9" Type="http://schemas.openxmlformats.org/officeDocument/2006/relationships/slideLayout" Target="../slideLayouts/slideLayout54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5.xml"/><Relationship Id="rId3" Type="http://schemas.openxmlformats.org/officeDocument/2006/relationships/slideLayout" Target="../slideLayouts/slideLayout60.xml"/><Relationship Id="rId7" Type="http://schemas.openxmlformats.org/officeDocument/2006/relationships/slideLayout" Target="../slideLayouts/slideLayout64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9.xml"/><Relationship Id="rId1" Type="http://schemas.openxmlformats.org/officeDocument/2006/relationships/slideLayout" Target="../slideLayouts/slideLayout58.xml"/><Relationship Id="rId6" Type="http://schemas.openxmlformats.org/officeDocument/2006/relationships/slideLayout" Target="../slideLayouts/slideLayout63.xml"/><Relationship Id="rId11" Type="http://schemas.openxmlformats.org/officeDocument/2006/relationships/slideLayout" Target="../slideLayouts/slideLayout68.xml"/><Relationship Id="rId5" Type="http://schemas.openxmlformats.org/officeDocument/2006/relationships/slideLayout" Target="../slideLayouts/slideLayout62.xml"/><Relationship Id="rId10" Type="http://schemas.openxmlformats.org/officeDocument/2006/relationships/slideLayout" Target="../slideLayouts/slideLayout67.xml"/><Relationship Id="rId4" Type="http://schemas.openxmlformats.org/officeDocument/2006/relationships/slideLayout" Target="../slideLayouts/slideLayout61.xml"/><Relationship Id="rId9" Type="http://schemas.openxmlformats.org/officeDocument/2006/relationships/slideLayout" Target="../slideLayouts/slideLayout6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740C7DA5-617A-407D-81D1-202B8422EACB}" type="datetimeFigureOut">
              <a:rPr lang="en-CA" smtClean="0"/>
              <a:pPr/>
              <a:t>19/07/2016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45924B8A-7607-4E86-9209-A4DEF41CD70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19126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17F265-41EF-4231-956C-67BA86AAA1FB}" type="datetimeFigureOut">
              <a:rPr lang="en-CA" smtClean="0"/>
              <a:pPr/>
              <a:t>19/07/2016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92023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  <p:sldLayoutId id="2147483756" r:id="rId12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199BB2-54BF-40CA-879B-3AF366A26ACC}" type="datetimeFigureOut">
              <a:rPr lang="en-CA" smtClean="0"/>
              <a:pPr/>
              <a:t>19/07/2016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93637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E6370D88-2A54-4B92-97F5-50EB7A946ABB}" type="datetimeFigureOut">
              <a:rPr lang="en-US" smtClean="0"/>
              <a:pPr/>
              <a:t>7/19/2016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CA483BCB-794B-40C6-93ED-9391D2B0CA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979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1" r:id="rId2"/>
    <p:sldLayoutId id="2147483772" r:id="rId3"/>
    <p:sldLayoutId id="2147483773" r:id="rId4"/>
    <p:sldLayoutId id="2147483774" r:id="rId5"/>
    <p:sldLayoutId id="2147483775" r:id="rId6"/>
    <p:sldLayoutId id="2147483776" r:id="rId7"/>
    <p:sldLayoutId id="2147483777" r:id="rId8"/>
    <p:sldLayoutId id="2147483778" r:id="rId9"/>
    <p:sldLayoutId id="2147483779" r:id="rId10"/>
    <p:sldLayoutId id="2147483780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17F265-41EF-4231-956C-67BA86AAA1FB}" type="datetimeFigureOut">
              <a:rPr lang="en-CA" smtClean="0"/>
              <a:pPr/>
              <a:t>19/07/2016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78B262-F735-4155-A0C5-5BDFC49AA6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00184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2" r:id="rId1"/>
    <p:sldLayoutId id="2147483783" r:id="rId2"/>
    <p:sldLayoutId id="2147483784" r:id="rId3"/>
    <p:sldLayoutId id="2147483785" r:id="rId4"/>
    <p:sldLayoutId id="2147483786" r:id="rId5"/>
    <p:sldLayoutId id="2147483787" r:id="rId6"/>
    <p:sldLayoutId id="2147483788" r:id="rId7"/>
    <p:sldLayoutId id="2147483789" r:id="rId8"/>
    <p:sldLayoutId id="2147483790" r:id="rId9"/>
    <p:sldLayoutId id="2147483791" r:id="rId10"/>
    <p:sldLayoutId id="2147483792" r:id="rId11"/>
    <p:sldLayoutId id="2147483793" r:id="rId12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199BB2-54BF-40CA-879B-3AF366A26ACC}" type="datetimeFigureOut">
              <a:rPr lang="en-CA" smtClean="0"/>
              <a:pPr/>
              <a:t>19/07/2016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F7468B-8924-4E27-9322-2B20474255C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04252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5" r:id="rId1"/>
    <p:sldLayoutId id="2147483796" r:id="rId2"/>
    <p:sldLayoutId id="2147483797" r:id="rId3"/>
    <p:sldLayoutId id="2147483798" r:id="rId4"/>
    <p:sldLayoutId id="2147483799" r:id="rId5"/>
    <p:sldLayoutId id="2147483800" r:id="rId6"/>
    <p:sldLayoutId id="2147483801" r:id="rId7"/>
    <p:sldLayoutId id="2147483802" r:id="rId8"/>
    <p:sldLayoutId id="2147483803" r:id="rId9"/>
    <p:sldLayoutId id="2147483804" r:id="rId10"/>
    <p:sldLayoutId id="2147483805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condram@queensu.ca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microsoft.com/office/2007/relationships/hdphoto" Target="NUL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mh.ca/antidepressant-skills/adult/workbook/" TargetMode="External"/><Relationship Id="rId2" Type="http://schemas.openxmlformats.org/officeDocument/2006/relationships/hyperlink" Target="http://www.victoria.ac.nz/st_services/disability/publications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anxietybc.com/resources/selfhelp_home_toolkit.php" TargetMode="External"/><Relationship Id="rId5" Type="http://schemas.openxmlformats.org/officeDocument/2006/relationships/hyperlink" Target="http://www.queensu.ca/hcds/workbook.php" TargetMode="External"/><Relationship Id="rId4" Type="http://schemas.openxmlformats.org/officeDocument/2006/relationships/hyperlink" Target="http://www.heretohelp.bc.ca/wellness-modules" TargetMode="Externa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ictoria.ac.nz/st_services/disability/publications/downloads/studentguides/Self%20Stigma%20e-version.pdf" TargetMode="External"/><Relationship Id="rId2" Type="http://schemas.openxmlformats.org/officeDocument/2006/relationships/hyperlink" Target="http://www.camh.ca/en/hospital/about_camh/newsroom/for_reporters/Pages/addictionmentalhealthstatistics.aspx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mnmatec.umn.edu/Display%20Handouts%20Healing%20the%20Stigma%20of%20Depression.pdf" TargetMode="External"/><Relationship Id="rId5" Type="http://schemas.openxmlformats.org/officeDocument/2006/relationships/hyperlink" Target="http://www.likeminds.org.nz/assets/Uploads/Fighting-Shadows.pdf" TargetMode="External"/><Relationship Id="rId4" Type="http://schemas.openxmlformats.org/officeDocument/2006/relationships/hyperlink" Target="http://www.mentalhealthcommission.ca/English/system/files/private/document/opening_minds_interim_report.pdf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camh.ca/en/education/teachers_school_programs/resources_for_teachers_and_schools/talking_about_mental_illness/Pages/tami_teachersresource.aspx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amh.ca/en/education/teachers_school_programs/resources_for_teachers_and_schools/talking_about_mental_illness/Pages/tami_teachersresource.aspx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amh.ca/en/hospital/about_camh/newsroom/for_reporters/Pages/addictionmentalhealthstatistics.aspx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666" y="15777"/>
            <a:ext cx="9127334" cy="2593975"/>
          </a:xfrm>
        </p:spPr>
        <p:txBody>
          <a:bodyPr/>
          <a:lstStyle/>
          <a:p>
            <a:pPr algn="ctr"/>
            <a:r>
              <a:rPr lang="en-CA" dirty="0" smtClean="0"/>
              <a:t>Self-Stigma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7584" y="3429000"/>
            <a:ext cx="6461760" cy="1800200"/>
          </a:xfrm>
        </p:spPr>
        <p:txBody>
          <a:bodyPr>
            <a:normAutofit/>
          </a:bodyPr>
          <a:lstStyle/>
          <a:p>
            <a:r>
              <a:rPr lang="en-CA" sz="2800" dirty="0" smtClean="0"/>
              <a:t>Dr. Mike Condra</a:t>
            </a:r>
            <a:br>
              <a:rPr lang="en-CA" sz="2800" dirty="0" smtClean="0"/>
            </a:br>
            <a:r>
              <a:rPr lang="en-CA" sz="2800" dirty="0" smtClean="0">
                <a:hlinkClick r:id="rId2"/>
              </a:rPr>
              <a:t>condram@queensu.ca</a:t>
            </a:r>
            <a:r>
              <a:rPr lang="en-CA" sz="2800" dirty="0" smtClean="0"/>
              <a:t/>
            </a:r>
            <a:br>
              <a:rPr lang="en-CA" sz="2800" dirty="0" smtClean="0"/>
            </a:br>
            <a:r>
              <a:rPr lang="en-CA" sz="2800" dirty="0" smtClean="0"/>
              <a:t>Queen’s University</a:t>
            </a:r>
            <a:endParaRPr lang="en-CA" sz="2800" dirty="0"/>
          </a:p>
        </p:txBody>
      </p:sp>
    </p:spTree>
    <p:extLst>
      <p:ext uri="{BB962C8B-B14F-4D97-AF65-F5344CB8AC3E}">
        <p14:creationId xmlns:p14="http://schemas.microsoft.com/office/powerpoint/2010/main" val="2704822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Public or Social Stigma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b="1" dirty="0" smtClean="0"/>
              <a:t>Public/Social stigma</a:t>
            </a:r>
            <a:r>
              <a:rPr lang="en-CA" dirty="0" smtClean="0"/>
              <a:t>:</a:t>
            </a:r>
            <a:br>
              <a:rPr lang="en-CA" dirty="0" smtClean="0"/>
            </a:br>
            <a:r>
              <a:rPr lang="en-CA" dirty="0" smtClean="0"/>
              <a:t>“The prejudicial attitudes and discriminatory behaviours expressed toward people with a mental illness by members of the public”</a:t>
            </a:r>
          </a:p>
          <a:p>
            <a:r>
              <a:rPr lang="en-CA" dirty="0" smtClean="0"/>
              <a:t>E.g. the ideas that people with mental illness can never recover; they are violent and unpredictable; they are blameworthy and could control their illness.</a:t>
            </a:r>
          </a:p>
          <a:p>
            <a:endParaRPr lang="en-US" dirty="0"/>
          </a:p>
        </p:txBody>
      </p:sp>
      <p:pic>
        <p:nvPicPr>
          <p:cNvPr id="14" name="Picture 13" descr="A picture of a profile of a person's head showing their brain."/>
          <p:cNvPicPr/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5900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6130" y="4528884"/>
            <a:ext cx="1828800" cy="1756954"/>
          </a:xfrm>
          <a:prstGeom prst="rect">
            <a:avLst/>
          </a:prstGeom>
        </p:spPr>
      </p:pic>
      <p:grpSp>
        <p:nvGrpSpPr>
          <p:cNvPr id="108546" name="Group 14" descr="A head with thought bubbles around it that say: Stupid, Inadequate, Crazy, Nut-Job, Scary, Incapable, Strange, Weak, Faker"/>
          <p:cNvGrpSpPr>
            <a:grpSpLocks/>
          </p:cNvGrpSpPr>
          <p:nvPr/>
        </p:nvGrpSpPr>
        <p:grpSpPr bwMode="auto">
          <a:xfrm>
            <a:off x="1710531" y="4552247"/>
            <a:ext cx="5722937" cy="2038350"/>
            <a:chOff x="0" y="0"/>
            <a:chExt cx="48679" cy="15978"/>
          </a:xfrm>
        </p:grpSpPr>
        <p:sp>
          <p:nvSpPr>
            <p:cNvPr id="4" name="AutoShape 3"/>
            <p:cNvSpPr>
              <a:spLocks noChangeArrowheads="1"/>
            </p:cNvSpPr>
            <p:nvPr/>
          </p:nvSpPr>
          <p:spPr bwMode="auto">
            <a:xfrm>
              <a:off x="7053" y="0"/>
              <a:ext cx="7532" cy="3263"/>
            </a:xfrm>
            <a:prstGeom prst="wedgeRoundRectCallout">
              <a:avLst>
                <a:gd name="adj1" fmla="val -20833"/>
                <a:gd name="adj2" fmla="val 62500"/>
                <a:gd name="adj3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Times New Roman" charset="0"/>
                </a:rPr>
                <a:t>Stupid</a:t>
              </a:r>
            </a:p>
          </p:txBody>
        </p:sp>
        <p:sp>
          <p:nvSpPr>
            <p:cNvPr id="5" name="AutoShape 4"/>
            <p:cNvSpPr>
              <a:spLocks noChangeArrowheads="1"/>
            </p:cNvSpPr>
            <p:nvPr/>
          </p:nvSpPr>
          <p:spPr bwMode="auto">
            <a:xfrm>
              <a:off x="1959" y="4920"/>
              <a:ext cx="10274" cy="3264"/>
            </a:xfrm>
            <a:prstGeom prst="wedgeRoundRectCallout">
              <a:avLst>
                <a:gd name="adj1" fmla="val -20833"/>
                <a:gd name="adj2" fmla="val 62500"/>
                <a:gd name="adj3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Times New Roman" charset="0"/>
                </a:rPr>
                <a:t>Inadequate</a:t>
              </a:r>
            </a:p>
          </p:txBody>
        </p:sp>
        <p:sp>
          <p:nvSpPr>
            <p:cNvPr id="6" name="AutoShape 5"/>
            <p:cNvSpPr>
              <a:spLocks noChangeArrowheads="1"/>
            </p:cNvSpPr>
            <p:nvPr/>
          </p:nvSpPr>
          <p:spPr bwMode="auto">
            <a:xfrm>
              <a:off x="8447" y="9448"/>
              <a:ext cx="7531" cy="3264"/>
            </a:xfrm>
            <a:prstGeom prst="wedgeRoundRectCallout">
              <a:avLst>
                <a:gd name="adj1" fmla="val -20833"/>
                <a:gd name="adj2" fmla="val 62500"/>
                <a:gd name="adj3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Times New Roman" charset="0"/>
                </a:rPr>
                <a:t>Crazy</a:t>
              </a:r>
            </a:p>
          </p:txBody>
        </p:sp>
        <p:sp>
          <p:nvSpPr>
            <p:cNvPr id="7" name="AutoShape 6"/>
            <p:cNvSpPr>
              <a:spLocks noChangeArrowheads="1"/>
            </p:cNvSpPr>
            <p:nvPr/>
          </p:nvSpPr>
          <p:spPr bwMode="auto">
            <a:xfrm>
              <a:off x="0" y="12714"/>
              <a:ext cx="7531" cy="3264"/>
            </a:xfrm>
            <a:prstGeom prst="wedgeRoundRectCallout">
              <a:avLst>
                <a:gd name="adj1" fmla="val -20833"/>
                <a:gd name="adj2" fmla="val 62500"/>
                <a:gd name="adj3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Times New Roman" charset="0"/>
                </a:rPr>
                <a:t>Nut-Job</a:t>
              </a:r>
            </a:p>
          </p:txBody>
        </p:sp>
        <p:sp>
          <p:nvSpPr>
            <p:cNvPr id="8" name="AutoShape 7"/>
            <p:cNvSpPr>
              <a:spLocks noChangeArrowheads="1"/>
            </p:cNvSpPr>
            <p:nvPr/>
          </p:nvSpPr>
          <p:spPr bwMode="auto">
            <a:xfrm>
              <a:off x="31220" y="130"/>
              <a:ext cx="7531" cy="3264"/>
            </a:xfrm>
            <a:prstGeom prst="wedgeRoundRectCallout">
              <a:avLst>
                <a:gd name="adj1" fmla="val -20833"/>
                <a:gd name="adj2" fmla="val 62500"/>
                <a:gd name="adj3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Times New Roman" charset="0"/>
                </a:rPr>
                <a:t>Scary</a:t>
              </a:r>
            </a:p>
          </p:txBody>
        </p:sp>
        <p:sp>
          <p:nvSpPr>
            <p:cNvPr id="9" name="AutoShape 8"/>
            <p:cNvSpPr>
              <a:spLocks noChangeArrowheads="1"/>
            </p:cNvSpPr>
            <p:nvPr/>
          </p:nvSpPr>
          <p:spPr bwMode="auto">
            <a:xfrm>
              <a:off x="34964" y="4093"/>
              <a:ext cx="9405" cy="3263"/>
            </a:xfrm>
            <a:prstGeom prst="wedgeRoundRectCallout">
              <a:avLst>
                <a:gd name="adj1" fmla="val -20833"/>
                <a:gd name="adj2" fmla="val 62500"/>
                <a:gd name="adj3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Times New Roman" charset="0"/>
                </a:rPr>
                <a:t>Incapable</a:t>
              </a:r>
            </a:p>
          </p:txBody>
        </p:sp>
        <p:sp>
          <p:nvSpPr>
            <p:cNvPr id="11" name="AutoShape 9"/>
            <p:cNvSpPr>
              <a:spLocks noChangeArrowheads="1"/>
            </p:cNvSpPr>
            <p:nvPr/>
          </p:nvSpPr>
          <p:spPr bwMode="auto">
            <a:xfrm>
              <a:off x="31655" y="8229"/>
              <a:ext cx="7531" cy="3264"/>
            </a:xfrm>
            <a:prstGeom prst="wedgeRoundRectCallout">
              <a:avLst>
                <a:gd name="adj1" fmla="val -20833"/>
                <a:gd name="adj2" fmla="val 62500"/>
                <a:gd name="adj3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Times New Roman" charset="0"/>
                </a:rPr>
                <a:t>Strange</a:t>
              </a:r>
            </a:p>
          </p:txBody>
        </p:sp>
        <p:sp>
          <p:nvSpPr>
            <p:cNvPr id="12" name="AutoShape 10"/>
            <p:cNvSpPr>
              <a:spLocks noChangeArrowheads="1"/>
            </p:cNvSpPr>
            <p:nvPr/>
          </p:nvSpPr>
          <p:spPr bwMode="auto">
            <a:xfrm>
              <a:off x="41148" y="9448"/>
              <a:ext cx="7531" cy="3264"/>
            </a:xfrm>
            <a:prstGeom prst="wedgeRoundRectCallout">
              <a:avLst>
                <a:gd name="adj1" fmla="val -20833"/>
                <a:gd name="adj2" fmla="val 62500"/>
                <a:gd name="adj3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Times New Roman" charset="0"/>
                </a:rPr>
                <a:t>Faker</a:t>
              </a:r>
            </a:p>
          </p:txBody>
        </p:sp>
        <p:sp>
          <p:nvSpPr>
            <p:cNvPr id="13" name="AutoShape 11"/>
            <p:cNvSpPr>
              <a:spLocks noChangeArrowheads="1"/>
            </p:cNvSpPr>
            <p:nvPr/>
          </p:nvSpPr>
          <p:spPr bwMode="auto">
            <a:xfrm>
              <a:off x="32352" y="12714"/>
              <a:ext cx="7531" cy="3264"/>
            </a:xfrm>
            <a:prstGeom prst="wedgeRoundRectCallout">
              <a:avLst>
                <a:gd name="adj1" fmla="val -20833"/>
                <a:gd name="adj2" fmla="val 62500"/>
                <a:gd name="adj3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Times New Roman" charset="0"/>
                </a:rPr>
                <a:t>Weak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312" y="332656"/>
            <a:ext cx="8229600" cy="990600"/>
          </a:xfrm>
        </p:spPr>
        <p:txBody>
          <a:bodyPr/>
          <a:lstStyle/>
          <a:p>
            <a:r>
              <a:rPr lang="en-US" dirty="0" smtClean="0"/>
              <a:t>What is Self-Stigma?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3256"/>
            <a:ext cx="8229600" cy="5153744"/>
          </a:xfrm>
        </p:spPr>
        <p:txBody>
          <a:bodyPr/>
          <a:lstStyle/>
          <a:p>
            <a:r>
              <a:rPr lang="en-CA" b="1" dirty="0" smtClean="0"/>
              <a:t>Self-stigma</a:t>
            </a:r>
            <a:r>
              <a:rPr lang="en-CA" dirty="0" smtClean="0"/>
              <a:t>:</a:t>
            </a:r>
            <a:br>
              <a:rPr lang="en-CA" dirty="0" smtClean="0"/>
            </a:br>
            <a:r>
              <a:rPr lang="en-CA" dirty="0" smtClean="0"/>
              <a:t>“Self-stigma is when a person with a mental illness accepts and agrees with negative cultural stereotypes.  They feel ashamed, blameworthy, and try to conceal their illness from others.”</a:t>
            </a:r>
          </a:p>
          <a:p>
            <a:r>
              <a:rPr lang="en-CA" dirty="0" smtClean="0"/>
              <a:t>E.g., when someone avoids situations that may elicit stigmatizing responses.</a:t>
            </a:r>
            <a:br>
              <a:rPr lang="en-CA" dirty="0" smtClean="0"/>
            </a:br>
            <a:endParaRPr lang="en-CA" dirty="0" smtClean="0"/>
          </a:p>
          <a:p>
            <a:r>
              <a:rPr lang="en-CA" dirty="0" smtClean="0"/>
              <a:t>Self-stigma is </a:t>
            </a:r>
            <a:r>
              <a:rPr lang="en-CA" b="1" dirty="0" smtClean="0"/>
              <a:t>learned</a:t>
            </a:r>
            <a:br>
              <a:rPr lang="en-CA" b="1" dirty="0" smtClean="0"/>
            </a:br>
            <a:r>
              <a:rPr lang="en-CA" dirty="0" smtClean="0"/>
              <a:t>(and can be unlearned)</a:t>
            </a:r>
          </a:p>
          <a:p>
            <a:endParaRPr lang="en-US" dirty="0"/>
          </a:p>
        </p:txBody>
      </p:sp>
      <p:pic>
        <p:nvPicPr>
          <p:cNvPr id="4" name="Picture 3" descr="A head with thought bubbles inside it that say: Stupid, Inadequate, Crazy, Nut-Job, Scary, Incapable, Strange, Weak, Faker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025" t="25592" r="22638" b="2418"/>
          <a:stretch/>
        </p:blipFill>
        <p:spPr bwMode="auto">
          <a:xfrm>
            <a:off x="5664056" y="3581400"/>
            <a:ext cx="3048000" cy="28956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400092" y="278160"/>
            <a:ext cx="9432338" cy="990600"/>
          </a:xfrm>
        </p:spPr>
        <p:txBody>
          <a:bodyPr>
            <a:normAutofit/>
          </a:bodyPr>
          <a:lstStyle/>
          <a:p>
            <a:pPr algn="ctr"/>
            <a:r>
              <a:rPr lang="en-CA" dirty="0" smtClean="0"/>
              <a:t>How Does Stigma Develop?</a:t>
            </a:r>
            <a:endParaRPr lang="en-CA" sz="4800" dirty="0"/>
          </a:p>
        </p:txBody>
      </p:sp>
      <p:sp>
        <p:nvSpPr>
          <p:cNvPr id="4" name="TextBox 3"/>
          <p:cNvSpPr txBox="1"/>
          <p:nvPr/>
        </p:nvSpPr>
        <p:spPr>
          <a:xfrm>
            <a:off x="287524" y="1183019"/>
            <a:ext cx="3744418" cy="220724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CA" sz="2000" b="1" dirty="0" smtClean="0"/>
              <a:t>1. </a:t>
            </a:r>
            <a:r>
              <a:rPr lang="en-CA" sz="2400" b="1" dirty="0" smtClean="0"/>
              <a:t>Awareness:</a:t>
            </a:r>
          </a:p>
          <a:p>
            <a:pPr algn="ctr"/>
            <a:r>
              <a:rPr lang="en-CA" sz="2400" dirty="0" smtClean="0"/>
              <a:t>The public believes people with mental illness are weak.</a:t>
            </a:r>
            <a:endParaRPr lang="en-CA" sz="2400" dirty="0"/>
          </a:p>
        </p:txBody>
      </p:sp>
      <p:sp>
        <p:nvSpPr>
          <p:cNvPr id="6" name="Right Arrow 5" descr="Arrow"/>
          <p:cNvSpPr/>
          <p:nvPr/>
        </p:nvSpPr>
        <p:spPr>
          <a:xfrm rot="5400000">
            <a:off x="1771480" y="3454476"/>
            <a:ext cx="776505" cy="64807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" name="TextBox 4"/>
          <p:cNvSpPr txBox="1"/>
          <p:nvPr/>
        </p:nvSpPr>
        <p:spPr>
          <a:xfrm>
            <a:off x="179512" y="4171130"/>
            <a:ext cx="3672407" cy="220724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CA" sz="2000" b="1" dirty="0" smtClean="0"/>
              <a:t>2. </a:t>
            </a:r>
            <a:r>
              <a:rPr lang="en-CA" sz="2400" b="1" dirty="0" smtClean="0"/>
              <a:t>Agreement:</a:t>
            </a:r>
          </a:p>
          <a:p>
            <a:pPr algn="ctr"/>
            <a:r>
              <a:rPr lang="en-CA" sz="2400" dirty="0" smtClean="0"/>
              <a:t>“That’s right. People with mental illness </a:t>
            </a:r>
            <a:r>
              <a:rPr lang="en-CA" sz="2400" u="sng" dirty="0" smtClean="0"/>
              <a:t>are</a:t>
            </a:r>
            <a:r>
              <a:rPr lang="en-CA" sz="2400" dirty="0" smtClean="0"/>
              <a:t> weak.”</a:t>
            </a:r>
            <a:endParaRPr lang="en-CA" sz="2400" dirty="0"/>
          </a:p>
        </p:txBody>
      </p:sp>
      <p:sp>
        <p:nvSpPr>
          <p:cNvPr id="7" name="Right Arrow 6" descr="Arrow"/>
          <p:cNvSpPr/>
          <p:nvPr/>
        </p:nvSpPr>
        <p:spPr>
          <a:xfrm>
            <a:off x="3906178" y="4950714"/>
            <a:ext cx="1673708" cy="64807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TextBox 7"/>
          <p:cNvSpPr txBox="1"/>
          <p:nvPr/>
        </p:nvSpPr>
        <p:spPr>
          <a:xfrm>
            <a:off x="5596092" y="4166765"/>
            <a:ext cx="3152371" cy="2207240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CA" sz="2400" b="1" dirty="0" smtClean="0"/>
              <a:t>3. Application:</a:t>
            </a:r>
          </a:p>
          <a:p>
            <a:pPr algn="ctr"/>
            <a:r>
              <a:rPr lang="en-CA" sz="2400" dirty="0" smtClean="0"/>
              <a:t>“I have a mental illness so I must be weak.”</a:t>
            </a:r>
            <a:endParaRPr lang="en-CA" sz="2400" dirty="0"/>
          </a:p>
        </p:txBody>
      </p:sp>
      <p:sp>
        <p:nvSpPr>
          <p:cNvPr id="9" name="Right Arrow 8" descr="Arrow"/>
          <p:cNvSpPr/>
          <p:nvPr/>
        </p:nvSpPr>
        <p:spPr>
          <a:xfrm rot="16200000">
            <a:off x="6922953" y="3562674"/>
            <a:ext cx="560110" cy="64807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TextBox 9"/>
          <p:cNvSpPr txBox="1"/>
          <p:nvPr/>
        </p:nvSpPr>
        <p:spPr>
          <a:xfrm>
            <a:off x="5579885" y="1295399"/>
            <a:ext cx="3168577" cy="220724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CA" sz="2400" b="1" dirty="0" smtClean="0"/>
              <a:t>4. Harm:</a:t>
            </a:r>
          </a:p>
          <a:p>
            <a:pPr algn="ctr"/>
            <a:r>
              <a:rPr lang="en-CA" sz="2400" dirty="0" smtClean="0"/>
              <a:t>“Because I am weak, I am not worthy or able</a:t>
            </a:r>
            <a:r>
              <a:rPr lang="en-CA" sz="2000" dirty="0" smtClean="0"/>
              <a:t>.”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79512" y="6478020"/>
            <a:ext cx="8852734" cy="372928"/>
          </a:xfrm>
        </p:spPr>
        <p:txBody>
          <a:bodyPr/>
          <a:lstStyle/>
          <a:p>
            <a:r>
              <a:rPr lang="en-CA" dirty="0">
                <a:solidFill>
                  <a:schemeClr val="tx1"/>
                </a:solidFill>
              </a:rPr>
              <a:t>Staged Model of Self-Stigma (Adapted from Corrigan &amp; Rao, 2012, p. 465)</a:t>
            </a:r>
          </a:p>
        </p:txBody>
      </p:sp>
    </p:spTree>
    <p:extLst>
      <p:ext uri="{BB962C8B-B14F-4D97-AF65-F5344CB8AC3E}">
        <p14:creationId xmlns:p14="http://schemas.microsoft.com/office/powerpoint/2010/main" val="1022441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5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Blue arrow pointing upwards to demonstrated Increased. Yellow arrow pointing downwards to demonstrate Decreased. 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solidFill>
                  <a:srgbClr val="1F497D"/>
                </a:solidFill>
              </a:rPr>
              <a:t>The Impact of Self-Stigma</a:t>
            </a:r>
            <a:endParaRPr lang="en-CA" dirty="0"/>
          </a:p>
        </p:txBody>
      </p:sp>
      <p:sp>
        <p:nvSpPr>
          <p:cNvPr id="4" name="Up Arrow 3" descr="Arrow pointing up."/>
          <p:cNvSpPr/>
          <p:nvPr/>
        </p:nvSpPr>
        <p:spPr>
          <a:xfrm>
            <a:off x="461726" y="1668202"/>
            <a:ext cx="2715768" cy="2340864"/>
          </a:xfrm>
          <a:prstGeom prst="upArrow">
            <a:avLst/>
          </a:prstGeom>
          <a:solidFill>
            <a:srgbClr val="0070C0"/>
          </a:solidFill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6" name="Freeform 5"/>
          <p:cNvSpPr/>
          <p:nvPr/>
        </p:nvSpPr>
        <p:spPr>
          <a:xfrm>
            <a:off x="3258967" y="1532198"/>
            <a:ext cx="4608576" cy="2612872"/>
          </a:xfrm>
          <a:custGeom>
            <a:avLst/>
            <a:gdLst>
              <a:gd name="connsiteX0" fmla="*/ 0 w 4608576"/>
              <a:gd name="connsiteY0" fmla="*/ 0 h 2612872"/>
              <a:gd name="connsiteX1" fmla="*/ 4608576 w 4608576"/>
              <a:gd name="connsiteY1" fmla="*/ 0 h 2612872"/>
              <a:gd name="connsiteX2" fmla="*/ 4608576 w 4608576"/>
              <a:gd name="connsiteY2" fmla="*/ 2612872 h 2612872"/>
              <a:gd name="connsiteX3" fmla="*/ 0 w 4608576"/>
              <a:gd name="connsiteY3" fmla="*/ 2612872 h 2612872"/>
              <a:gd name="connsiteX4" fmla="*/ 0 w 4608576"/>
              <a:gd name="connsiteY4" fmla="*/ 0 h 26128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608576" h="2612872">
                <a:moveTo>
                  <a:pt x="0" y="0"/>
                </a:moveTo>
                <a:lnTo>
                  <a:pt x="4608576" y="0"/>
                </a:lnTo>
                <a:lnTo>
                  <a:pt x="4608576" y="2612872"/>
                </a:lnTo>
                <a:lnTo>
                  <a:pt x="0" y="2612872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70688" tIns="0" rIns="170688" bIns="170688" numCol="1" spcCol="1270" anchor="ctr" anchorCtr="0">
            <a:noAutofit/>
          </a:bodyPr>
          <a:lstStyle/>
          <a:p>
            <a:pPr lvl="0" algn="l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CA" sz="2400" b="1" kern="1200" dirty="0" smtClean="0"/>
              <a:t>Increased</a:t>
            </a:r>
            <a:endParaRPr lang="en-CA" sz="2400" b="1" kern="1200" dirty="0"/>
          </a:p>
          <a:p>
            <a:pPr marL="228600" lvl="1" indent="-228600" algn="l" defTabSz="10668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CA" sz="2400" kern="1200" dirty="0" smtClean="0"/>
              <a:t>Distress/Pain</a:t>
            </a:r>
            <a:endParaRPr lang="en-CA" sz="2400" kern="1200" dirty="0"/>
          </a:p>
          <a:p>
            <a:pPr marL="228600" lvl="1" indent="-228600" algn="l" defTabSz="10668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CA" sz="2400" kern="1200" dirty="0" smtClean="0"/>
              <a:t>Sense of Failure</a:t>
            </a:r>
            <a:endParaRPr lang="en-CA" sz="2400" kern="1200" dirty="0"/>
          </a:p>
          <a:p>
            <a:pPr marL="228600" lvl="1" indent="-228600" algn="l" defTabSz="10668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CA" sz="2400" kern="1200" dirty="0" smtClean="0"/>
              <a:t>Sense of Shame</a:t>
            </a:r>
            <a:endParaRPr lang="en-CA" sz="2400" kern="1200" dirty="0"/>
          </a:p>
          <a:p>
            <a:pPr marL="228600" lvl="1" indent="-228600" algn="l" defTabSz="10668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CA" sz="2400" kern="1200" dirty="0" smtClean="0"/>
              <a:t>Feelings of  Inadequacy</a:t>
            </a:r>
            <a:endParaRPr lang="en-CA" sz="2400" kern="1200" dirty="0"/>
          </a:p>
          <a:p>
            <a:pPr marL="228600" lvl="1" indent="-228600" algn="l" defTabSz="10668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CA" sz="2400" kern="1200" dirty="0" smtClean="0"/>
              <a:t>Feeling “Not Normal”</a:t>
            </a:r>
            <a:endParaRPr lang="en-CA" sz="2400" kern="1200" dirty="0"/>
          </a:p>
        </p:txBody>
      </p:sp>
      <p:sp>
        <p:nvSpPr>
          <p:cNvPr id="7" name="Down Arrow 6" descr="Arrow pointing down."/>
          <p:cNvSpPr/>
          <p:nvPr/>
        </p:nvSpPr>
        <p:spPr>
          <a:xfrm>
            <a:off x="1276456" y="4204138"/>
            <a:ext cx="2715768" cy="2340864"/>
          </a:xfrm>
          <a:prstGeom prst="downArrow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8" name="Freeform 7"/>
          <p:cNvSpPr/>
          <p:nvPr/>
        </p:nvSpPr>
        <p:spPr>
          <a:xfrm>
            <a:off x="4073697" y="4204138"/>
            <a:ext cx="4608576" cy="2340864"/>
          </a:xfrm>
          <a:custGeom>
            <a:avLst/>
            <a:gdLst>
              <a:gd name="connsiteX0" fmla="*/ 0 w 4608576"/>
              <a:gd name="connsiteY0" fmla="*/ 0 h 2340864"/>
              <a:gd name="connsiteX1" fmla="*/ 4608576 w 4608576"/>
              <a:gd name="connsiteY1" fmla="*/ 0 h 2340864"/>
              <a:gd name="connsiteX2" fmla="*/ 4608576 w 4608576"/>
              <a:gd name="connsiteY2" fmla="*/ 2340864 h 2340864"/>
              <a:gd name="connsiteX3" fmla="*/ 0 w 4608576"/>
              <a:gd name="connsiteY3" fmla="*/ 2340864 h 2340864"/>
              <a:gd name="connsiteX4" fmla="*/ 0 w 4608576"/>
              <a:gd name="connsiteY4" fmla="*/ 0 h 23408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608576" h="2340864">
                <a:moveTo>
                  <a:pt x="0" y="0"/>
                </a:moveTo>
                <a:lnTo>
                  <a:pt x="4608576" y="0"/>
                </a:lnTo>
                <a:lnTo>
                  <a:pt x="4608576" y="2340864"/>
                </a:lnTo>
                <a:lnTo>
                  <a:pt x="0" y="2340864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70688" tIns="0" rIns="170688" bIns="170688" numCol="1" spcCol="1270" anchor="ctr" anchorCtr="0">
            <a:noAutofit/>
          </a:bodyPr>
          <a:lstStyle/>
          <a:p>
            <a:pPr lvl="0" algn="l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CA" sz="2400" b="1" kern="1200" dirty="0" smtClean="0"/>
              <a:t>Decreased</a:t>
            </a:r>
            <a:endParaRPr lang="en-CA" sz="2400" b="1" kern="1200" dirty="0"/>
          </a:p>
          <a:p>
            <a:pPr marL="228600" lvl="1" indent="-228600" algn="l" defTabSz="10668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CA" sz="2400" kern="1200" dirty="0" smtClean="0"/>
              <a:t>Self-Confidence</a:t>
            </a:r>
            <a:endParaRPr lang="en-CA" sz="2400" kern="1200" dirty="0"/>
          </a:p>
          <a:p>
            <a:pPr marL="228600" lvl="1" indent="-228600" algn="l" defTabSz="10668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CA" sz="2400" kern="1200" dirty="0" smtClean="0"/>
              <a:t>Self-Esteem</a:t>
            </a:r>
            <a:endParaRPr lang="en-CA" sz="2400" kern="1200" dirty="0"/>
          </a:p>
          <a:p>
            <a:pPr marL="228600" lvl="1" indent="-228600" algn="l" defTabSz="10668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CA" sz="2400" kern="1200" dirty="0" smtClean="0"/>
              <a:t>Hope</a:t>
            </a:r>
            <a:endParaRPr lang="en-CA" sz="2400" kern="1200" dirty="0"/>
          </a:p>
          <a:p>
            <a:pPr marL="228600" lvl="1" indent="-228600" algn="l" defTabSz="10668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CA" sz="2400" kern="1200" dirty="0" smtClean="0"/>
              <a:t>Sense of Comfort</a:t>
            </a:r>
            <a:endParaRPr lang="en-CA" sz="2400" kern="1200" dirty="0"/>
          </a:p>
        </p:txBody>
      </p:sp>
    </p:spTree>
    <p:extLst>
      <p:ext uri="{BB962C8B-B14F-4D97-AF65-F5344CB8AC3E}">
        <p14:creationId xmlns:p14="http://schemas.microsoft.com/office/powerpoint/2010/main" val="362262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35421"/>
            <a:ext cx="8989310" cy="990600"/>
          </a:xfrm>
        </p:spPr>
        <p:txBody>
          <a:bodyPr/>
          <a:lstStyle/>
          <a:p>
            <a:pPr algn="ctr"/>
            <a:r>
              <a:rPr lang="en-CA" dirty="0" smtClean="0"/>
              <a:t>Things your Mentee might feel or think…</a:t>
            </a:r>
            <a:endParaRPr lang="en-CA" dirty="0"/>
          </a:p>
        </p:txBody>
      </p:sp>
      <p:sp>
        <p:nvSpPr>
          <p:cNvPr id="5" name="TextBox 4"/>
          <p:cNvSpPr txBox="1"/>
          <p:nvPr/>
        </p:nvSpPr>
        <p:spPr>
          <a:xfrm>
            <a:off x="682907" y="1556792"/>
            <a:ext cx="3168352" cy="783193"/>
          </a:xfrm>
          <a:prstGeom prst="wedgeRoundRectCallou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CA" sz="2000" b="1" dirty="0" smtClean="0"/>
              <a:t>“I don’t deserve to be at college/university”</a:t>
            </a:r>
            <a:endParaRPr lang="en-CA" sz="2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08166" y="3062066"/>
            <a:ext cx="3743094" cy="1464231"/>
          </a:xfrm>
          <a:prstGeom prst="wedgeRoundRectCallou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CA" sz="2000" b="1" dirty="0" smtClean="0"/>
              <a:t>“I just can’t relate to other people, they don’t understand me, I don’t fit in”</a:t>
            </a:r>
            <a:endParaRPr lang="en-CA" sz="20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1187624" y="5069855"/>
            <a:ext cx="3168352" cy="1123712"/>
          </a:xfrm>
          <a:prstGeom prst="wedgeRoundRectCallou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CA" sz="2000" b="1" dirty="0" smtClean="0"/>
              <a:t>“I don’t want to go on medication. That would mean I’m really ill.”</a:t>
            </a:r>
            <a:endParaRPr lang="en-CA" sz="20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5364087" y="4729335"/>
            <a:ext cx="3411181" cy="1804749"/>
          </a:xfrm>
          <a:prstGeom prst="wedgeRoundRectCallou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defTabSz="3089275"/>
            <a:r>
              <a:rPr lang="en-CA" sz="2000" b="1" dirty="0" smtClean="0"/>
              <a:t>“I’ll never:</a:t>
            </a:r>
          </a:p>
          <a:p>
            <a:pPr algn="ctr" defTabSz="3089275"/>
            <a:r>
              <a:rPr lang="en-CA" sz="2000" b="1" dirty="0" smtClean="0"/>
              <a:t>finish this paper</a:t>
            </a:r>
          </a:p>
          <a:p>
            <a:pPr algn="ctr" defTabSz="3089275"/>
            <a:r>
              <a:rPr lang="en-CA" sz="2000" b="1" dirty="0" smtClean="0"/>
              <a:t>pass this exam,</a:t>
            </a:r>
          </a:p>
          <a:p>
            <a:pPr algn="ctr" defTabSz="3089275"/>
            <a:r>
              <a:rPr lang="en-CA" sz="2000" b="1" dirty="0" smtClean="0"/>
              <a:t>graduate… it</a:t>
            </a:r>
            <a:r>
              <a:rPr lang="en-CA" sz="2000" b="1" dirty="0"/>
              <a:t> </a:t>
            </a:r>
            <a:r>
              <a:rPr lang="en-CA" sz="2000" b="1" dirty="0" smtClean="0"/>
              <a:t>feels  hopeless.”</a:t>
            </a:r>
            <a:endParaRPr lang="en-CA" sz="20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5606917" y="3076132"/>
            <a:ext cx="3168352" cy="1123712"/>
          </a:xfrm>
          <a:prstGeom prst="wedgeRoundRectCallou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CA" sz="2000" b="1" dirty="0" smtClean="0"/>
              <a:t>“It’s so embarrassing to ask for help.  People will think less of me.”</a:t>
            </a:r>
            <a:endParaRPr lang="en-CA" sz="20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5508104" y="1610319"/>
            <a:ext cx="3116726" cy="783193"/>
          </a:xfrm>
          <a:prstGeom prst="wedgeRoundRectCallou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CA" sz="2000" b="1" dirty="0" smtClean="0"/>
              <a:t>“Everyone </a:t>
            </a:r>
            <a:r>
              <a:rPr lang="en-CA" sz="2000" b="1" u="sng" dirty="0" smtClean="0"/>
              <a:t>else</a:t>
            </a:r>
            <a:r>
              <a:rPr lang="en-CA" sz="2000" b="1" dirty="0" smtClean="0"/>
              <a:t> can handle 5 classes.”</a:t>
            </a:r>
            <a:endParaRPr lang="en-CA" sz="20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08165" y="6448142"/>
            <a:ext cx="539993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 smtClean="0"/>
              <a:t>(Peterson</a:t>
            </a:r>
            <a:r>
              <a:rPr lang="en-CA" sz="1400" dirty="0"/>
              <a:t>, D., Barnes, A., &amp; Duncan, C</a:t>
            </a:r>
            <a:r>
              <a:rPr lang="en-CA" sz="1400" dirty="0" smtClean="0"/>
              <a:t>., 2008</a:t>
            </a:r>
            <a:r>
              <a:rPr lang="en-CA" sz="1400" dirty="0"/>
              <a:t>). </a:t>
            </a:r>
          </a:p>
        </p:txBody>
      </p:sp>
    </p:spTree>
    <p:extLst>
      <p:ext uri="{BB962C8B-B14F-4D97-AF65-F5344CB8AC3E}">
        <p14:creationId xmlns:p14="http://schemas.microsoft.com/office/powerpoint/2010/main" val="4124350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12" grpId="0" animBg="1"/>
      <p:bldP spid="1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Reducing Self-Stigma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362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CA" sz="2600" dirty="0" smtClean="0">
                <a:solidFill>
                  <a:prstClr val="black"/>
                </a:solidFill>
              </a:rPr>
              <a:t>Peer Mentors can help to reduce self-stigma through their actions, words, and approach to their Mentee</a:t>
            </a:r>
            <a:br>
              <a:rPr lang="en-CA" sz="2600" dirty="0" smtClean="0">
                <a:solidFill>
                  <a:prstClr val="black"/>
                </a:solidFill>
              </a:rPr>
            </a:br>
            <a:endParaRPr lang="en-CA" sz="2600" dirty="0">
              <a:solidFill>
                <a:prstClr val="black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CA" sz="2600" dirty="0" smtClean="0"/>
              <a:t>Attentive, supportive presence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600" dirty="0" smtClean="0">
                <a:ea typeface="Calibri"/>
                <a:cs typeface="Times New Roman"/>
              </a:rPr>
              <a:t>Modelling </a:t>
            </a:r>
            <a:r>
              <a:rPr lang="en-US" sz="2600" dirty="0">
                <a:ea typeface="Calibri"/>
                <a:cs typeface="Times New Roman"/>
              </a:rPr>
              <a:t>non-stigmatizing language and </a:t>
            </a:r>
            <a:r>
              <a:rPr lang="en-US" sz="2600" dirty="0" smtClean="0">
                <a:ea typeface="Calibri"/>
                <a:cs typeface="Times New Roman"/>
              </a:rPr>
              <a:t>behavior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600" dirty="0" smtClean="0">
                <a:ea typeface="Calibri"/>
                <a:cs typeface="Times New Roman"/>
              </a:rPr>
              <a:t>Reinforce and celebrate Mentee’s successes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600" dirty="0" smtClean="0">
                <a:ea typeface="Calibri"/>
                <a:cs typeface="Times New Roman"/>
              </a:rPr>
              <a:t>Highlight </a:t>
            </a:r>
            <a:r>
              <a:rPr lang="en-US" sz="2600" dirty="0">
                <a:ea typeface="Calibri"/>
                <a:cs typeface="Times New Roman"/>
              </a:rPr>
              <a:t>differences between feeling and thinking</a:t>
            </a:r>
            <a:endParaRPr lang="en-CA" sz="2600" dirty="0">
              <a:ea typeface="Calibri"/>
              <a:cs typeface="Times New Roman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600" dirty="0"/>
              <a:t>Help them regain a sense of </a:t>
            </a:r>
            <a:r>
              <a:rPr lang="en-US" sz="2600" dirty="0" smtClean="0"/>
              <a:t>control</a:t>
            </a:r>
            <a:endParaRPr lang="en-US" sz="2600" dirty="0"/>
          </a:p>
          <a:p>
            <a:pPr marL="514350" indent="-514350">
              <a:buFont typeface="+mj-lt"/>
              <a:buAutoNum type="arabicPeriod"/>
            </a:pPr>
            <a:r>
              <a:rPr lang="en-US" sz="2600" dirty="0">
                <a:ea typeface="Calibri"/>
                <a:cs typeface="Times New Roman"/>
              </a:rPr>
              <a:t>Model and support </a:t>
            </a:r>
            <a:r>
              <a:rPr lang="en-US" sz="2600" dirty="0" smtClean="0">
                <a:ea typeface="Calibri"/>
                <a:cs typeface="Times New Roman"/>
              </a:rPr>
              <a:t>hope</a:t>
            </a:r>
          </a:p>
          <a:p>
            <a:pPr marL="514350" indent="-514350">
              <a:buFont typeface="+mj-lt"/>
              <a:buAutoNum type="arabicPeriod"/>
            </a:pPr>
            <a:endParaRPr lang="en-US" sz="2800" dirty="0">
              <a:ea typeface="Calibri"/>
              <a:cs typeface="Times New Roman"/>
            </a:endParaRPr>
          </a:p>
          <a:p>
            <a:pPr marL="514350" indent="-514350">
              <a:buFont typeface="+mj-lt"/>
              <a:buAutoNum type="arabicPeriod"/>
            </a:pPr>
            <a:endParaRPr lang="en-CA" sz="2600" dirty="0">
              <a:solidFill>
                <a:prstClr val="black"/>
              </a:solidFill>
            </a:endParaRPr>
          </a:p>
          <a:p>
            <a:pPr lvl="2">
              <a:buClr>
                <a:srgbClr val="4F81BD"/>
              </a:buClr>
            </a:pPr>
            <a:endParaRPr lang="en-CA" sz="2800" dirty="0"/>
          </a:p>
        </p:txBody>
      </p:sp>
    </p:spTree>
    <p:extLst>
      <p:ext uri="{BB962C8B-B14F-4D97-AF65-F5344CB8AC3E}">
        <p14:creationId xmlns:p14="http://schemas.microsoft.com/office/powerpoint/2010/main" val="966082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990600"/>
          </a:xfrm>
        </p:spPr>
        <p:txBody>
          <a:bodyPr/>
          <a:lstStyle/>
          <a:p>
            <a:r>
              <a:rPr lang="en-CA" dirty="0" smtClean="0"/>
              <a:t>What a Peer Mentor Can Do: #1 </a:t>
            </a:r>
            <a:endParaRPr lang="en-CA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827584" y="1628800"/>
            <a:ext cx="7776864" cy="47525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en-US" sz="2800" dirty="0" smtClean="0">
                <a:ea typeface="Calibri"/>
                <a:cs typeface="Times New Roman"/>
              </a:rPr>
              <a:t>Offer your Mentee your undivided attention and a respectful </a:t>
            </a:r>
            <a:r>
              <a:rPr lang="en-US" sz="2800" dirty="0">
                <a:ea typeface="Calibri"/>
                <a:cs typeface="Times New Roman"/>
              </a:rPr>
              <a:t>and supportive </a:t>
            </a:r>
            <a:r>
              <a:rPr lang="en-US" sz="2800" dirty="0" smtClean="0">
                <a:ea typeface="Calibri"/>
                <a:cs typeface="Times New Roman"/>
              </a:rPr>
              <a:t>presence.</a:t>
            </a:r>
          </a:p>
          <a:p>
            <a:pPr marL="0" indent="0">
              <a:spcBef>
                <a:spcPts val="0"/>
              </a:spcBef>
            </a:pPr>
            <a:endParaRPr lang="en-US" sz="2800" dirty="0">
              <a:ea typeface="Calibri"/>
              <a:cs typeface="Times New Roman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800" dirty="0" smtClean="0">
                <a:ea typeface="Calibri"/>
                <a:cs typeface="Times New Roman"/>
              </a:rPr>
              <a:t>This is </a:t>
            </a:r>
            <a:r>
              <a:rPr lang="en-US" sz="2800" u="sng" dirty="0" smtClean="0">
                <a:ea typeface="Calibri"/>
                <a:cs typeface="Times New Roman"/>
              </a:rPr>
              <a:t>really</a:t>
            </a:r>
            <a:r>
              <a:rPr lang="en-US" sz="2800" dirty="0" smtClean="0">
                <a:ea typeface="Calibri"/>
                <a:cs typeface="Times New Roman"/>
              </a:rPr>
              <a:t> powerful. This tells your Mentee:</a:t>
            </a:r>
            <a:endParaRPr lang="en-CA" sz="2800" dirty="0">
              <a:ea typeface="Calibri"/>
              <a:cs typeface="Times New Roman"/>
            </a:endParaRPr>
          </a:p>
          <a:p>
            <a:pPr marL="284163" indent="-284163">
              <a:buClrTx/>
            </a:pPr>
            <a:r>
              <a:rPr lang="en-US" sz="2800" dirty="0" smtClean="0">
                <a:ea typeface="Calibri"/>
                <a:cs typeface="Times New Roman"/>
              </a:rPr>
              <a:t>“</a:t>
            </a:r>
            <a:r>
              <a:rPr lang="en-US" sz="2800" dirty="0">
                <a:ea typeface="Calibri"/>
                <a:cs typeface="Times New Roman"/>
              </a:rPr>
              <a:t>I don’t see you as inadequate</a:t>
            </a:r>
            <a:r>
              <a:rPr lang="en-US" sz="2800" dirty="0" smtClean="0">
                <a:ea typeface="Calibri"/>
                <a:cs typeface="Times New Roman"/>
              </a:rPr>
              <a:t>”</a:t>
            </a:r>
          </a:p>
          <a:p>
            <a:pPr marL="284163" indent="-284163">
              <a:buClrTx/>
            </a:pPr>
            <a:r>
              <a:rPr lang="en-US" sz="2800" dirty="0" smtClean="0">
                <a:ea typeface="Calibri"/>
                <a:cs typeface="Times New Roman"/>
              </a:rPr>
              <a:t>“</a:t>
            </a:r>
            <a:r>
              <a:rPr lang="en-US" sz="2800" dirty="0">
                <a:ea typeface="Calibri"/>
                <a:cs typeface="Times New Roman"/>
              </a:rPr>
              <a:t>You are my peer</a:t>
            </a:r>
            <a:r>
              <a:rPr lang="en-US" sz="2800" dirty="0" smtClean="0">
                <a:ea typeface="Calibri"/>
                <a:cs typeface="Times New Roman"/>
              </a:rPr>
              <a:t>”</a:t>
            </a:r>
          </a:p>
          <a:p>
            <a:pPr marL="284163" indent="-284163">
              <a:buClrTx/>
            </a:pPr>
            <a:r>
              <a:rPr lang="en-US" sz="2800" dirty="0" smtClean="0">
                <a:ea typeface="Calibri"/>
                <a:cs typeface="Times New Roman"/>
              </a:rPr>
              <a:t>“I respect you”</a:t>
            </a:r>
          </a:p>
          <a:p>
            <a:pPr marL="284163" indent="-284163">
              <a:buClrTx/>
            </a:pPr>
            <a:r>
              <a:rPr lang="en-US" sz="2800" dirty="0" smtClean="0">
                <a:ea typeface="Calibri"/>
                <a:cs typeface="Times New Roman"/>
              </a:rPr>
              <a:t>“</a:t>
            </a:r>
            <a:r>
              <a:rPr lang="en-US" sz="2800" dirty="0">
                <a:ea typeface="Calibri"/>
                <a:cs typeface="Times New Roman"/>
              </a:rPr>
              <a:t>I believe in you”</a:t>
            </a:r>
            <a:endParaRPr lang="en-CA" sz="2800" dirty="0"/>
          </a:p>
        </p:txBody>
      </p:sp>
    </p:spTree>
    <p:extLst>
      <p:ext uri="{BB962C8B-B14F-4D97-AF65-F5344CB8AC3E}">
        <p14:creationId xmlns:p14="http://schemas.microsoft.com/office/powerpoint/2010/main" val="2547663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990600"/>
          </a:xfrm>
        </p:spPr>
        <p:txBody>
          <a:bodyPr/>
          <a:lstStyle/>
          <a:p>
            <a:r>
              <a:rPr lang="en-CA" dirty="0"/>
              <a:t>What a Peer Mentor Can Do: #</a:t>
            </a:r>
            <a:r>
              <a:rPr lang="en-CA" dirty="0" smtClean="0"/>
              <a:t>2 </a:t>
            </a:r>
            <a:endParaRPr lang="en-CA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827584" y="1628800"/>
            <a:ext cx="7776864" cy="47525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en-US" sz="2800" dirty="0" smtClean="0">
                <a:ea typeface="Calibri"/>
                <a:cs typeface="Times New Roman"/>
              </a:rPr>
              <a:t>Model non-stigmatizing </a:t>
            </a:r>
            <a:r>
              <a:rPr lang="en-US" sz="2800" dirty="0">
                <a:ea typeface="Calibri"/>
                <a:cs typeface="Times New Roman"/>
              </a:rPr>
              <a:t>language and </a:t>
            </a:r>
            <a:r>
              <a:rPr lang="en-US" sz="2800" dirty="0" err="1" smtClean="0">
                <a:ea typeface="Calibri"/>
                <a:cs typeface="Times New Roman"/>
              </a:rPr>
              <a:t>behaviour</a:t>
            </a:r>
            <a:endParaRPr lang="en-US" sz="2800" dirty="0" smtClean="0">
              <a:ea typeface="Calibri"/>
              <a:cs typeface="Times New Roman"/>
            </a:endParaRPr>
          </a:p>
          <a:p>
            <a:pPr marL="0" marR="0" lvl="0" indent="0">
              <a:spcBef>
                <a:spcPts val="0"/>
              </a:spcBef>
              <a:spcAft>
                <a:spcPts val="0"/>
              </a:spcAft>
              <a:buNone/>
            </a:pPr>
            <a:endParaRPr lang="en-CA" sz="2800" dirty="0">
              <a:ea typeface="Calibri"/>
              <a:cs typeface="Times New Roman"/>
            </a:endParaRPr>
          </a:p>
          <a:p>
            <a:pPr marL="346075" indent="-346075">
              <a:spcBef>
                <a:spcPts val="0"/>
              </a:spcBef>
              <a:buClrTx/>
            </a:pPr>
            <a:r>
              <a:rPr lang="en-US" sz="2800" dirty="0">
                <a:ea typeface="Calibri"/>
                <a:cs typeface="Times New Roman"/>
              </a:rPr>
              <a:t>Use </a:t>
            </a:r>
            <a:r>
              <a:rPr lang="en-US" sz="2800" b="1" dirty="0">
                <a:ea typeface="Calibri"/>
                <a:cs typeface="Times New Roman"/>
              </a:rPr>
              <a:t>person-first</a:t>
            </a:r>
            <a:r>
              <a:rPr lang="en-US" sz="2800" dirty="0">
                <a:ea typeface="Calibri"/>
                <a:cs typeface="Times New Roman"/>
              </a:rPr>
              <a:t> </a:t>
            </a:r>
            <a:r>
              <a:rPr lang="en-US" sz="2800" dirty="0" smtClean="0">
                <a:ea typeface="Calibri"/>
                <a:cs typeface="Times New Roman"/>
              </a:rPr>
              <a:t>terminology. </a:t>
            </a:r>
            <a:r>
              <a:rPr lang="en-US" sz="2800" dirty="0">
                <a:ea typeface="Calibri"/>
                <a:cs typeface="Times New Roman"/>
              </a:rPr>
              <a:t>(e.g. “the person with </a:t>
            </a:r>
            <a:r>
              <a:rPr lang="en-US" sz="2800" dirty="0" smtClean="0">
                <a:ea typeface="Calibri"/>
                <a:cs typeface="Times New Roman"/>
              </a:rPr>
              <a:t>(depression, an eating disorder)”, </a:t>
            </a:r>
            <a:r>
              <a:rPr lang="en-US" sz="2800" dirty="0">
                <a:ea typeface="Calibri"/>
                <a:cs typeface="Times New Roman"/>
              </a:rPr>
              <a:t>rather than “the depressive</a:t>
            </a:r>
            <a:r>
              <a:rPr lang="en-US" sz="2800" dirty="0" smtClean="0">
                <a:ea typeface="Calibri"/>
                <a:cs typeface="Times New Roman"/>
              </a:rPr>
              <a:t>”, “the anorexic”)</a:t>
            </a:r>
            <a:endParaRPr lang="en-CA" sz="2800" dirty="0" smtClean="0">
              <a:ea typeface="Calibri"/>
              <a:cs typeface="Times New Roman"/>
            </a:endParaRPr>
          </a:p>
          <a:p>
            <a:pPr marL="346075" indent="-346075">
              <a:spcBef>
                <a:spcPts val="0"/>
              </a:spcBef>
              <a:buClrTx/>
            </a:pPr>
            <a:r>
              <a:rPr lang="en-CA" sz="2800" dirty="0" smtClean="0">
                <a:ea typeface="Calibri"/>
                <a:cs typeface="Times New Roman"/>
              </a:rPr>
              <a:t>Show a sense of openness, comfort and ease when talking about mental health</a:t>
            </a:r>
            <a:endParaRPr lang="en-CA" sz="2800" dirty="0">
              <a:ea typeface="Calibri"/>
              <a:cs typeface="Times New Roman"/>
            </a:endParaRPr>
          </a:p>
          <a:p>
            <a:pPr marL="346075" indent="-346075">
              <a:spcBef>
                <a:spcPts val="0"/>
              </a:spcBef>
              <a:buClrTx/>
            </a:pPr>
            <a:r>
              <a:rPr lang="en-US" sz="2800" dirty="0" smtClean="0">
                <a:ea typeface="Calibri"/>
                <a:cs typeface="Times New Roman"/>
              </a:rPr>
              <a:t>Avoid </a:t>
            </a:r>
            <a:r>
              <a:rPr lang="en-US" sz="2800" dirty="0">
                <a:ea typeface="Calibri"/>
                <a:cs typeface="Times New Roman"/>
              </a:rPr>
              <a:t>hurtful or </a:t>
            </a:r>
            <a:r>
              <a:rPr lang="en-US" sz="2800" dirty="0" smtClean="0">
                <a:ea typeface="Calibri"/>
                <a:cs typeface="Times New Roman"/>
              </a:rPr>
              <a:t>pejorative </a:t>
            </a:r>
            <a:r>
              <a:rPr lang="en-US" sz="2800" dirty="0">
                <a:ea typeface="Calibri"/>
                <a:cs typeface="Times New Roman"/>
              </a:rPr>
              <a:t>words or phrases to refer to people with mental health problems</a:t>
            </a:r>
            <a:endParaRPr lang="en-CA" sz="28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328106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990600"/>
          </a:xfrm>
        </p:spPr>
        <p:txBody>
          <a:bodyPr/>
          <a:lstStyle/>
          <a:p>
            <a:r>
              <a:rPr lang="en-CA" dirty="0"/>
              <a:t>What a Peer Mentor Can Do: #</a:t>
            </a:r>
            <a:r>
              <a:rPr lang="en-CA" dirty="0" smtClean="0"/>
              <a:t>3 </a:t>
            </a:r>
            <a:endParaRPr lang="en-CA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827584" y="1628800"/>
            <a:ext cx="7776864" cy="47525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en-US" sz="2800" dirty="0">
                <a:ea typeface="Calibri"/>
                <a:cs typeface="Times New Roman"/>
              </a:rPr>
              <a:t>Encourage practical </a:t>
            </a:r>
            <a:r>
              <a:rPr lang="en-US" sz="2800" b="1" dirty="0">
                <a:ea typeface="Calibri"/>
                <a:cs typeface="Times New Roman"/>
              </a:rPr>
              <a:t>Success Identification</a:t>
            </a:r>
            <a:r>
              <a:rPr lang="en-US" sz="2800" dirty="0">
                <a:ea typeface="Calibri"/>
                <a:cs typeface="Times New Roman"/>
              </a:rPr>
              <a:t> in every </a:t>
            </a:r>
            <a:r>
              <a:rPr lang="en-US" sz="2800" dirty="0" smtClean="0">
                <a:ea typeface="Calibri"/>
                <a:cs typeface="Times New Roman"/>
              </a:rPr>
              <a:t>meeting. Reinforce and celebrate your Mentee’s accomplishments and progress.</a:t>
            </a:r>
            <a:endParaRPr lang="en-CA" sz="2800" dirty="0">
              <a:ea typeface="Calibri"/>
              <a:cs typeface="Times New Roman"/>
            </a:endParaRPr>
          </a:p>
          <a:p>
            <a:pPr marL="0" indent="0">
              <a:spcBef>
                <a:spcPts val="0"/>
              </a:spcBef>
              <a:buNone/>
            </a:pPr>
            <a:endParaRPr lang="en-CA" sz="2800" dirty="0">
              <a:ea typeface="Calibri"/>
              <a:cs typeface="Times New Roman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800" dirty="0" smtClean="0">
                <a:ea typeface="Calibri"/>
                <a:cs typeface="Times New Roman"/>
              </a:rPr>
              <a:t>“Tell </a:t>
            </a:r>
            <a:r>
              <a:rPr lang="en-US" sz="2800" dirty="0">
                <a:ea typeface="Calibri"/>
                <a:cs typeface="Times New Roman"/>
              </a:rPr>
              <a:t>me three things you’ve done well this </a:t>
            </a:r>
            <a:r>
              <a:rPr lang="en-US" sz="2800" dirty="0" smtClean="0">
                <a:ea typeface="Calibri"/>
                <a:cs typeface="Times New Roman"/>
              </a:rPr>
              <a:t>week.”</a:t>
            </a:r>
            <a:endParaRPr lang="en-CA" sz="2800" dirty="0">
              <a:ea typeface="Calibri"/>
              <a:cs typeface="Times New Roman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2800" b="1" dirty="0" smtClean="0">
              <a:ea typeface="Calibri"/>
              <a:cs typeface="Times New Roman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800" b="1" dirty="0" smtClean="0">
                <a:ea typeface="Calibri"/>
                <a:cs typeface="Times New Roman"/>
              </a:rPr>
              <a:t>Remember</a:t>
            </a:r>
            <a:r>
              <a:rPr lang="en-US" sz="2800" dirty="0">
                <a:ea typeface="Calibri"/>
                <a:cs typeface="Times New Roman"/>
              </a:rPr>
              <a:t>: mental health problems often </a:t>
            </a:r>
            <a:r>
              <a:rPr lang="en-US" sz="2800" b="1" dirty="0">
                <a:ea typeface="Calibri"/>
                <a:cs typeface="Times New Roman"/>
              </a:rPr>
              <a:t>magnify</a:t>
            </a:r>
            <a:r>
              <a:rPr lang="en-US" sz="2800" dirty="0">
                <a:ea typeface="Calibri"/>
                <a:cs typeface="Times New Roman"/>
              </a:rPr>
              <a:t> failures and </a:t>
            </a:r>
            <a:r>
              <a:rPr lang="en-US" sz="2800" b="1" dirty="0">
                <a:ea typeface="Calibri"/>
                <a:cs typeface="Times New Roman"/>
              </a:rPr>
              <a:t>minimize</a:t>
            </a:r>
            <a:r>
              <a:rPr lang="en-US" sz="2800" dirty="0">
                <a:ea typeface="Calibri"/>
                <a:cs typeface="Times New Roman"/>
              </a:rPr>
              <a:t> successes. </a:t>
            </a:r>
            <a:r>
              <a:rPr lang="en-US" sz="2800" dirty="0" smtClean="0">
                <a:ea typeface="Calibri"/>
                <a:cs typeface="Times New Roman"/>
              </a:rPr>
              <a:t>Mentors </a:t>
            </a:r>
            <a:r>
              <a:rPr lang="en-US" sz="2800" dirty="0">
                <a:ea typeface="Calibri"/>
                <a:cs typeface="Times New Roman"/>
              </a:rPr>
              <a:t>can help mentees to learn the new skill of </a:t>
            </a:r>
            <a:r>
              <a:rPr lang="en-US" sz="2800" b="1" dirty="0">
                <a:ea typeface="Calibri"/>
                <a:cs typeface="Times New Roman"/>
              </a:rPr>
              <a:t>raising the profile</a:t>
            </a:r>
            <a:r>
              <a:rPr lang="en-US" sz="2800" dirty="0">
                <a:ea typeface="Calibri"/>
                <a:cs typeface="Times New Roman"/>
              </a:rPr>
              <a:t> of their successes.</a:t>
            </a:r>
            <a:endParaRPr lang="en-CA" sz="28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403676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990600"/>
          </a:xfrm>
        </p:spPr>
        <p:txBody>
          <a:bodyPr/>
          <a:lstStyle/>
          <a:p>
            <a:r>
              <a:rPr lang="en-CA" dirty="0"/>
              <a:t>What a Peer Mentor Can Do: #</a:t>
            </a:r>
            <a:r>
              <a:rPr lang="en-CA" dirty="0" smtClean="0"/>
              <a:t>4</a:t>
            </a:r>
            <a:endParaRPr lang="en-CA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395536" y="1628800"/>
            <a:ext cx="8496944" cy="47525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en-US" sz="2800" dirty="0">
                <a:ea typeface="Calibri"/>
                <a:cs typeface="Times New Roman"/>
              </a:rPr>
              <a:t>A</a:t>
            </a:r>
            <a:r>
              <a:rPr lang="en-US" sz="2800" dirty="0" smtClean="0">
                <a:ea typeface="Calibri"/>
                <a:cs typeface="Times New Roman"/>
              </a:rPr>
              <a:t>ttend </a:t>
            </a:r>
            <a:r>
              <a:rPr lang="en-US" sz="2800" dirty="0">
                <a:ea typeface="Calibri"/>
                <a:cs typeface="Times New Roman"/>
              </a:rPr>
              <a:t>to and highlight differences between</a:t>
            </a:r>
            <a:r>
              <a:rPr lang="en-US" sz="2800" dirty="0">
                <a:solidFill>
                  <a:srgbClr val="6600FF"/>
                </a:solidFill>
                <a:ea typeface="Calibri"/>
                <a:cs typeface="Times New Roman"/>
              </a:rPr>
              <a:t> feeling </a:t>
            </a:r>
            <a:r>
              <a:rPr lang="en-US" sz="2800" dirty="0">
                <a:ea typeface="Calibri"/>
                <a:cs typeface="Times New Roman"/>
              </a:rPr>
              <a:t>and </a:t>
            </a:r>
            <a:r>
              <a:rPr lang="en-US" sz="2800" dirty="0" smtClean="0">
                <a:solidFill>
                  <a:srgbClr val="FF0000"/>
                </a:solidFill>
                <a:ea typeface="Calibri"/>
                <a:cs typeface="Times New Roman"/>
              </a:rPr>
              <a:t>thinking. </a:t>
            </a:r>
            <a:r>
              <a:rPr lang="en-US" sz="2800" b="1" dirty="0" smtClean="0">
                <a:ea typeface="Calibri"/>
                <a:cs typeface="Times New Roman"/>
              </a:rPr>
              <a:t>Validate</a:t>
            </a:r>
            <a:r>
              <a:rPr lang="en-US" sz="2800" dirty="0" smtClean="0">
                <a:ea typeface="Calibri"/>
                <a:cs typeface="Times New Roman"/>
              </a:rPr>
              <a:t> </a:t>
            </a:r>
            <a:r>
              <a:rPr lang="en-US" sz="2800" dirty="0">
                <a:ea typeface="Calibri"/>
                <a:cs typeface="Times New Roman"/>
              </a:rPr>
              <a:t>the </a:t>
            </a:r>
            <a:r>
              <a:rPr lang="en-US" sz="2800" dirty="0" smtClean="0">
                <a:ea typeface="Calibri"/>
                <a:cs typeface="Times New Roman"/>
              </a:rPr>
              <a:t>feeling, gently </a:t>
            </a:r>
            <a:r>
              <a:rPr lang="en-US" sz="2800" b="1" dirty="0" smtClean="0">
                <a:ea typeface="Calibri"/>
                <a:cs typeface="Times New Roman"/>
              </a:rPr>
              <a:t>challenge </a:t>
            </a:r>
            <a:r>
              <a:rPr lang="en-US" sz="2800" dirty="0">
                <a:ea typeface="Calibri"/>
                <a:cs typeface="Times New Roman"/>
              </a:rPr>
              <a:t>the </a:t>
            </a:r>
            <a:r>
              <a:rPr lang="en-US" sz="2800" dirty="0" smtClean="0">
                <a:ea typeface="Calibri"/>
                <a:cs typeface="Times New Roman"/>
              </a:rPr>
              <a:t>thinking.</a:t>
            </a:r>
          </a:p>
          <a:p>
            <a:pPr indent="0">
              <a:spcBef>
                <a:spcPts val="0"/>
              </a:spcBef>
              <a:buNone/>
            </a:pPr>
            <a:endParaRPr lang="en-CA" sz="2800" dirty="0">
              <a:ea typeface="Calibri"/>
              <a:cs typeface="Times New Roman"/>
            </a:endParaRPr>
          </a:p>
          <a:p>
            <a:pPr indent="0">
              <a:spcBef>
                <a:spcPts val="0"/>
              </a:spcBef>
              <a:buNone/>
            </a:pPr>
            <a:r>
              <a:rPr lang="en-US" sz="2800" dirty="0" smtClean="0">
                <a:ea typeface="Calibri"/>
                <a:cs typeface="Times New Roman"/>
              </a:rPr>
              <a:t>Mentee: “I </a:t>
            </a:r>
            <a:r>
              <a:rPr lang="en-US" sz="2800" dirty="0">
                <a:ea typeface="Calibri"/>
                <a:cs typeface="Times New Roman"/>
              </a:rPr>
              <a:t>feel really upset with myself because the exam went so </a:t>
            </a:r>
            <a:r>
              <a:rPr lang="en-US" sz="2800" dirty="0" smtClean="0">
                <a:ea typeface="Calibri"/>
                <a:cs typeface="Times New Roman"/>
              </a:rPr>
              <a:t>badly. </a:t>
            </a:r>
            <a:r>
              <a:rPr lang="en-US" sz="2800" dirty="0">
                <a:ea typeface="Calibri"/>
                <a:cs typeface="Times New Roman"/>
              </a:rPr>
              <a:t>I’m such a </a:t>
            </a:r>
            <a:r>
              <a:rPr lang="en-US" sz="2800" dirty="0" smtClean="0">
                <a:ea typeface="Calibri"/>
                <a:cs typeface="Times New Roman"/>
              </a:rPr>
              <a:t>failure.”  </a:t>
            </a:r>
            <a:endParaRPr lang="en-CA" sz="2800" dirty="0">
              <a:ea typeface="Calibri"/>
              <a:cs typeface="Times New Roman"/>
            </a:endParaRPr>
          </a:p>
          <a:p>
            <a:pPr indent="0">
              <a:spcBef>
                <a:spcPts val="0"/>
              </a:spcBef>
              <a:buNone/>
            </a:pPr>
            <a:r>
              <a:rPr lang="en-US" sz="2800" dirty="0" smtClean="0">
                <a:ea typeface="Calibri"/>
                <a:cs typeface="Times New Roman"/>
              </a:rPr>
              <a:t>Mentor: “It’s </a:t>
            </a:r>
            <a:r>
              <a:rPr lang="en-US" sz="2800" dirty="0">
                <a:ea typeface="Calibri"/>
                <a:cs typeface="Times New Roman"/>
              </a:rPr>
              <a:t>tough when an exam doesn’t go </a:t>
            </a:r>
            <a:r>
              <a:rPr lang="en-US" sz="2800" dirty="0" smtClean="0">
                <a:ea typeface="Calibri"/>
                <a:cs typeface="Times New Roman"/>
              </a:rPr>
              <a:t>well. Let’s </a:t>
            </a:r>
            <a:r>
              <a:rPr lang="en-US" sz="2800" dirty="0">
                <a:ea typeface="Calibri"/>
                <a:cs typeface="Times New Roman"/>
              </a:rPr>
              <a:t>look at what worked and didn’t work for </a:t>
            </a:r>
            <a:r>
              <a:rPr lang="en-US" sz="2800" dirty="0" smtClean="0">
                <a:ea typeface="Calibri"/>
                <a:cs typeface="Times New Roman"/>
              </a:rPr>
              <a:t>you.”</a:t>
            </a:r>
          </a:p>
          <a:p>
            <a:pPr indent="0">
              <a:spcBef>
                <a:spcPts val="0"/>
              </a:spcBef>
              <a:buNone/>
            </a:pPr>
            <a:endParaRPr lang="en-US" sz="2800" dirty="0" smtClean="0">
              <a:ea typeface="Calibri"/>
              <a:cs typeface="Times New Roman"/>
            </a:endParaRPr>
          </a:p>
          <a:p>
            <a:pPr indent="0">
              <a:spcBef>
                <a:spcPts val="0"/>
              </a:spcBef>
              <a:buNone/>
            </a:pPr>
            <a:r>
              <a:rPr lang="en-US" sz="2800" dirty="0" smtClean="0">
                <a:ea typeface="Calibri"/>
                <a:cs typeface="Times New Roman"/>
              </a:rPr>
              <a:t>[Validate their disappointment, don’t validate the </a:t>
            </a:r>
            <a:r>
              <a:rPr lang="en-US" sz="2800" dirty="0">
                <a:ea typeface="Calibri"/>
                <a:cs typeface="Times New Roman"/>
              </a:rPr>
              <a:t>thought </a:t>
            </a:r>
            <a:r>
              <a:rPr lang="en-US" sz="2800" dirty="0" smtClean="0">
                <a:ea typeface="Calibri"/>
                <a:cs typeface="Times New Roman"/>
              </a:rPr>
              <a:t>“</a:t>
            </a:r>
            <a:r>
              <a:rPr lang="en-US" sz="2800" dirty="0">
                <a:ea typeface="Calibri"/>
                <a:cs typeface="Times New Roman"/>
              </a:rPr>
              <a:t>I’m a failure</a:t>
            </a:r>
            <a:r>
              <a:rPr lang="en-US" sz="2800" dirty="0" smtClean="0">
                <a:ea typeface="Calibri"/>
                <a:cs typeface="Times New Roman"/>
              </a:rPr>
              <a:t>”. Switch to problem-solving.]</a:t>
            </a:r>
            <a:endParaRPr lang="en-CA" sz="28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272619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dirty="0">
                <a:solidFill>
                  <a:srgbClr val="1F497D"/>
                </a:solidFill>
              </a:rPr>
              <a:t>Agenda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rabicPeriod"/>
            </a:pPr>
            <a:r>
              <a:rPr lang="en-CA" dirty="0" smtClean="0"/>
              <a:t>Free Association Activity</a:t>
            </a:r>
          </a:p>
          <a:p>
            <a:pPr marL="457200" indent="-457200">
              <a:buAutoNum type="arabicPeriod"/>
            </a:pPr>
            <a:r>
              <a:rPr lang="en-CA" dirty="0" smtClean="0"/>
              <a:t>What is Stigma and how can we recognize it?</a:t>
            </a:r>
          </a:p>
          <a:p>
            <a:pPr marL="457200" indent="-457200">
              <a:buAutoNum type="arabicPeriod"/>
            </a:pPr>
            <a:r>
              <a:rPr lang="en-CA" dirty="0" smtClean="0"/>
              <a:t>Two types of Stigma</a:t>
            </a:r>
          </a:p>
          <a:p>
            <a:pPr marL="457200" indent="-457200">
              <a:buAutoNum type="arabicPeriod"/>
            </a:pPr>
            <a:r>
              <a:rPr lang="en-CA" dirty="0" smtClean="0"/>
              <a:t>The Impact of Self-Stigma</a:t>
            </a:r>
          </a:p>
          <a:p>
            <a:pPr marL="457200" indent="-457200">
              <a:buAutoNum type="arabicPeriod"/>
            </a:pPr>
            <a:r>
              <a:rPr lang="en-CA" dirty="0" smtClean="0"/>
              <a:t>How a Peer Mentor Can Help to lessen the impact of Self-Stigma</a:t>
            </a:r>
            <a:endParaRPr lang="en-CA" dirty="0"/>
          </a:p>
        </p:txBody>
      </p:sp>
      <p:pic>
        <p:nvPicPr>
          <p:cNvPr id="4" name="Picture 3" descr="Agenda 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5032" y="4038600"/>
            <a:ext cx="3036256" cy="2732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6634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What a Peer Mentor Can Do: #5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dirty="0" smtClean="0"/>
              <a:t>Help your Mentee regain a </a:t>
            </a:r>
            <a:r>
              <a:rPr lang="en-US" sz="2800" b="1" dirty="0" smtClean="0"/>
              <a:t>sense of control</a:t>
            </a:r>
            <a:r>
              <a:rPr lang="en-US" sz="2800" dirty="0" smtClean="0"/>
              <a:t> by:</a:t>
            </a:r>
            <a:endParaRPr lang="en-US" sz="2800" b="1" dirty="0" smtClean="0"/>
          </a:p>
          <a:p>
            <a:pPr marL="788670" lvl="1" indent="-514350">
              <a:buFont typeface="+mj-lt"/>
              <a:buAutoNum type="arabicPeriod"/>
            </a:pPr>
            <a:r>
              <a:rPr lang="en-US" sz="2800" dirty="0" smtClean="0"/>
              <a:t>Use the Wise Choice model to crease </a:t>
            </a:r>
            <a:r>
              <a:rPr lang="en-US" sz="2800" b="1" dirty="0" smtClean="0"/>
              <a:t>long-term </a:t>
            </a:r>
            <a:r>
              <a:rPr lang="en-US" sz="2800" dirty="0" smtClean="0"/>
              <a:t>and </a:t>
            </a:r>
            <a:r>
              <a:rPr lang="en-US" sz="2800" b="1" dirty="0" smtClean="0"/>
              <a:t>short-term goals</a:t>
            </a:r>
            <a:r>
              <a:rPr lang="en-US" sz="2800" dirty="0" smtClean="0"/>
              <a:t>.</a:t>
            </a:r>
            <a:endParaRPr lang="en-US" sz="2800" b="1" dirty="0" smtClean="0"/>
          </a:p>
          <a:p>
            <a:pPr marL="788670" lvl="1" indent="-514350">
              <a:buFont typeface="+mj-lt"/>
              <a:buAutoNum type="arabicPeriod"/>
            </a:pPr>
            <a:r>
              <a:rPr lang="en-US" sz="2800" dirty="0" smtClean="0"/>
              <a:t>Break things into </a:t>
            </a:r>
            <a:r>
              <a:rPr lang="en-US" sz="2800" b="1" dirty="0" smtClean="0"/>
              <a:t>smaller, manageable chunks</a:t>
            </a:r>
          </a:p>
          <a:p>
            <a:pPr marL="788670" lvl="1" indent="-514350">
              <a:buFont typeface="+mj-lt"/>
              <a:buAutoNum type="arabicPeriod"/>
            </a:pPr>
            <a:r>
              <a:rPr lang="en-US" sz="2800" dirty="0" smtClean="0"/>
              <a:t>Encourage them to engage in </a:t>
            </a:r>
            <a:r>
              <a:rPr lang="en-US" sz="2800" b="1" dirty="0" smtClean="0"/>
              <a:t>practical and concrete strategies </a:t>
            </a:r>
            <a:r>
              <a:rPr lang="en-US" sz="2800" dirty="0" smtClean="0"/>
              <a:t>(e.g., mindfulness, relaxation activities, writing to do lists)</a:t>
            </a:r>
            <a:br>
              <a:rPr lang="en-US" sz="2800" dirty="0" smtClean="0"/>
            </a:br>
            <a:endParaRPr lang="en-US" sz="2800" dirty="0"/>
          </a:p>
          <a:p>
            <a:pPr marL="0" indent="0">
              <a:buNone/>
            </a:pPr>
            <a:r>
              <a:rPr lang="en-US" sz="2800" dirty="0" smtClean="0"/>
              <a:t>This will help to restore their confidence.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990600"/>
          </a:xfrm>
        </p:spPr>
        <p:txBody>
          <a:bodyPr/>
          <a:lstStyle/>
          <a:p>
            <a:r>
              <a:rPr lang="en-CA" dirty="0"/>
              <a:t>What a Peer Mentor Can Do: </a:t>
            </a:r>
            <a:r>
              <a:rPr lang="en-CA" dirty="0" smtClean="0"/>
              <a:t>#6</a:t>
            </a:r>
            <a:endParaRPr lang="en-CA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395536" y="1628800"/>
            <a:ext cx="8496944" cy="47525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en-US" sz="2800" dirty="0" smtClean="0">
                <a:ea typeface="Calibri"/>
                <a:cs typeface="Times New Roman"/>
              </a:rPr>
              <a:t>Mental </a:t>
            </a:r>
            <a:r>
              <a:rPr lang="en-US" sz="2800" dirty="0">
                <a:ea typeface="Calibri"/>
                <a:cs typeface="Times New Roman"/>
              </a:rPr>
              <a:t>health problems can leave people feeling out of control and scared – these feelings can undermine hope.  </a:t>
            </a:r>
            <a:r>
              <a:rPr lang="en-CA" sz="2800" dirty="0">
                <a:ea typeface="Calibri"/>
                <a:cs typeface="Times New Roman"/>
              </a:rPr>
              <a:t/>
            </a:r>
            <a:br>
              <a:rPr lang="en-CA" sz="2800" dirty="0">
                <a:ea typeface="Calibri"/>
                <a:cs typeface="Times New Roman"/>
              </a:rPr>
            </a:br>
            <a:endParaRPr lang="en-CA" sz="2800" dirty="0" smtClean="0">
              <a:ea typeface="Calibri"/>
              <a:cs typeface="Times New Roman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800" dirty="0" smtClean="0">
                <a:ea typeface="Calibri"/>
                <a:cs typeface="Times New Roman"/>
              </a:rPr>
              <a:t>Model and support </a:t>
            </a:r>
            <a:r>
              <a:rPr lang="en-US" sz="2800" b="1" dirty="0" smtClean="0">
                <a:ea typeface="Calibri"/>
                <a:cs typeface="Times New Roman"/>
              </a:rPr>
              <a:t>hope</a:t>
            </a:r>
            <a:r>
              <a:rPr lang="en-US" sz="2800" dirty="0">
                <a:ea typeface="Calibri"/>
                <a:cs typeface="Times New Roman"/>
              </a:rPr>
              <a:t>:</a:t>
            </a:r>
            <a:endParaRPr lang="en-US" sz="2800" dirty="0" smtClean="0">
              <a:ea typeface="Calibri"/>
              <a:cs typeface="Times New Roman"/>
            </a:endParaRP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r>
              <a:rPr lang="en-US" sz="2800" dirty="0" smtClean="0">
                <a:ea typeface="Calibri"/>
                <a:cs typeface="Times New Roman"/>
              </a:rPr>
              <a:t>“</a:t>
            </a:r>
            <a:r>
              <a:rPr lang="en-US" sz="2800" dirty="0">
                <a:ea typeface="Calibri"/>
                <a:cs typeface="Times New Roman"/>
              </a:rPr>
              <a:t>I know this is difficult to believe today, but it will get </a:t>
            </a:r>
            <a:r>
              <a:rPr lang="en-US" sz="2800" dirty="0" smtClean="0">
                <a:ea typeface="Calibri"/>
                <a:cs typeface="Times New Roman"/>
              </a:rPr>
              <a:t>better”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r>
              <a:rPr lang="en-US" sz="2800" dirty="0" smtClean="0">
                <a:ea typeface="Calibri"/>
                <a:cs typeface="Times New Roman"/>
              </a:rPr>
              <a:t>“</a:t>
            </a:r>
            <a:r>
              <a:rPr lang="en-US" sz="2800" dirty="0">
                <a:ea typeface="Calibri"/>
                <a:cs typeface="Times New Roman"/>
              </a:rPr>
              <a:t>I know you can get through this</a:t>
            </a:r>
            <a:r>
              <a:rPr lang="en-US" sz="2800" dirty="0" smtClean="0">
                <a:ea typeface="Calibri"/>
                <a:cs typeface="Times New Roman"/>
              </a:rPr>
              <a:t>”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r>
              <a:rPr lang="en-US" sz="2800" dirty="0" smtClean="0">
                <a:ea typeface="Calibri"/>
                <a:cs typeface="Times New Roman"/>
              </a:rPr>
              <a:t>“</a:t>
            </a:r>
            <a:r>
              <a:rPr lang="en-US" sz="2800" dirty="0">
                <a:ea typeface="Calibri"/>
                <a:cs typeface="Times New Roman"/>
              </a:rPr>
              <a:t>You’ve worked out problems like this before and you can do it again</a:t>
            </a:r>
            <a:r>
              <a:rPr lang="en-US" sz="2800" dirty="0" smtClean="0">
                <a:ea typeface="Calibri"/>
                <a:cs typeface="Times New Roman"/>
              </a:rPr>
              <a:t>”</a:t>
            </a:r>
            <a:endParaRPr lang="en-CA" sz="28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79735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Remember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/>
              <a:t>When we are combating self-stigma, we are modeling and teaching skills to: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Counteract a very powerful set of societal beliefs, and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Help mentees feel more comfortable with themselves.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946658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One </a:t>
            </a:r>
            <a:r>
              <a:rPr lang="en-US" dirty="0"/>
              <a:t>T</a:t>
            </a:r>
            <a:r>
              <a:rPr lang="en-US" dirty="0" smtClean="0"/>
              <a:t>hing I </a:t>
            </a:r>
            <a:r>
              <a:rPr lang="en-US" dirty="0"/>
              <a:t>L</a:t>
            </a:r>
            <a:r>
              <a:rPr lang="en-US" dirty="0" smtClean="0"/>
              <a:t>earned</a:t>
            </a:r>
            <a:endParaRPr lang="en-US" dirty="0"/>
          </a:p>
        </p:txBody>
      </p:sp>
      <p:pic>
        <p:nvPicPr>
          <p:cNvPr id="6" name="Picture 5" descr="Hands raised. 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1720" y="1687870"/>
            <a:ext cx="4480560" cy="4480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0595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Resources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CA" dirty="0" smtClean="0"/>
              <a:t>Self-Stigma Student Handout from the Victoria University of Wellington</a:t>
            </a:r>
          </a:p>
          <a:p>
            <a:pPr marL="0" indent="0">
              <a:buNone/>
            </a:pPr>
            <a:r>
              <a:rPr lang="en-CA" dirty="0">
                <a:hlinkClick r:id="rId2"/>
              </a:rPr>
              <a:t>http://www.victoria.ac.nz/st_services/disability/publications</a:t>
            </a:r>
            <a:r>
              <a:rPr lang="en-CA" dirty="0" smtClean="0">
                <a:hlinkClick r:id="rId2"/>
              </a:rPr>
              <a:t>/</a:t>
            </a:r>
            <a:endParaRPr lang="en-CA" dirty="0" smtClean="0"/>
          </a:p>
          <a:p>
            <a:pPr marL="0" indent="0">
              <a:buNone/>
            </a:pPr>
            <a:endParaRPr lang="en-CA" dirty="0" smtClean="0"/>
          </a:p>
          <a:p>
            <a:pPr marL="0" indent="0">
              <a:buNone/>
            </a:pPr>
            <a:r>
              <a:rPr lang="en-CA" dirty="0" smtClean="0"/>
              <a:t>The Antidepressant Skills Workbook </a:t>
            </a:r>
          </a:p>
          <a:p>
            <a:pPr marL="0" indent="0">
              <a:buNone/>
            </a:pPr>
            <a:r>
              <a:rPr lang="en-CA" dirty="0">
                <a:hlinkClick r:id="rId3"/>
              </a:rPr>
              <a:t>http://www.comh.ca/antidepressant-skills/adult/workbook</a:t>
            </a:r>
            <a:r>
              <a:rPr lang="en-CA" dirty="0" smtClean="0">
                <a:hlinkClick r:id="rId3"/>
              </a:rPr>
              <a:t>/</a:t>
            </a:r>
            <a:endParaRPr lang="en-CA" dirty="0" smtClean="0"/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r>
              <a:rPr lang="en-CA" dirty="0" err="1" smtClean="0"/>
              <a:t>Heretohelp</a:t>
            </a:r>
            <a:r>
              <a:rPr lang="en-CA" dirty="0" smtClean="0"/>
              <a:t> Wellness Modules</a:t>
            </a:r>
          </a:p>
          <a:p>
            <a:pPr marL="0" indent="0">
              <a:buNone/>
            </a:pPr>
            <a:r>
              <a:rPr lang="en-CA" dirty="0">
                <a:hlinkClick r:id="rId4"/>
              </a:rPr>
              <a:t>http://</a:t>
            </a:r>
            <a:r>
              <a:rPr lang="en-CA" dirty="0" smtClean="0">
                <a:hlinkClick r:id="rId4"/>
              </a:rPr>
              <a:t>www.heretohelp.bc.ca/wellness-modules</a:t>
            </a:r>
            <a:endParaRPr lang="en-CA" dirty="0" smtClean="0"/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r>
              <a:rPr lang="en-CA" dirty="0" smtClean="0"/>
              <a:t>HCDS Self-Help Workbook Series</a:t>
            </a:r>
          </a:p>
          <a:p>
            <a:pPr marL="0" indent="0">
              <a:buNone/>
            </a:pPr>
            <a:r>
              <a:rPr lang="en-CA" dirty="0">
                <a:hlinkClick r:id="rId5"/>
              </a:rPr>
              <a:t>http://</a:t>
            </a:r>
            <a:r>
              <a:rPr lang="en-CA" dirty="0" smtClean="0">
                <a:hlinkClick r:id="rId5"/>
              </a:rPr>
              <a:t>www.queensu.ca/hcds/workbook.php</a:t>
            </a:r>
            <a:endParaRPr lang="en-CA" dirty="0" smtClean="0"/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r>
              <a:rPr lang="en-CA" dirty="0" smtClean="0"/>
              <a:t>Anxiety BC Complete Home Toolkit</a:t>
            </a:r>
          </a:p>
          <a:p>
            <a:pPr marL="0" indent="0">
              <a:buNone/>
            </a:pPr>
            <a:r>
              <a:rPr lang="en-CA" dirty="0">
                <a:hlinkClick r:id="rId6"/>
              </a:rPr>
              <a:t>http://</a:t>
            </a:r>
            <a:r>
              <a:rPr lang="en-CA" dirty="0" smtClean="0">
                <a:hlinkClick r:id="rId6"/>
              </a:rPr>
              <a:t>www.anxietybc.com/resources/selfhelp_home_toolkit.php</a:t>
            </a:r>
            <a:endParaRPr lang="en-CA" dirty="0" smtClean="0"/>
          </a:p>
          <a:p>
            <a:pPr marL="0" indent="0">
              <a:buNone/>
            </a:pPr>
            <a:endParaRPr lang="en-CA" dirty="0" smtClean="0"/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546667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990600"/>
          </a:xfrm>
        </p:spPr>
        <p:txBody>
          <a:bodyPr/>
          <a:lstStyle/>
          <a:p>
            <a:pPr algn="ctr"/>
            <a:r>
              <a:rPr lang="en-CA" dirty="0" smtClean="0"/>
              <a:t>Bibliography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08720"/>
            <a:ext cx="9144000" cy="5949280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en-CA" dirty="0" smtClean="0"/>
          </a:p>
          <a:p>
            <a:pPr marL="0" indent="0">
              <a:buNone/>
            </a:pPr>
            <a:r>
              <a:rPr lang="en-CA" sz="6400" dirty="0" smtClean="0"/>
              <a:t>Centre for Addiction and Mental Health. (2012).  </a:t>
            </a:r>
            <a:r>
              <a:rPr lang="en-CA" sz="6400" i="1" dirty="0" smtClean="0"/>
              <a:t>Mental illness and addictions: Facts and statistics</a:t>
            </a:r>
            <a:r>
              <a:rPr lang="en-CA" sz="6400" dirty="0" smtClean="0"/>
              <a:t>. </a:t>
            </a:r>
            <a:r>
              <a:rPr lang="en-CA" sz="6400" dirty="0"/>
              <a:t>Retrieved from </a:t>
            </a:r>
            <a:r>
              <a:rPr lang="en-CA" sz="6400" dirty="0">
                <a:hlinkClick r:id="rId2"/>
              </a:rPr>
              <a:t>http://</a:t>
            </a:r>
            <a:r>
              <a:rPr lang="en-CA" sz="6400" dirty="0" smtClean="0">
                <a:hlinkClick r:id="rId2"/>
              </a:rPr>
              <a:t>www.camh.ca/en/hospital/about_camh/newsroom/for_reporters/Pages/addictionmentalhealthstatistics.aspx</a:t>
            </a:r>
            <a:endParaRPr lang="en-CA" sz="6400" dirty="0" smtClean="0"/>
          </a:p>
          <a:p>
            <a:pPr marL="0" indent="0">
              <a:buNone/>
            </a:pPr>
            <a:endParaRPr lang="en-CA" sz="6400" dirty="0" smtClean="0"/>
          </a:p>
          <a:p>
            <a:pPr marL="0" indent="0">
              <a:buNone/>
            </a:pPr>
            <a:endParaRPr lang="en-CA" sz="6400" dirty="0"/>
          </a:p>
          <a:p>
            <a:pPr marL="0" indent="0">
              <a:buNone/>
            </a:pPr>
            <a:r>
              <a:rPr lang="en-CA" sz="6400" dirty="0" smtClean="0"/>
              <a:t>Corrigan, P. W., &amp; Rao, D. (2012). On the self-stigma of mental illness: Stages, disclosure, and strategies for change, </a:t>
            </a:r>
            <a:r>
              <a:rPr lang="en-CA" sz="6400" i="1" dirty="0" smtClean="0"/>
              <a:t>Canadian Journal of Psychiatry, 57 </a:t>
            </a:r>
            <a:r>
              <a:rPr lang="en-CA" sz="6400" dirty="0" smtClean="0"/>
              <a:t>(8), 464-469.</a:t>
            </a:r>
            <a:endParaRPr lang="en-CA" sz="6400" dirty="0"/>
          </a:p>
          <a:p>
            <a:pPr marL="0" indent="0">
              <a:buNone/>
            </a:pPr>
            <a:endParaRPr lang="en-CA" sz="6400" dirty="0" smtClean="0"/>
          </a:p>
          <a:p>
            <a:pPr marL="0" indent="0">
              <a:buNone/>
            </a:pPr>
            <a:r>
              <a:rPr lang="en-CA" sz="6400" dirty="0" smtClean="0"/>
              <a:t>Disability Services, Victoria University of Wellington, New Zealand. (2011). </a:t>
            </a:r>
            <a:r>
              <a:rPr lang="en-CA" sz="6400" i="1" dirty="0" smtClean="0"/>
              <a:t>Self-stigma</a:t>
            </a:r>
            <a:r>
              <a:rPr lang="en-CA" sz="6400" dirty="0" smtClean="0"/>
              <a:t>. </a:t>
            </a:r>
            <a:r>
              <a:rPr lang="en-CA" sz="6400" dirty="0"/>
              <a:t>Retrieved from </a:t>
            </a:r>
            <a:r>
              <a:rPr lang="en-CA" sz="6400" dirty="0">
                <a:hlinkClick r:id="rId3"/>
              </a:rPr>
              <a:t>http://</a:t>
            </a:r>
            <a:r>
              <a:rPr lang="en-CA" sz="6400" dirty="0" smtClean="0">
                <a:hlinkClick r:id="rId3"/>
              </a:rPr>
              <a:t>www.victoria.ac.nz/st_services/disability/publications/downloads/studentguides/Self%20Stigma%20e-version.pdf</a:t>
            </a:r>
            <a:endParaRPr lang="en-CA" sz="6400" dirty="0" smtClean="0"/>
          </a:p>
          <a:p>
            <a:pPr marL="0" indent="0">
              <a:buNone/>
            </a:pPr>
            <a:r>
              <a:rPr lang="en-CA" sz="6400" dirty="0" smtClean="0"/>
              <a:t> </a:t>
            </a:r>
            <a:endParaRPr lang="en-CA" sz="6400" dirty="0"/>
          </a:p>
          <a:p>
            <a:pPr marL="0" indent="0">
              <a:buNone/>
            </a:pPr>
            <a:endParaRPr lang="en-CA" sz="6400" dirty="0" smtClean="0"/>
          </a:p>
          <a:p>
            <a:pPr marL="0" indent="0">
              <a:buNone/>
            </a:pPr>
            <a:r>
              <a:rPr lang="en-CA" sz="6400" dirty="0" smtClean="0"/>
              <a:t>Mental Health Commission of Canada. (2013). </a:t>
            </a:r>
            <a:r>
              <a:rPr lang="en-CA" sz="6400" i="1" dirty="0" smtClean="0"/>
              <a:t>Opening minds: Interim Report. </a:t>
            </a:r>
            <a:r>
              <a:rPr lang="en-CA" sz="6400" dirty="0"/>
              <a:t>Retrieved from </a:t>
            </a:r>
            <a:r>
              <a:rPr lang="en-CA" sz="6400" dirty="0">
                <a:hlinkClick r:id="rId4"/>
              </a:rPr>
              <a:t>http://</a:t>
            </a:r>
            <a:r>
              <a:rPr lang="en-CA" sz="6400" dirty="0" smtClean="0">
                <a:hlinkClick r:id="rId4"/>
              </a:rPr>
              <a:t>www.mentalhealthcommission.ca/English/system/files/private/document/opening_minds_interim_report.pdf</a:t>
            </a:r>
            <a:endParaRPr lang="en-CA" sz="6400" dirty="0" smtClean="0"/>
          </a:p>
          <a:p>
            <a:pPr marL="0" indent="0">
              <a:buNone/>
            </a:pPr>
            <a:endParaRPr lang="en-CA" sz="6400" dirty="0" smtClean="0"/>
          </a:p>
          <a:p>
            <a:pPr marL="0" indent="0">
              <a:buNone/>
            </a:pPr>
            <a:endParaRPr lang="en-CA" sz="6400" dirty="0" smtClean="0"/>
          </a:p>
          <a:p>
            <a:pPr marL="0" indent="0">
              <a:buNone/>
            </a:pPr>
            <a:r>
              <a:rPr lang="en-CA" sz="6400" dirty="0" smtClean="0"/>
              <a:t>Peterson, D., Barnes, A., &amp; Duncan, C. (2008). </a:t>
            </a:r>
            <a:r>
              <a:rPr lang="en-CA" sz="6400" i="1" dirty="0" smtClean="0"/>
              <a:t>Fighting shadows: Self-stigma and mental illness. </a:t>
            </a:r>
            <a:r>
              <a:rPr lang="en-CA" sz="6400" dirty="0"/>
              <a:t>Retrieved from </a:t>
            </a:r>
            <a:r>
              <a:rPr lang="en-CA" sz="6400" dirty="0">
                <a:hlinkClick r:id="rId5"/>
              </a:rPr>
              <a:t>http://</a:t>
            </a:r>
            <a:r>
              <a:rPr lang="en-CA" sz="6400" dirty="0" smtClean="0">
                <a:hlinkClick r:id="rId5"/>
              </a:rPr>
              <a:t>www.likeminds.org.nz/assets/Uploads/Fighting-Shadows.pdf</a:t>
            </a:r>
            <a:endParaRPr lang="en-CA" sz="6400" dirty="0" smtClean="0"/>
          </a:p>
          <a:p>
            <a:pPr marL="0" indent="0">
              <a:buNone/>
            </a:pPr>
            <a:endParaRPr lang="en-CA" sz="6400" dirty="0"/>
          </a:p>
          <a:p>
            <a:pPr marL="0" indent="0">
              <a:buNone/>
            </a:pPr>
            <a:r>
              <a:rPr lang="en-CA" sz="6400" dirty="0" err="1" smtClean="0"/>
              <a:t>Woll</a:t>
            </a:r>
            <a:r>
              <a:rPr lang="en-CA" sz="6400" dirty="0" smtClean="0"/>
              <a:t>, P. (2007). </a:t>
            </a:r>
            <a:r>
              <a:rPr lang="en-CA" sz="6400" i="1" dirty="0" smtClean="0"/>
              <a:t>Healing the stigma of depression: A guide for helping professionals.  </a:t>
            </a:r>
            <a:r>
              <a:rPr lang="en-CA" sz="6400" dirty="0"/>
              <a:t>Retrieved from </a:t>
            </a:r>
            <a:r>
              <a:rPr lang="en-CA" sz="6400" dirty="0">
                <a:hlinkClick r:id="rId6"/>
              </a:rPr>
              <a:t>http://</a:t>
            </a:r>
            <a:r>
              <a:rPr lang="en-CA" sz="6400" dirty="0" smtClean="0">
                <a:hlinkClick r:id="rId6"/>
              </a:rPr>
              <a:t>www.mnmatec.umn.edu/Display%20Handouts%20Healing%20the%20Stigma%20of%20Depression.pdf</a:t>
            </a:r>
            <a:endParaRPr lang="en-CA" sz="6400" dirty="0" smtClean="0"/>
          </a:p>
          <a:p>
            <a:pPr marL="0" indent="0">
              <a:buNone/>
            </a:pPr>
            <a:endParaRPr lang="en-CA" sz="4300" dirty="0" smtClean="0"/>
          </a:p>
          <a:p>
            <a:pPr marL="0" indent="0">
              <a:buNone/>
            </a:pPr>
            <a:endParaRPr lang="en-CA" dirty="0" smtClean="0"/>
          </a:p>
          <a:p>
            <a:pPr marL="0" indent="0">
              <a:buNone/>
            </a:pPr>
            <a:r>
              <a:rPr lang="en-CA" dirty="0" smtClean="0"/>
              <a:t> 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684002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47472"/>
            <a:ext cx="8229600" cy="990600"/>
          </a:xfrm>
        </p:spPr>
        <p:txBody>
          <a:bodyPr/>
          <a:lstStyle/>
          <a:p>
            <a:r>
              <a:rPr lang="en-US" dirty="0" smtClean="0"/>
              <a:t>Free Association Activity (Part 1)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38072"/>
            <a:ext cx="8229600" cy="51389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Write down the first things that come to mind when you think of mental illness or a person with mental illness.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b="1" dirty="0" smtClean="0"/>
              <a:t>Remember:</a:t>
            </a:r>
            <a:br>
              <a:rPr lang="en-US" b="1" dirty="0" smtClean="0"/>
            </a:br>
            <a:r>
              <a:rPr lang="en-US" dirty="0" smtClean="0"/>
              <a:t>There are no right or wrong answers. You don’t have to personally believe in or agree with the ideas that you write down. Write down whatever comes to mind.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  <p:pic>
        <p:nvPicPr>
          <p:cNvPr id="4" name="Picture 3" descr="Thought Cloud 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0" y="4293096"/>
            <a:ext cx="2438400" cy="1828800"/>
          </a:xfrm>
          <a:prstGeom prst="rect">
            <a:avLst/>
          </a:prstGeom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9512" y="6121896"/>
            <a:ext cx="8964488" cy="907504"/>
          </a:xfrm>
        </p:spPr>
        <p:txBody>
          <a:bodyPr/>
          <a:lstStyle/>
          <a:p>
            <a:r>
              <a:rPr lang="en-CA" dirty="0" smtClean="0">
                <a:solidFill>
                  <a:schemeClr val="tx1"/>
                </a:solidFill>
              </a:rPr>
              <a:t>Source: Centre </a:t>
            </a:r>
            <a:r>
              <a:rPr lang="en-CA" dirty="0">
                <a:solidFill>
                  <a:schemeClr val="tx1"/>
                </a:solidFill>
              </a:rPr>
              <a:t>for Addiction and Mental Health. (2012). </a:t>
            </a:r>
            <a:r>
              <a:rPr lang="en-CA" i="1" dirty="0">
                <a:solidFill>
                  <a:schemeClr val="tx1"/>
                </a:solidFill>
              </a:rPr>
              <a:t>Talking about mental illness: Teacher’s resource.</a:t>
            </a:r>
            <a:r>
              <a:rPr lang="en-CA" dirty="0">
                <a:solidFill>
                  <a:schemeClr val="tx1"/>
                </a:solidFill>
              </a:rPr>
              <a:t> Retrieved from: </a:t>
            </a:r>
            <a:r>
              <a:rPr lang="en-CA" u="sng" dirty="0">
                <a:hlinkClick r:id="rId4"/>
              </a:rPr>
              <a:t>http://www.camh.ca/en/education/teachers_school_programs/resources_for_teachers_and_schools/talking_about_mental_illness/Pages/tami_teachersresource.aspx</a:t>
            </a:r>
            <a:endParaRPr lang="en-CA" dirty="0"/>
          </a:p>
          <a:p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Free Association Activity </a:t>
            </a:r>
            <a:r>
              <a:rPr lang="en-US" dirty="0"/>
              <a:t>(</a:t>
            </a:r>
            <a:r>
              <a:rPr lang="en-US" dirty="0" smtClean="0"/>
              <a:t>Part 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ClrTx/>
              <a:buNone/>
            </a:pPr>
            <a:r>
              <a:rPr lang="en-US" dirty="0" smtClean="0"/>
              <a:t>Place </a:t>
            </a:r>
            <a:r>
              <a:rPr lang="en-US" dirty="0"/>
              <a:t>your sticky notes on the wall under one of the four categories: </a:t>
            </a:r>
          </a:p>
          <a:p>
            <a:pPr lvl="1">
              <a:buClrTx/>
            </a:pPr>
            <a:r>
              <a:rPr lang="en-US" dirty="0"/>
              <a:t>myth (widely held, but false idea)</a:t>
            </a:r>
          </a:p>
          <a:p>
            <a:pPr lvl="1">
              <a:buClrTx/>
            </a:pPr>
            <a:r>
              <a:rPr lang="en-US" dirty="0"/>
              <a:t>misconception/misunderstanding</a:t>
            </a:r>
          </a:p>
          <a:p>
            <a:pPr lvl="1">
              <a:buClrTx/>
            </a:pPr>
            <a:r>
              <a:rPr lang="en-US" dirty="0"/>
              <a:t>hurtful/disrespectful language</a:t>
            </a:r>
          </a:p>
          <a:p>
            <a:pPr lvl="1">
              <a:buClrTx/>
            </a:pPr>
            <a:r>
              <a:rPr lang="en-US" dirty="0"/>
              <a:t>factual information </a:t>
            </a:r>
          </a:p>
          <a:p>
            <a:pPr marL="0" indent="0">
              <a:buClrTx/>
              <a:buNone/>
            </a:pPr>
            <a:endParaRPr lang="en-US" i="1" dirty="0"/>
          </a:p>
          <a:p>
            <a:pPr marL="0" indent="0">
              <a:buClrTx/>
              <a:buNone/>
            </a:pPr>
            <a:r>
              <a:rPr lang="en-US" b="1" dirty="0" smtClean="0"/>
              <a:t>Debrief:</a:t>
            </a:r>
          </a:p>
          <a:p>
            <a:pPr marL="0" indent="0">
              <a:buClrTx/>
              <a:buNone/>
            </a:pPr>
            <a:r>
              <a:rPr lang="en-US" dirty="0" smtClean="0"/>
              <a:t>Did you have any difficulty placing the sticky notes? Why? What did you do in these cases? 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9512" y="6121896"/>
            <a:ext cx="8964488" cy="907504"/>
          </a:xfrm>
        </p:spPr>
        <p:txBody>
          <a:bodyPr/>
          <a:lstStyle/>
          <a:p>
            <a:r>
              <a:rPr lang="en-CA" dirty="0" smtClean="0">
                <a:solidFill>
                  <a:schemeClr val="tx1"/>
                </a:solidFill>
              </a:rPr>
              <a:t>Source: Centre </a:t>
            </a:r>
            <a:r>
              <a:rPr lang="en-CA" dirty="0">
                <a:solidFill>
                  <a:schemeClr val="tx1"/>
                </a:solidFill>
              </a:rPr>
              <a:t>for Addiction and Mental Health. (2012). </a:t>
            </a:r>
            <a:r>
              <a:rPr lang="en-CA" i="1" dirty="0">
                <a:solidFill>
                  <a:schemeClr val="tx1"/>
                </a:solidFill>
              </a:rPr>
              <a:t>Talking about mental illness: Teacher’s resource.</a:t>
            </a:r>
            <a:r>
              <a:rPr lang="en-CA" dirty="0">
                <a:solidFill>
                  <a:schemeClr val="tx1"/>
                </a:solidFill>
              </a:rPr>
              <a:t> Retrieved from: </a:t>
            </a:r>
            <a:r>
              <a:rPr lang="en-CA" u="sng" dirty="0">
                <a:hlinkClick r:id="rId3"/>
              </a:rPr>
              <a:t>http://www.camh.ca/en/education/teachers_school_programs/resources_for_teachers_and_schools/talking_about_mental_illness/Pages/tami_teachersresource.aspx</a:t>
            </a:r>
            <a:endParaRPr lang="en-CA" dirty="0"/>
          </a:p>
          <a:p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What is Stigma? 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/>
              <a:t>Think, Pair, Share Activity</a:t>
            </a:r>
            <a:br>
              <a:rPr lang="en-US" sz="2800" dirty="0" smtClean="0"/>
            </a:br>
            <a:endParaRPr lang="en-US" sz="2800" dirty="0" smtClean="0"/>
          </a:p>
          <a:p>
            <a:pPr marL="0" indent="0">
              <a:buNone/>
            </a:pPr>
            <a:r>
              <a:rPr lang="en-US" sz="2800" dirty="0" smtClean="0"/>
              <a:t>How would you define stigma? </a:t>
            </a:r>
          </a:p>
          <a:p>
            <a:r>
              <a:rPr lang="en-US" sz="2800" b="1" dirty="0" smtClean="0"/>
              <a:t>Think</a:t>
            </a:r>
            <a:r>
              <a:rPr lang="en-US" sz="2800" dirty="0" smtClean="0"/>
              <a:t> on your own</a:t>
            </a:r>
          </a:p>
          <a:p>
            <a:r>
              <a:rPr lang="en-US" sz="2800" b="1" dirty="0" smtClean="0"/>
              <a:t>Pair</a:t>
            </a:r>
            <a:r>
              <a:rPr lang="en-US" sz="2800" dirty="0" smtClean="0"/>
              <a:t> up and discuss with a partner</a:t>
            </a:r>
          </a:p>
          <a:p>
            <a:r>
              <a:rPr lang="en-US" sz="2800" b="1" dirty="0" smtClean="0"/>
              <a:t>Share </a:t>
            </a:r>
            <a:r>
              <a:rPr lang="en-US" sz="2800" dirty="0" smtClean="0"/>
              <a:t>your ideas with the class</a:t>
            </a:r>
            <a:r>
              <a:rPr lang="en-CA" dirty="0" smtClean="0"/>
              <a:t/>
            </a:r>
            <a:br>
              <a:rPr lang="en-CA" dirty="0" smtClean="0"/>
            </a:br>
            <a:endParaRPr lang="en-CA" dirty="0" smtClean="0"/>
          </a:p>
        </p:txBody>
      </p:sp>
    </p:spTree>
    <p:extLst>
      <p:ext uri="{BB962C8B-B14F-4D97-AF65-F5344CB8AC3E}">
        <p14:creationId xmlns:p14="http://schemas.microsoft.com/office/powerpoint/2010/main" val="2585830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What is Stigma?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027" b="1" dirty="0" smtClean="0"/>
              <a:t>Definition of Stigma:</a:t>
            </a:r>
          </a:p>
          <a:p>
            <a:pPr lvl="1"/>
            <a:r>
              <a:rPr lang="en-US" sz="3027" dirty="0" smtClean="0"/>
              <a:t>“Prejudicial attitudes and discriminatory </a:t>
            </a:r>
            <a:r>
              <a:rPr lang="en-US" sz="3027" dirty="0" err="1" smtClean="0"/>
              <a:t>behaviours</a:t>
            </a:r>
            <a:r>
              <a:rPr lang="en-US" sz="3027" dirty="0" smtClean="0"/>
              <a:t> targeted at people with mental health problems.”</a:t>
            </a:r>
          </a:p>
          <a:p>
            <a:pPr lvl="1"/>
            <a:endParaRPr lang="en-US" sz="3027" dirty="0" smtClean="0"/>
          </a:p>
          <a:p>
            <a:pPr lvl="1"/>
            <a:r>
              <a:rPr lang="en-US" sz="3027" dirty="0" smtClean="0"/>
              <a:t>“A mark or sign of disgrace or discredit.”</a:t>
            </a:r>
          </a:p>
          <a:p>
            <a:pPr lvl="1"/>
            <a:endParaRPr lang="en-US" sz="3027" dirty="0" smtClean="0"/>
          </a:p>
          <a:p>
            <a:pPr lvl="1"/>
            <a:endParaRPr lang="en-US" sz="3027" dirty="0" smtClean="0"/>
          </a:p>
          <a:p>
            <a:pPr lvl="1"/>
            <a:endParaRPr lang="en-US" sz="3027" dirty="0" smtClean="0"/>
          </a:p>
          <a:p>
            <a:pPr lvl="1"/>
            <a:endParaRPr lang="en-US" sz="3027" dirty="0" smtClean="0"/>
          </a:p>
          <a:p>
            <a:pPr>
              <a:buNone/>
            </a:pPr>
            <a:endParaRPr lang="en-US" sz="3027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Terms Related to Stigma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b="1" dirty="0" smtClean="0"/>
              <a:t>Stereotype</a:t>
            </a:r>
          </a:p>
          <a:p>
            <a:pPr lvl="1"/>
            <a:r>
              <a:rPr lang="en-US" sz="2800" dirty="0" smtClean="0"/>
              <a:t>“A widely held but fixed and oversimplified image or idea of a particular type of person”</a:t>
            </a:r>
          </a:p>
          <a:p>
            <a:pPr lvl="1"/>
            <a:endParaRPr lang="en-US" sz="2800" dirty="0" smtClean="0"/>
          </a:p>
          <a:p>
            <a:r>
              <a:rPr lang="en-US" sz="2800" b="1" dirty="0" smtClean="0"/>
              <a:t>Prejudice</a:t>
            </a:r>
          </a:p>
          <a:p>
            <a:pPr lvl="1"/>
            <a:r>
              <a:rPr lang="en-US" sz="2800" dirty="0" smtClean="0"/>
              <a:t>“A preconceived opinion that is not based on reason or actual experience”</a:t>
            </a:r>
          </a:p>
          <a:p>
            <a:pPr lvl="1"/>
            <a:endParaRPr lang="en-US" sz="2800" dirty="0" smtClean="0"/>
          </a:p>
          <a:p>
            <a:r>
              <a:rPr lang="en-US" sz="2800" b="1" dirty="0" smtClean="0"/>
              <a:t>Discrimination </a:t>
            </a:r>
          </a:p>
          <a:p>
            <a:pPr lvl="1"/>
            <a:r>
              <a:rPr lang="en-US" sz="2800" dirty="0" smtClean="0"/>
              <a:t>“</a:t>
            </a:r>
            <a:r>
              <a:rPr lang="en-US" sz="2800" dirty="0" err="1" smtClean="0"/>
              <a:t>Unfavourable</a:t>
            </a:r>
            <a:r>
              <a:rPr lang="en-US" sz="2800" dirty="0" smtClean="0"/>
              <a:t> treatment based on prejudice”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2920" y="350168"/>
            <a:ext cx="8229600" cy="990600"/>
          </a:xfrm>
        </p:spPr>
        <p:txBody>
          <a:bodyPr/>
          <a:lstStyle/>
          <a:p>
            <a:r>
              <a:rPr lang="en-CA" dirty="0"/>
              <a:t>Canadian Context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6656"/>
          </a:xfrm>
        </p:spPr>
        <p:txBody>
          <a:bodyPr>
            <a:normAutofit fontScale="92500" lnSpcReduction="10000"/>
          </a:bodyPr>
          <a:lstStyle/>
          <a:p>
            <a:pPr marL="285750" indent="-285750"/>
            <a:r>
              <a:rPr lang="en-CA" dirty="0" smtClean="0"/>
              <a:t>50</a:t>
            </a:r>
            <a:r>
              <a:rPr lang="en-CA" dirty="0"/>
              <a:t>% of Canadians would not disclose that their family member has a mental illness to friends or co-workers</a:t>
            </a:r>
          </a:p>
          <a:p>
            <a:pPr marL="285750" indent="-285750"/>
            <a:endParaRPr lang="en-CA" dirty="0"/>
          </a:p>
          <a:p>
            <a:pPr marL="285750" indent="-285750"/>
            <a:r>
              <a:rPr lang="en-CA" dirty="0"/>
              <a:t>42% of Canadians don’t know if they would socialize with a friend with a mental illness</a:t>
            </a:r>
          </a:p>
          <a:p>
            <a:pPr marL="285750" indent="-285750"/>
            <a:endParaRPr lang="en-CA" dirty="0"/>
          </a:p>
          <a:p>
            <a:pPr marL="285750" indent="-285750"/>
            <a:r>
              <a:rPr lang="en-CA" dirty="0"/>
              <a:t>64% of Ontario workers </a:t>
            </a:r>
            <a:r>
              <a:rPr lang="en-CA" dirty="0" smtClean="0"/>
              <a:t>would be concerned about how work would be impacted if a colleague had a mental illness</a:t>
            </a:r>
          </a:p>
          <a:p>
            <a:pPr marL="285750" indent="-285750"/>
            <a:endParaRPr lang="en-CA" dirty="0"/>
          </a:p>
          <a:p>
            <a:pPr marL="285750" indent="-285750"/>
            <a:r>
              <a:rPr lang="en-CA" dirty="0" smtClean="0"/>
              <a:t>46% of Canadians think people use the term mental illness as an excuse for bad behaviour</a:t>
            </a:r>
            <a:br>
              <a:rPr lang="en-CA" dirty="0" smtClean="0"/>
            </a:br>
            <a:endParaRPr lang="en-CA" dirty="0" smtClean="0"/>
          </a:p>
          <a:p>
            <a:pPr marL="285750" indent="-285750"/>
            <a:r>
              <a:rPr lang="en-CA" dirty="0" smtClean="0"/>
              <a:t>27% of Canadians say they would be fearful of being around someone who suffers from serious mental illness</a:t>
            </a:r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93912" y="6156714"/>
            <a:ext cx="7992888" cy="640610"/>
          </a:xfrm>
        </p:spPr>
        <p:txBody>
          <a:bodyPr/>
          <a:lstStyle/>
          <a:p>
            <a:endParaRPr lang="en-CA" dirty="0">
              <a:solidFill>
                <a:schemeClr val="tx1"/>
              </a:solidFill>
            </a:endParaRPr>
          </a:p>
          <a:p>
            <a:r>
              <a:rPr lang="en-CA" dirty="0" smtClean="0">
                <a:solidFill>
                  <a:schemeClr val="tx1"/>
                </a:solidFill>
              </a:rPr>
              <a:t>Source: Centre </a:t>
            </a:r>
            <a:r>
              <a:rPr lang="en-CA" dirty="0">
                <a:solidFill>
                  <a:schemeClr val="tx1"/>
                </a:solidFill>
              </a:rPr>
              <a:t>for Addiction and Mental Health. (2012).  </a:t>
            </a:r>
            <a:r>
              <a:rPr lang="en-CA" i="1" dirty="0">
                <a:solidFill>
                  <a:schemeClr val="tx1"/>
                </a:solidFill>
              </a:rPr>
              <a:t>Mental illness and addictions: Facts and statistics</a:t>
            </a:r>
            <a:r>
              <a:rPr lang="en-CA" dirty="0">
                <a:solidFill>
                  <a:schemeClr val="tx1"/>
                </a:solidFill>
              </a:rPr>
              <a:t>. Retrieved from </a:t>
            </a:r>
            <a:r>
              <a:rPr lang="en-CA" dirty="0">
                <a:hlinkClick r:id="rId3"/>
              </a:rPr>
              <a:t>http://www.camh.ca/en/hospital/about_camh/newsroom/for_reporters/Pages/addictionmentalhealthstatistics.aspx</a:t>
            </a:r>
            <a:endParaRPr lang="en-CA" dirty="0"/>
          </a:p>
          <a:p>
            <a:endParaRPr lang="en-CA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2447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Three Components of Stigma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lvl="0" indent="-514350">
              <a:buFont typeface="+mj-lt"/>
              <a:buAutoNum type="arabicPeriod"/>
            </a:pPr>
            <a:r>
              <a:rPr lang="en-US" sz="2800" dirty="0" smtClean="0"/>
              <a:t>Lack of </a:t>
            </a:r>
            <a:r>
              <a:rPr lang="en-US" sz="2800" b="1" dirty="0" smtClean="0"/>
              <a:t>Knowledge</a:t>
            </a:r>
            <a:r>
              <a:rPr lang="en-US" sz="2800" dirty="0" smtClean="0"/>
              <a:t>: not understanding mental health</a:t>
            </a:r>
          </a:p>
          <a:p>
            <a:pPr marL="514350" lvl="0" indent="-514350">
              <a:buFont typeface="+mj-lt"/>
              <a:buAutoNum type="arabicPeriod"/>
            </a:pPr>
            <a:endParaRPr lang="en-US" sz="2800" dirty="0" smtClean="0"/>
          </a:p>
          <a:p>
            <a:pPr marL="514350" lvl="0" indent="-514350">
              <a:buFont typeface="+mj-lt"/>
              <a:buAutoNum type="arabicPeriod"/>
            </a:pPr>
            <a:r>
              <a:rPr lang="en-US" sz="2800" dirty="0" smtClean="0"/>
              <a:t>Negative </a:t>
            </a:r>
            <a:r>
              <a:rPr lang="en-US" sz="2800" b="1" dirty="0" smtClean="0"/>
              <a:t>Attitudes</a:t>
            </a:r>
            <a:r>
              <a:rPr lang="en-US" sz="2800" dirty="0" smtClean="0"/>
              <a:t> and </a:t>
            </a:r>
            <a:r>
              <a:rPr lang="en-US" sz="2800" b="1" dirty="0" smtClean="0"/>
              <a:t>Feelings</a:t>
            </a:r>
            <a:r>
              <a:rPr lang="en-US" sz="2800" dirty="0" smtClean="0"/>
              <a:t>: fear, shame</a:t>
            </a:r>
          </a:p>
          <a:p>
            <a:pPr marL="514350" lvl="0" indent="-514350">
              <a:buFont typeface="+mj-lt"/>
              <a:buAutoNum type="arabicPeriod"/>
            </a:pPr>
            <a:endParaRPr lang="en-US" sz="2800" dirty="0" smtClean="0"/>
          </a:p>
          <a:p>
            <a:pPr marL="514350" lvl="0" indent="-514350">
              <a:buFont typeface="+mj-lt"/>
              <a:buAutoNum type="arabicPeriod"/>
            </a:pPr>
            <a:r>
              <a:rPr lang="en-US" sz="2800" dirty="0" smtClean="0"/>
              <a:t>Negative </a:t>
            </a:r>
            <a:r>
              <a:rPr lang="en-US" sz="2800" b="1" dirty="0" err="1" smtClean="0"/>
              <a:t>Behaviours</a:t>
            </a:r>
            <a:r>
              <a:rPr lang="en-US" sz="2800" dirty="0" smtClean="0"/>
              <a:t>: shunning, judging, discriminating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2 Power Point Theme 2015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M2 Power Point Theme 2015" id="{EB30573C-C7C5-48BE-9AFF-36F8BAFBCF3C}" vid="{CBA3AE92-D719-4C29-82E1-174F07015798}"/>
    </a:ext>
  </a:extLst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Theme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M2 Power Point Theme 2015</Template>
  <TotalTime>8042</TotalTime>
  <Words>1294</Words>
  <Application>Microsoft Office PowerPoint</Application>
  <PresentationFormat>On-screen Show (4:3)</PresentationFormat>
  <Paragraphs>222</Paragraphs>
  <Slides>25</Slides>
  <Notes>21</Notes>
  <HiddenSlides>0</HiddenSlides>
  <MMClips>0</MMClips>
  <ScaleCrop>false</ScaleCrop>
  <HeadingPairs>
    <vt:vector size="4" baseType="variant">
      <vt:variant>
        <vt:lpstr>Theme</vt:lpstr>
      </vt:variant>
      <vt:variant>
        <vt:i4>6</vt:i4>
      </vt:variant>
      <vt:variant>
        <vt:lpstr>Slide Titles</vt:lpstr>
      </vt:variant>
      <vt:variant>
        <vt:i4>25</vt:i4>
      </vt:variant>
    </vt:vector>
  </HeadingPairs>
  <TitlesOfParts>
    <vt:vector size="31" baseType="lpstr">
      <vt:lpstr>M2 Power Point Theme 2015</vt:lpstr>
      <vt:lpstr>1_Custom Design</vt:lpstr>
      <vt:lpstr>Custom Design</vt:lpstr>
      <vt:lpstr>1_Theme1</vt:lpstr>
      <vt:lpstr>2_Custom Design</vt:lpstr>
      <vt:lpstr>3_Custom Design</vt:lpstr>
      <vt:lpstr>Self-Stigma</vt:lpstr>
      <vt:lpstr>Agenda</vt:lpstr>
      <vt:lpstr>Free Association Activity (Part 1) </vt:lpstr>
      <vt:lpstr>Free Association Activity (Part 2)</vt:lpstr>
      <vt:lpstr>What is Stigma? </vt:lpstr>
      <vt:lpstr>What is Stigma?</vt:lpstr>
      <vt:lpstr>Terms Related to Stigma</vt:lpstr>
      <vt:lpstr>Canadian Context</vt:lpstr>
      <vt:lpstr>Three Components of Stigma</vt:lpstr>
      <vt:lpstr>Public or Social Stigma</vt:lpstr>
      <vt:lpstr>What is Self-Stigma?</vt:lpstr>
      <vt:lpstr>How Does Stigma Develop?</vt:lpstr>
      <vt:lpstr>The Impact of Self-Stigma</vt:lpstr>
      <vt:lpstr>Things your Mentee might feel or think…</vt:lpstr>
      <vt:lpstr>Reducing Self-Stigma</vt:lpstr>
      <vt:lpstr>What a Peer Mentor Can Do: #1 </vt:lpstr>
      <vt:lpstr>What a Peer Mentor Can Do: #2 </vt:lpstr>
      <vt:lpstr>What a Peer Mentor Can Do: #3 </vt:lpstr>
      <vt:lpstr>What a Peer Mentor Can Do: #4</vt:lpstr>
      <vt:lpstr>What a Peer Mentor Can Do: #5</vt:lpstr>
      <vt:lpstr>What a Peer Mentor Can Do: #6</vt:lpstr>
      <vt:lpstr>Remember</vt:lpstr>
      <vt:lpstr>One Thing I Learned</vt:lpstr>
      <vt:lpstr>Resources</vt:lpstr>
      <vt:lpstr>Bibliography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Self-Stigma</dc:title>
  <dc:creator>Helen Gillis</dc:creator>
  <cp:lastModifiedBy>Eliquo</cp:lastModifiedBy>
  <cp:revision>391</cp:revision>
  <dcterms:created xsi:type="dcterms:W3CDTF">2015-05-12T02:32:01Z</dcterms:created>
  <dcterms:modified xsi:type="dcterms:W3CDTF">2016-07-19T17:01:18Z</dcterms:modified>
</cp:coreProperties>
</file>