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32" r:id="rId5"/>
    <p:sldId id="333" r:id="rId6"/>
    <p:sldId id="334" r:id="rId7"/>
    <p:sldId id="335" r:id="rId8"/>
    <p:sldId id="336" r:id="rId9"/>
    <p:sldId id="337" r:id="rId10"/>
    <p:sldId id="359" r:id="rId11"/>
    <p:sldId id="362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61" r:id="rId31"/>
    <p:sldId id="364" r:id="rId32"/>
    <p:sldId id="363" r:id="rId33"/>
    <p:sldId id="365" r:id="rId34"/>
    <p:sldId id="367" r:id="rId35"/>
    <p:sldId id="366" r:id="rId36"/>
    <p:sldId id="368" r:id="rId37"/>
    <p:sldId id="323" r:id="rId38"/>
  </p:sldIdLst>
  <p:sldSz cx="16257588" cy="9144000"/>
  <p:notesSz cx="6858000" cy="9144000"/>
  <p:defaultTextStyle>
    <a:defPPr>
      <a:defRPr lang="en-US"/>
    </a:defPPr>
    <a:lvl1pPr marL="0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1583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3167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4750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26334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07917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89500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1084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52667" algn="l" defTabSz="78158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Agate" initials="J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02A"/>
    <a:srgbClr val="267A52"/>
    <a:srgbClr val="00673E"/>
    <a:srgbClr val="006643"/>
    <a:srgbClr val="589278"/>
    <a:srgbClr val="7A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608" autoAdjust="0"/>
  </p:normalViewPr>
  <p:slideViewPr>
    <p:cSldViewPr snapToGrid="0" snapToObjects="1">
      <p:cViewPr varScale="1">
        <p:scale>
          <a:sx n="117" d="100"/>
          <a:sy n="117" d="100"/>
        </p:scale>
        <p:origin x="2718" y="102"/>
      </p:cViewPr>
      <p:guideLst>
        <p:guide orient="horz" pos="2880"/>
        <p:guide pos="5121"/>
      </p:guideLst>
    </p:cSldViewPr>
  </p:slideViewPr>
  <p:outlineViewPr>
    <p:cViewPr>
      <p:scale>
        <a:sx n="33" d="100"/>
        <a:sy n="33" d="100"/>
      </p:scale>
      <p:origin x="0" y="5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sok3\AppData\Local\Microsoft\Windows\Temporary%20Internet%20Files\Content.Outlook\W3F5LTTP\CACUSS%20Presentation%20Data%20(Final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Sheet1!$A$4</c:f>
              <c:strCache>
                <c:ptCount val="1"/>
                <c:pt idx="0">
                  <c:v>Demand for Appointments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Sheet1!$B$1:$K$2</c:f>
              <c:multiLvlStrCache>
                <c:ptCount val="10"/>
                <c:lvl>
                  <c:pt idx="0">
                    <c:v>2008-2009</c:v>
                  </c:pt>
                  <c:pt idx="1">
                    <c:v>2010-2011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2013-2014</c:v>
                  </c:pt>
                  <c:pt idx="5">
                    <c:v>2014-2015</c:v>
                  </c:pt>
                  <c:pt idx="6">
                    <c:v>2015-2016</c:v>
                  </c:pt>
                  <c:pt idx="7">
                    <c:v>2016-2017</c:v>
                  </c:pt>
                  <c:pt idx="8">
                    <c:v>2017-2018</c:v>
                  </c:pt>
                  <c:pt idx="9">
                    <c:v>2018-2019</c:v>
                  </c:pt>
                </c:lvl>
                <c:lvl>
                  <c:pt idx="0">
                    <c:v>08-09</c:v>
                  </c:pt>
                  <c:pt idx="1">
                    <c:v>10-11</c:v>
                  </c:pt>
                  <c:pt idx="2">
                    <c:v>11-12</c:v>
                  </c:pt>
                  <c:pt idx="3">
                    <c:v>12-13</c:v>
                  </c:pt>
                  <c:pt idx="4">
                    <c:v>13-14</c:v>
                  </c:pt>
                  <c:pt idx="5">
                    <c:v>14-15</c:v>
                  </c:pt>
                  <c:pt idx="6">
                    <c:v>15-16</c:v>
                  </c:pt>
                  <c:pt idx="7">
                    <c:v>16-17</c:v>
                  </c:pt>
                  <c:pt idx="8">
                    <c:v>17-18</c:v>
                  </c:pt>
                  <c:pt idx="9">
                    <c:v>18-19</c:v>
                  </c:pt>
                </c:lvl>
              </c:multiLvlStrCache>
            </c:multiLvl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#N/A</c:v>
                </c:pt>
                <c:pt idx="1">
                  <c:v>3903</c:v>
                </c:pt>
                <c:pt idx="2">
                  <c:v>4542</c:v>
                </c:pt>
                <c:pt idx="3">
                  <c:v>4897</c:v>
                </c:pt>
                <c:pt idx="4">
                  <c:v>6105</c:v>
                </c:pt>
                <c:pt idx="5">
                  <c:v>7471</c:v>
                </c:pt>
                <c:pt idx="6">
                  <c:v>8662</c:v>
                </c:pt>
                <c:pt idx="7">
                  <c:v>8917</c:v>
                </c:pt>
                <c:pt idx="8">
                  <c:v>6901</c:v>
                </c:pt>
                <c:pt idx="9">
                  <c:v>6662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4D-4764-A1C5-E89AF05E410B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Appointments Completed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Sheet1!$B$1:$K$2</c:f>
              <c:multiLvlStrCache>
                <c:ptCount val="10"/>
                <c:lvl>
                  <c:pt idx="0">
                    <c:v>2008-2009</c:v>
                  </c:pt>
                  <c:pt idx="1">
                    <c:v>2010-2011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2013-2014</c:v>
                  </c:pt>
                  <c:pt idx="5">
                    <c:v>2014-2015</c:v>
                  </c:pt>
                  <c:pt idx="6">
                    <c:v>2015-2016</c:v>
                  </c:pt>
                  <c:pt idx="7">
                    <c:v>2016-2017</c:v>
                  </c:pt>
                  <c:pt idx="8">
                    <c:v>2017-2018</c:v>
                  </c:pt>
                  <c:pt idx="9">
                    <c:v>2018-2019</c:v>
                  </c:pt>
                </c:lvl>
                <c:lvl>
                  <c:pt idx="0">
                    <c:v>08-09</c:v>
                  </c:pt>
                  <c:pt idx="1">
                    <c:v>10-11</c:v>
                  </c:pt>
                  <c:pt idx="2">
                    <c:v>11-12</c:v>
                  </c:pt>
                  <c:pt idx="3">
                    <c:v>12-13</c:v>
                  </c:pt>
                  <c:pt idx="4">
                    <c:v>13-14</c:v>
                  </c:pt>
                  <c:pt idx="5">
                    <c:v>14-15</c:v>
                  </c:pt>
                  <c:pt idx="6">
                    <c:v>15-16</c:v>
                  </c:pt>
                  <c:pt idx="7">
                    <c:v>16-17</c:v>
                  </c:pt>
                  <c:pt idx="8">
                    <c:v>17-18</c:v>
                  </c:pt>
                  <c:pt idx="9">
                    <c:v>18-19</c:v>
                  </c:pt>
                </c:lvl>
              </c:multiLvlStrCache>
            </c:multiLvlStrRef>
          </c:cat>
          <c:val>
            <c:numRef>
              <c:f>Sheet1!$B$6:$K$6</c:f>
              <c:numCache>
                <c:formatCode>General</c:formatCode>
                <c:ptCount val="10"/>
                <c:pt idx="0">
                  <c:v>3252</c:v>
                </c:pt>
                <c:pt idx="1">
                  <c:v>3504</c:v>
                </c:pt>
                <c:pt idx="2">
                  <c:v>3180</c:v>
                </c:pt>
                <c:pt idx="3">
                  <c:v>3749</c:v>
                </c:pt>
                <c:pt idx="4">
                  <c:v>4718</c:v>
                </c:pt>
                <c:pt idx="5">
                  <c:v>5038</c:v>
                </c:pt>
                <c:pt idx="6">
                  <c:v>5395</c:v>
                </c:pt>
                <c:pt idx="7">
                  <c:v>5636</c:v>
                </c:pt>
                <c:pt idx="8">
                  <c:v>4877</c:v>
                </c:pt>
                <c:pt idx="9">
                  <c:v>3992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4D-4764-A1C5-E89AF05E410B}"/>
            </c:ext>
          </c:extLst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Students Served</c:v>
                </c:pt>
              </c:strCache>
            </c:strRef>
          </c:tx>
          <c:spPr>
            <a:ln w="635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multiLvlStrRef>
              <c:f>Sheet1!$B$1:$K$2</c:f>
              <c:multiLvlStrCache>
                <c:ptCount val="10"/>
                <c:lvl>
                  <c:pt idx="0">
                    <c:v>2008-2009</c:v>
                  </c:pt>
                  <c:pt idx="1">
                    <c:v>2010-2011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2013-2014</c:v>
                  </c:pt>
                  <c:pt idx="5">
                    <c:v>2014-2015</c:v>
                  </c:pt>
                  <c:pt idx="6">
                    <c:v>2015-2016</c:v>
                  </c:pt>
                  <c:pt idx="7">
                    <c:v>2016-2017</c:v>
                  </c:pt>
                  <c:pt idx="8">
                    <c:v>2017-2018</c:v>
                  </c:pt>
                  <c:pt idx="9">
                    <c:v>2018-2019</c:v>
                  </c:pt>
                </c:lvl>
                <c:lvl>
                  <c:pt idx="0">
                    <c:v>08-09</c:v>
                  </c:pt>
                  <c:pt idx="1">
                    <c:v>10-11</c:v>
                  </c:pt>
                  <c:pt idx="2">
                    <c:v>11-12</c:v>
                  </c:pt>
                  <c:pt idx="3">
                    <c:v>12-13</c:v>
                  </c:pt>
                  <c:pt idx="4">
                    <c:v>13-14</c:v>
                  </c:pt>
                  <c:pt idx="5">
                    <c:v>14-15</c:v>
                  </c:pt>
                  <c:pt idx="6">
                    <c:v>15-16</c:v>
                  </c:pt>
                  <c:pt idx="7">
                    <c:v>16-17</c:v>
                  </c:pt>
                  <c:pt idx="8">
                    <c:v>17-18</c:v>
                  </c:pt>
                  <c:pt idx="9">
                    <c:v>18-19</c:v>
                  </c:pt>
                </c:lvl>
              </c:multiLvlStrCache>
            </c:multiLvlStrRef>
          </c:cat>
          <c:val>
            <c:numRef>
              <c:f>Sheet1!$B$8:$K$8</c:f>
              <c:numCache>
                <c:formatCode>General</c:formatCode>
                <c:ptCount val="10"/>
                <c:pt idx="0">
                  <c:v>1000</c:v>
                </c:pt>
                <c:pt idx="1">
                  <c:v>1312</c:v>
                </c:pt>
                <c:pt idx="2">
                  <c:v>1478</c:v>
                </c:pt>
                <c:pt idx="3">
                  <c:v>1955</c:v>
                </c:pt>
                <c:pt idx="4">
                  <c:v>1946</c:v>
                </c:pt>
                <c:pt idx="5">
                  <c:v>2129</c:v>
                </c:pt>
                <c:pt idx="6">
                  <c:v>2270</c:v>
                </c:pt>
                <c:pt idx="7">
                  <c:v>2394</c:v>
                </c:pt>
                <c:pt idx="8">
                  <c:v>2799</c:v>
                </c:pt>
                <c:pt idx="9">
                  <c:v>2942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4D-4764-A1C5-E89AF05E410B}"/>
            </c:ext>
          </c:extLst>
        </c:ser>
        <c:ser>
          <c:idx val="7"/>
          <c:order val="7"/>
          <c:tx>
            <c:strRef>
              <c:f>Sheet1!$A$10</c:f>
              <c:strCache>
                <c:ptCount val="1"/>
                <c:pt idx="0">
                  <c:v>No Appointment Available</c:v>
                </c:pt>
              </c:strCache>
            </c:strRef>
          </c:tx>
          <c:spPr>
            <a:ln w="63500" cap="rnd">
              <a:solidFill>
                <a:srgbClr val="EC5AD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C5AD7"/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multiLvlStrRef>
              <c:f>Sheet1!$B$1:$K$2</c:f>
              <c:multiLvlStrCache>
                <c:ptCount val="10"/>
                <c:lvl>
                  <c:pt idx="0">
                    <c:v>2008-2009</c:v>
                  </c:pt>
                  <c:pt idx="1">
                    <c:v>2010-2011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2013-2014</c:v>
                  </c:pt>
                  <c:pt idx="5">
                    <c:v>2014-2015</c:v>
                  </c:pt>
                  <c:pt idx="6">
                    <c:v>2015-2016</c:v>
                  </c:pt>
                  <c:pt idx="7">
                    <c:v>2016-2017</c:v>
                  </c:pt>
                  <c:pt idx="8">
                    <c:v>2017-2018</c:v>
                  </c:pt>
                  <c:pt idx="9">
                    <c:v>2018-2019</c:v>
                  </c:pt>
                </c:lvl>
                <c:lvl>
                  <c:pt idx="0">
                    <c:v>08-09</c:v>
                  </c:pt>
                  <c:pt idx="1">
                    <c:v>10-11</c:v>
                  </c:pt>
                  <c:pt idx="2">
                    <c:v>11-12</c:v>
                  </c:pt>
                  <c:pt idx="3">
                    <c:v>12-13</c:v>
                  </c:pt>
                  <c:pt idx="4">
                    <c:v>13-14</c:v>
                  </c:pt>
                  <c:pt idx="5">
                    <c:v>14-15</c:v>
                  </c:pt>
                  <c:pt idx="6">
                    <c:v>15-16</c:v>
                  </c:pt>
                  <c:pt idx="7">
                    <c:v>16-17</c:v>
                  </c:pt>
                  <c:pt idx="8">
                    <c:v>17-18</c:v>
                  </c:pt>
                  <c:pt idx="9">
                    <c:v>18-19</c:v>
                  </c:pt>
                </c:lvl>
              </c:multiLvlStrCache>
            </c:multiLvlStrRef>
          </c:cat>
          <c:val>
            <c:numRef>
              <c:f>Sheet1!$B$10:$K$10</c:f>
              <c:numCache>
                <c:formatCode>General</c:formatCode>
                <c:ptCount val="10"/>
                <c:pt idx="0">
                  <c:v>#N/A</c:v>
                </c:pt>
                <c:pt idx="1">
                  <c:v>399</c:v>
                </c:pt>
                <c:pt idx="2">
                  <c:v>706</c:v>
                </c:pt>
                <c:pt idx="3">
                  <c:v>470</c:v>
                </c:pt>
                <c:pt idx="4">
                  <c:v>1387</c:v>
                </c:pt>
                <c:pt idx="5">
                  <c:v>1404</c:v>
                </c:pt>
                <c:pt idx="6">
                  <c:v>1980</c:v>
                </c:pt>
                <c:pt idx="7">
                  <c:v>1758</c:v>
                </c:pt>
                <c:pt idx="8">
                  <c:v>1260</c:v>
                </c:pt>
                <c:pt idx="9">
                  <c:v>1541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4D-4764-A1C5-E89AF05E410B}"/>
            </c:ext>
          </c:extLst>
        </c:ser>
        <c:ser>
          <c:idx val="10"/>
          <c:order val="10"/>
          <c:tx>
            <c:strRef>
              <c:f>Sheet1!$A$13</c:f>
              <c:strCache>
                <c:ptCount val="1"/>
                <c:pt idx="0">
                  <c:v>No-Show Appointments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multiLvlStrRef>
              <c:f>Sheet1!$B$1:$K$2</c:f>
              <c:multiLvlStrCache>
                <c:ptCount val="10"/>
                <c:lvl>
                  <c:pt idx="0">
                    <c:v>2008-2009</c:v>
                  </c:pt>
                  <c:pt idx="1">
                    <c:v>2010-2011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2013-2014</c:v>
                  </c:pt>
                  <c:pt idx="5">
                    <c:v>2014-2015</c:v>
                  </c:pt>
                  <c:pt idx="6">
                    <c:v>2015-2016</c:v>
                  </c:pt>
                  <c:pt idx="7">
                    <c:v>2016-2017</c:v>
                  </c:pt>
                  <c:pt idx="8">
                    <c:v>2017-2018</c:v>
                  </c:pt>
                  <c:pt idx="9">
                    <c:v>2018-2019</c:v>
                  </c:pt>
                </c:lvl>
                <c:lvl>
                  <c:pt idx="0">
                    <c:v>08-09</c:v>
                  </c:pt>
                  <c:pt idx="1">
                    <c:v>10-11</c:v>
                  </c:pt>
                  <c:pt idx="2">
                    <c:v>11-12</c:v>
                  </c:pt>
                  <c:pt idx="3">
                    <c:v>12-13</c:v>
                  </c:pt>
                  <c:pt idx="4">
                    <c:v>13-14</c:v>
                  </c:pt>
                  <c:pt idx="5">
                    <c:v>14-15</c:v>
                  </c:pt>
                  <c:pt idx="6">
                    <c:v>15-16</c:v>
                  </c:pt>
                  <c:pt idx="7">
                    <c:v>16-17</c:v>
                  </c:pt>
                  <c:pt idx="8">
                    <c:v>17-18</c:v>
                  </c:pt>
                  <c:pt idx="9">
                    <c:v>18-19</c:v>
                  </c:pt>
                </c:lvl>
              </c:multiLvlStrCache>
            </c:multiLvlStrRef>
          </c:cat>
          <c:val>
            <c:numRef>
              <c:f>Sheet1!$B$13:$K$13</c:f>
              <c:numCache>
                <c:formatCode>General</c:formatCode>
                <c:ptCount val="10"/>
                <c:pt idx="0">
                  <c:v>816</c:v>
                </c:pt>
                <c:pt idx="1">
                  <c:v>528</c:v>
                </c:pt>
                <c:pt idx="2">
                  <c:v>349</c:v>
                </c:pt>
                <c:pt idx="3">
                  <c:v>353</c:v>
                </c:pt>
                <c:pt idx="4">
                  <c:v>367</c:v>
                </c:pt>
                <c:pt idx="5">
                  <c:v>459</c:v>
                </c:pt>
                <c:pt idx="6">
                  <c:v>516</c:v>
                </c:pt>
                <c:pt idx="7">
                  <c:v>630</c:v>
                </c:pt>
                <c:pt idx="8">
                  <c:v>317</c:v>
                </c:pt>
                <c:pt idx="9">
                  <c:v>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4D-4764-A1C5-E89AF05E410B}"/>
            </c:ext>
          </c:extLst>
        </c:ser>
        <c:ser>
          <c:idx val="12"/>
          <c:order val="12"/>
          <c:tx>
            <c:strRef>
              <c:f>Sheet1!$A$15</c:f>
              <c:strCache>
                <c:ptCount val="1"/>
                <c:pt idx="0">
                  <c:v>Counselling Group Attendees</c:v>
                </c:pt>
              </c:strCache>
            </c:strRef>
          </c:tx>
          <c:spPr>
            <a:ln w="857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multiLvlStrRef>
              <c:f>Sheet1!$B$1:$K$2</c:f>
              <c:multiLvlStrCache>
                <c:ptCount val="10"/>
                <c:lvl>
                  <c:pt idx="0">
                    <c:v>2008-2009</c:v>
                  </c:pt>
                  <c:pt idx="1">
                    <c:v>2010-2011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2013-2014</c:v>
                  </c:pt>
                  <c:pt idx="5">
                    <c:v>2014-2015</c:v>
                  </c:pt>
                  <c:pt idx="6">
                    <c:v>2015-2016</c:v>
                  </c:pt>
                  <c:pt idx="7">
                    <c:v>2016-2017</c:v>
                  </c:pt>
                  <c:pt idx="8">
                    <c:v>2017-2018</c:v>
                  </c:pt>
                  <c:pt idx="9">
                    <c:v>2018-2019</c:v>
                  </c:pt>
                </c:lvl>
                <c:lvl>
                  <c:pt idx="0">
                    <c:v>08-09</c:v>
                  </c:pt>
                  <c:pt idx="1">
                    <c:v>10-11</c:v>
                  </c:pt>
                  <c:pt idx="2">
                    <c:v>11-12</c:v>
                  </c:pt>
                  <c:pt idx="3">
                    <c:v>12-13</c:v>
                  </c:pt>
                  <c:pt idx="4">
                    <c:v>13-14</c:v>
                  </c:pt>
                  <c:pt idx="5">
                    <c:v>14-15</c:v>
                  </c:pt>
                  <c:pt idx="6">
                    <c:v>15-16</c:v>
                  </c:pt>
                  <c:pt idx="7">
                    <c:v>16-17</c:v>
                  </c:pt>
                  <c:pt idx="8">
                    <c:v>17-18</c:v>
                  </c:pt>
                  <c:pt idx="9">
                    <c:v>18-19</c:v>
                  </c:pt>
                </c:lvl>
              </c:multiLvlStrCache>
            </c:multiLvlStrRef>
          </c:cat>
          <c:val>
            <c:numRef>
              <c:f>Sheet1!$B$15:$K$15</c:f>
              <c:numCache>
                <c:formatCode>General</c:formatCode>
                <c:ptCount val="10"/>
                <c:pt idx="9">
                  <c:v>1041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4D-4764-A1C5-E89AF05E4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0037096"/>
        <c:axId val="7800341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Fall Net Registered Total for Ottawa Campus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Sheet1!$B$1:$K$2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2008-2009</c:v>
                        </c:pt>
                        <c:pt idx="1">
                          <c:v>2010-2011</c:v>
                        </c:pt>
                        <c:pt idx="2">
                          <c:v>2011-2012</c:v>
                        </c:pt>
                        <c:pt idx="3">
                          <c:v>2012-2013</c:v>
                        </c:pt>
                        <c:pt idx="4">
                          <c:v>2013-2014</c:v>
                        </c:pt>
                        <c:pt idx="5">
                          <c:v>2014-2015</c:v>
                        </c:pt>
                        <c:pt idx="6">
                          <c:v>2015-2016</c:v>
                        </c:pt>
                        <c:pt idx="7">
                          <c:v>2016-2017</c:v>
                        </c:pt>
                        <c:pt idx="8">
                          <c:v>2017-2018</c:v>
                        </c:pt>
                        <c:pt idx="9">
                          <c:v>2018-2019</c:v>
                        </c:pt>
                      </c:lvl>
                      <c:lvl>
                        <c:pt idx="0">
                          <c:v>08-09</c:v>
                        </c:pt>
                        <c:pt idx="1">
                          <c:v>10-11</c:v>
                        </c:pt>
                        <c:pt idx="2">
                          <c:v>11-12</c:v>
                        </c:pt>
                        <c:pt idx="3">
                          <c:v>12-13</c:v>
                        </c:pt>
                        <c:pt idx="4">
                          <c:v>13-14</c:v>
                        </c:pt>
                        <c:pt idx="5">
                          <c:v>14-15</c:v>
                        </c:pt>
                        <c:pt idx="6">
                          <c:v>15-16</c:v>
                        </c:pt>
                        <c:pt idx="7">
                          <c:v>16-17</c:v>
                        </c:pt>
                        <c:pt idx="8">
                          <c:v>17-18</c:v>
                        </c:pt>
                        <c:pt idx="9">
                          <c:v>18-19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Sheet1!$B$3:$K$3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12649</c:v>
                      </c:pt>
                      <c:pt idx="1">
                        <c:v>13907</c:v>
                      </c:pt>
                      <c:pt idx="2">
                        <c:v>14409</c:v>
                      </c:pt>
                      <c:pt idx="3">
                        <c:v>15041</c:v>
                      </c:pt>
                      <c:pt idx="4">
                        <c:v>15904</c:v>
                      </c:pt>
                      <c:pt idx="5">
                        <c:v>16081</c:v>
                      </c:pt>
                      <c:pt idx="6">
                        <c:v>16493</c:v>
                      </c:pt>
                      <c:pt idx="7">
                        <c:v>16478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224D-4764-A1C5-E89AF05E410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Peak Demand for Appointments (week with highest demand)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Sheet1!$B$1:$K$2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2008-2009</c:v>
                        </c:pt>
                        <c:pt idx="1">
                          <c:v>2010-2011</c:v>
                        </c:pt>
                        <c:pt idx="2">
                          <c:v>2011-2012</c:v>
                        </c:pt>
                        <c:pt idx="3">
                          <c:v>2012-2013</c:v>
                        </c:pt>
                        <c:pt idx="4">
                          <c:v>2013-2014</c:v>
                        </c:pt>
                        <c:pt idx="5">
                          <c:v>2014-2015</c:v>
                        </c:pt>
                        <c:pt idx="6">
                          <c:v>2015-2016</c:v>
                        </c:pt>
                        <c:pt idx="7">
                          <c:v>2016-2017</c:v>
                        </c:pt>
                        <c:pt idx="8">
                          <c:v>2017-2018</c:v>
                        </c:pt>
                        <c:pt idx="9">
                          <c:v>2018-2019</c:v>
                        </c:pt>
                      </c:lvl>
                      <c:lvl>
                        <c:pt idx="0">
                          <c:v>08-09</c:v>
                        </c:pt>
                        <c:pt idx="1">
                          <c:v>10-11</c:v>
                        </c:pt>
                        <c:pt idx="2">
                          <c:v>11-12</c:v>
                        </c:pt>
                        <c:pt idx="3">
                          <c:v>12-13</c:v>
                        </c:pt>
                        <c:pt idx="4">
                          <c:v>13-14</c:v>
                        </c:pt>
                        <c:pt idx="5">
                          <c:v>14-15</c:v>
                        </c:pt>
                        <c:pt idx="6">
                          <c:v>15-16</c:v>
                        </c:pt>
                        <c:pt idx="7">
                          <c:v>16-17</c:v>
                        </c:pt>
                        <c:pt idx="8">
                          <c:v>17-18</c:v>
                        </c:pt>
                        <c:pt idx="9">
                          <c:v>18-19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Sheet1!$B$5:$K$5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2">
                        <c:v>236</c:v>
                      </c:pt>
                      <c:pt idx="3">
                        <c:v>245</c:v>
                      </c:pt>
                      <c:pt idx="4">
                        <c:v>286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24D-4764-A1C5-E89AF05E410B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Peak Week Appointments Completed (week with highest number of completed apps)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Sheet1!$B$1:$K$2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2008-2009</c:v>
                        </c:pt>
                        <c:pt idx="1">
                          <c:v>2010-2011</c:v>
                        </c:pt>
                        <c:pt idx="2">
                          <c:v>2011-2012</c:v>
                        </c:pt>
                        <c:pt idx="3">
                          <c:v>2012-2013</c:v>
                        </c:pt>
                        <c:pt idx="4">
                          <c:v>2013-2014</c:v>
                        </c:pt>
                        <c:pt idx="5">
                          <c:v>2014-2015</c:v>
                        </c:pt>
                        <c:pt idx="6">
                          <c:v>2015-2016</c:v>
                        </c:pt>
                        <c:pt idx="7">
                          <c:v>2016-2017</c:v>
                        </c:pt>
                        <c:pt idx="8">
                          <c:v>2017-2018</c:v>
                        </c:pt>
                        <c:pt idx="9">
                          <c:v>2018-2019</c:v>
                        </c:pt>
                      </c:lvl>
                      <c:lvl>
                        <c:pt idx="0">
                          <c:v>08-09</c:v>
                        </c:pt>
                        <c:pt idx="1">
                          <c:v>10-11</c:v>
                        </c:pt>
                        <c:pt idx="2">
                          <c:v>11-12</c:v>
                        </c:pt>
                        <c:pt idx="3">
                          <c:v>12-13</c:v>
                        </c:pt>
                        <c:pt idx="4">
                          <c:v>13-14</c:v>
                        </c:pt>
                        <c:pt idx="5">
                          <c:v>14-15</c:v>
                        </c:pt>
                        <c:pt idx="6">
                          <c:v>15-16</c:v>
                        </c:pt>
                        <c:pt idx="7">
                          <c:v>16-17</c:v>
                        </c:pt>
                        <c:pt idx="8">
                          <c:v>17-18</c:v>
                        </c:pt>
                        <c:pt idx="9">
                          <c:v>18-19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Sheet1!$B$7:$K$7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1">
                        <c:v>160</c:v>
                      </c:pt>
                      <c:pt idx="2">
                        <c:v>125</c:v>
                      </c:pt>
                      <c:pt idx="3">
                        <c:v>152</c:v>
                      </c:pt>
                      <c:pt idx="4">
                        <c:v>199</c:v>
                      </c:pt>
                      <c:pt idx="6">
                        <c:v>250</c:v>
                      </c:pt>
                      <c:pt idx="7">
                        <c:v>259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24D-4764-A1C5-E89AF05E410B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</c15:sqref>
                        </c15:formulaRef>
                      </c:ext>
                    </c:extLst>
                    <c:strCache>
                      <c:ptCount val="1"/>
                      <c:pt idx="0">
                        <c:v>Average Weekly Students Served (Average number of Unique clients per week)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Sheet1!$B$1:$K$2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2008-2009</c:v>
                        </c:pt>
                        <c:pt idx="1">
                          <c:v>2010-2011</c:v>
                        </c:pt>
                        <c:pt idx="2">
                          <c:v>2011-2012</c:v>
                        </c:pt>
                        <c:pt idx="3">
                          <c:v>2012-2013</c:v>
                        </c:pt>
                        <c:pt idx="4">
                          <c:v>2013-2014</c:v>
                        </c:pt>
                        <c:pt idx="5">
                          <c:v>2014-2015</c:v>
                        </c:pt>
                        <c:pt idx="6">
                          <c:v>2015-2016</c:v>
                        </c:pt>
                        <c:pt idx="7">
                          <c:v>2016-2017</c:v>
                        </c:pt>
                        <c:pt idx="8">
                          <c:v>2017-2018</c:v>
                        </c:pt>
                        <c:pt idx="9">
                          <c:v>2018-2019</c:v>
                        </c:pt>
                      </c:lvl>
                      <c:lvl>
                        <c:pt idx="0">
                          <c:v>08-09</c:v>
                        </c:pt>
                        <c:pt idx="1">
                          <c:v>10-11</c:v>
                        </c:pt>
                        <c:pt idx="2">
                          <c:v>11-12</c:v>
                        </c:pt>
                        <c:pt idx="3">
                          <c:v>12-13</c:v>
                        </c:pt>
                        <c:pt idx="4">
                          <c:v>13-14</c:v>
                        </c:pt>
                        <c:pt idx="5">
                          <c:v>14-15</c:v>
                        </c:pt>
                        <c:pt idx="6">
                          <c:v>15-16</c:v>
                        </c:pt>
                        <c:pt idx="7">
                          <c:v>16-17</c:v>
                        </c:pt>
                        <c:pt idx="8">
                          <c:v>17-18</c:v>
                        </c:pt>
                        <c:pt idx="9">
                          <c:v>18-19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Sheet1!$B$9:$K$9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6">
                        <c:v>171</c:v>
                      </c:pt>
                      <c:pt idx="7">
                        <c:v>167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24D-4764-A1C5-E89AF05E410B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Sheet1!$A$11</c15:sqref>
                        </c15:formulaRef>
                      </c:ext>
                    </c:extLst>
                    <c:strCache>
                      <c:ptCount val="1"/>
                      <c:pt idx="0">
                        <c:v>% of App. Requests Unable to Grant (App. Requests / Demand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Sheet1!$B$1:$K$2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2008-2009</c:v>
                        </c:pt>
                        <c:pt idx="1">
                          <c:v>2010-2011</c:v>
                        </c:pt>
                        <c:pt idx="2">
                          <c:v>2011-2012</c:v>
                        </c:pt>
                        <c:pt idx="3">
                          <c:v>2012-2013</c:v>
                        </c:pt>
                        <c:pt idx="4">
                          <c:v>2013-2014</c:v>
                        </c:pt>
                        <c:pt idx="5">
                          <c:v>2014-2015</c:v>
                        </c:pt>
                        <c:pt idx="6">
                          <c:v>2015-2016</c:v>
                        </c:pt>
                        <c:pt idx="7">
                          <c:v>2016-2017</c:v>
                        </c:pt>
                        <c:pt idx="8">
                          <c:v>2017-2018</c:v>
                        </c:pt>
                        <c:pt idx="9">
                          <c:v>2018-2019</c:v>
                        </c:pt>
                      </c:lvl>
                      <c:lvl>
                        <c:pt idx="0">
                          <c:v>08-09</c:v>
                        </c:pt>
                        <c:pt idx="1">
                          <c:v>10-11</c:v>
                        </c:pt>
                        <c:pt idx="2">
                          <c:v>11-12</c:v>
                        </c:pt>
                        <c:pt idx="3">
                          <c:v>12-13</c:v>
                        </c:pt>
                        <c:pt idx="4">
                          <c:v>13-14</c:v>
                        </c:pt>
                        <c:pt idx="5">
                          <c:v>14-15</c:v>
                        </c:pt>
                        <c:pt idx="6">
                          <c:v>15-16</c:v>
                        </c:pt>
                        <c:pt idx="7">
                          <c:v>16-17</c:v>
                        </c:pt>
                        <c:pt idx="8">
                          <c:v>17-18</c:v>
                        </c:pt>
                        <c:pt idx="9">
                          <c:v>18-19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Sheet1!$B$11:$K$11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1">
                        <c:v>0.5</c:v>
                      </c:pt>
                      <c:pt idx="2">
                        <c:v>0.1554381329810656</c:v>
                      </c:pt>
                      <c:pt idx="3">
                        <c:v>9.5977128854400656E-2</c:v>
                      </c:pt>
                      <c:pt idx="4">
                        <c:v>0.2271908271908272</c:v>
                      </c:pt>
                      <c:pt idx="5">
                        <c:v>0.18792664971222059</c:v>
                      </c:pt>
                      <c:pt idx="6">
                        <c:v>0.22858462248903255</c:v>
                      </c:pt>
                      <c:pt idx="7">
                        <c:v>0.19715150835482786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24D-4764-A1C5-E89AF05E410B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Sheet1!$A$12</c15:sqref>
                        </c15:formulaRef>
                      </c:ext>
                    </c:extLst>
                    <c:strCache>
                      <c:ptCount val="1"/>
                      <c:pt idx="0">
                        <c:v>Peak % of App. Requests Unable to Grant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Sheet1!$B$1:$K$2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2008-2009</c:v>
                        </c:pt>
                        <c:pt idx="1">
                          <c:v>2010-2011</c:v>
                        </c:pt>
                        <c:pt idx="2">
                          <c:v>2011-2012</c:v>
                        </c:pt>
                        <c:pt idx="3">
                          <c:v>2012-2013</c:v>
                        </c:pt>
                        <c:pt idx="4">
                          <c:v>2013-2014</c:v>
                        </c:pt>
                        <c:pt idx="5">
                          <c:v>2014-2015</c:v>
                        </c:pt>
                        <c:pt idx="6">
                          <c:v>2015-2016</c:v>
                        </c:pt>
                        <c:pt idx="7">
                          <c:v>2016-2017</c:v>
                        </c:pt>
                        <c:pt idx="8">
                          <c:v>2017-2018</c:v>
                        </c:pt>
                        <c:pt idx="9">
                          <c:v>2018-2019</c:v>
                        </c:pt>
                      </c:lvl>
                      <c:lvl>
                        <c:pt idx="0">
                          <c:v>08-09</c:v>
                        </c:pt>
                        <c:pt idx="1">
                          <c:v>10-11</c:v>
                        </c:pt>
                        <c:pt idx="2">
                          <c:v>11-12</c:v>
                        </c:pt>
                        <c:pt idx="3">
                          <c:v>12-13</c:v>
                        </c:pt>
                        <c:pt idx="4">
                          <c:v>13-14</c:v>
                        </c:pt>
                        <c:pt idx="5">
                          <c:v>14-15</c:v>
                        </c:pt>
                        <c:pt idx="6">
                          <c:v>15-16</c:v>
                        </c:pt>
                        <c:pt idx="7">
                          <c:v>16-17</c:v>
                        </c:pt>
                        <c:pt idx="8">
                          <c:v>17-18</c:v>
                        </c:pt>
                        <c:pt idx="9">
                          <c:v>18-19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Sheet1!$B$12:$K$12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2">
                        <c:v>0.44400000000000001</c:v>
                      </c:pt>
                      <c:pt idx="3">
                        <c:v>0.3095</c:v>
                      </c:pt>
                      <c:pt idx="4">
                        <c:v>0.23910000000000001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24D-4764-A1C5-E89AF05E410B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Sheet1!$A$14</c15:sqref>
                        </c15:formulaRef>
                      </c:ext>
                    </c:extLst>
                    <c:strCache>
                      <c:ptCount val="1"/>
                      <c:pt idx="0">
                        <c:v>Annual No-Show Rate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Sheet1!$B$1:$K$2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2008-2009</c:v>
                        </c:pt>
                        <c:pt idx="1">
                          <c:v>2010-2011</c:v>
                        </c:pt>
                        <c:pt idx="2">
                          <c:v>2011-2012</c:v>
                        </c:pt>
                        <c:pt idx="3">
                          <c:v>2012-2013</c:v>
                        </c:pt>
                        <c:pt idx="4">
                          <c:v>2013-2014</c:v>
                        </c:pt>
                        <c:pt idx="5">
                          <c:v>2014-2015</c:v>
                        </c:pt>
                        <c:pt idx="6">
                          <c:v>2015-2016</c:v>
                        </c:pt>
                        <c:pt idx="7">
                          <c:v>2016-2017</c:v>
                        </c:pt>
                        <c:pt idx="8">
                          <c:v>2017-2018</c:v>
                        </c:pt>
                        <c:pt idx="9">
                          <c:v>2018-2019</c:v>
                        </c:pt>
                      </c:lvl>
                      <c:lvl>
                        <c:pt idx="0">
                          <c:v>08-09</c:v>
                        </c:pt>
                        <c:pt idx="1">
                          <c:v>10-11</c:v>
                        </c:pt>
                        <c:pt idx="2">
                          <c:v>11-12</c:v>
                        </c:pt>
                        <c:pt idx="3">
                          <c:v>12-13</c:v>
                        </c:pt>
                        <c:pt idx="4">
                          <c:v>13-14</c:v>
                        </c:pt>
                        <c:pt idx="5">
                          <c:v>14-15</c:v>
                        </c:pt>
                        <c:pt idx="6">
                          <c:v>15-16</c:v>
                        </c:pt>
                        <c:pt idx="7">
                          <c:v>16-17</c:v>
                        </c:pt>
                        <c:pt idx="8">
                          <c:v>17-18</c:v>
                        </c:pt>
                        <c:pt idx="9">
                          <c:v>18-19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Sheet1!$B$14:$K$14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1">
                        <c:v>0.13100000000000001</c:v>
                      </c:pt>
                      <c:pt idx="2">
                        <c:v>9.9000000000000005E-2</c:v>
                      </c:pt>
                      <c:pt idx="3">
                        <c:v>8.6999999999999994E-2</c:v>
                      </c:pt>
                      <c:pt idx="4">
                        <c:v>6.0114660114660115E-2</c:v>
                      </c:pt>
                      <c:pt idx="5">
                        <c:v>6.1437558559764426E-2</c:v>
                      </c:pt>
                      <c:pt idx="6">
                        <c:v>5.9570537981990301E-2</c:v>
                      </c:pt>
                      <c:pt idx="7">
                        <c:v>7.0651564427498037E-2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24D-4764-A1C5-E89AF05E410B}"/>
                  </c:ext>
                </c:extLst>
              </c15:ser>
            </c15:filteredLineSeries>
          </c:ext>
        </c:extLst>
      </c:lineChart>
      <c:catAx>
        <c:axId val="78003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034144"/>
        <c:crosses val="autoZero"/>
        <c:auto val="1"/>
        <c:lblAlgn val="ctr"/>
        <c:lblOffset val="100"/>
        <c:noMultiLvlLbl val="0"/>
      </c:catAx>
      <c:valAx>
        <c:axId val="780034144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03709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rgbClr val="423F3F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Sheet1!$A$4</c:f>
              <c:strCache>
                <c:ptCount val="1"/>
                <c:pt idx="0">
                  <c:v>Demand for Appointments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Sheet1!$B$1:$K$2</c:f>
              <c:multiLvlStrCache>
                <c:ptCount val="10"/>
                <c:lvl>
                  <c:pt idx="0">
                    <c:v>2008-2009</c:v>
                  </c:pt>
                  <c:pt idx="1">
                    <c:v>2010-2011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2013-2014</c:v>
                  </c:pt>
                  <c:pt idx="5">
                    <c:v>2014-2015</c:v>
                  </c:pt>
                  <c:pt idx="6">
                    <c:v>2015-2016</c:v>
                  </c:pt>
                  <c:pt idx="7">
                    <c:v>2016-2017</c:v>
                  </c:pt>
                  <c:pt idx="8">
                    <c:v>2017-2018</c:v>
                  </c:pt>
                  <c:pt idx="9">
                    <c:v>2018-2019</c:v>
                  </c:pt>
                </c:lvl>
                <c:lvl>
                  <c:pt idx="0">
                    <c:v>08-09</c:v>
                  </c:pt>
                  <c:pt idx="1">
                    <c:v>10-11</c:v>
                  </c:pt>
                  <c:pt idx="2">
                    <c:v>11-12</c:v>
                  </c:pt>
                  <c:pt idx="3">
                    <c:v>12-13</c:v>
                  </c:pt>
                  <c:pt idx="4">
                    <c:v>13-14</c:v>
                  </c:pt>
                  <c:pt idx="5">
                    <c:v>14-15</c:v>
                  </c:pt>
                  <c:pt idx="6">
                    <c:v>15-16</c:v>
                  </c:pt>
                  <c:pt idx="7">
                    <c:v>16-17</c:v>
                  </c:pt>
                  <c:pt idx="8">
                    <c:v>17-18</c:v>
                  </c:pt>
                  <c:pt idx="9">
                    <c:v>18-19</c:v>
                  </c:pt>
                </c:lvl>
              </c:multiLvlStrCache>
            </c:multiLvl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#N/A</c:v>
                </c:pt>
                <c:pt idx="1">
                  <c:v>3903</c:v>
                </c:pt>
                <c:pt idx="2">
                  <c:v>4542</c:v>
                </c:pt>
                <c:pt idx="3">
                  <c:v>4897</c:v>
                </c:pt>
                <c:pt idx="4">
                  <c:v>6105</c:v>
                </c:pt>
                <c:pt idx="5">
                  <c:v>7471</c:v>
                </c:pt>
                <c:pt idx="6">
                  <c:v>8662</c:v>
                </c:pt>
                <c:pt idx="7">
                  <c:v>8917</c:v>
                </c:pt>
                <c:pt idx="8">
                  <c:v>6901</c:v>
                </c:pt>
                <c:pt idx="9">
                  <c:v>6662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4D-4764-A1C5-E89AF05E410B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Appointments Completed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Sheet1!$B$1:$K$2</c:f>
              <c:multiLvlStrCache>
                <c:ptCount val="10"/>
                <c:lvl>
                  <c:pt idx="0">
                    <c:v>2008-2009</c:v>
                  </c:pt>
                  <c:pt idx="1">
                    <c:v>2010-2011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2013-2014</c:v>
                  </c:pt>
                  <c:pt idx="5">
                    <c:v>2014-2015</c:v>
                  </c:pt>
                  <c:pt idx="6">
                    <c:v>2015-2016</c:v>
                  </c:pt>
                  <c:pt idx="7">
                    <c:v>2016-2017</c:v>
                  </c:pt>
                  <c:pt idx="8">
                    <c:v>2017-2018</c:v>
                  </c:pt>
                  <c:pt idx="9">
                    <c:v>2018-2019</c:v>
                  </c:pt>
                </c:lvl>
                <c:lvl>
                  <c:pt idx="0">
                    <c:v>08-09</c:v>
                  </c:pt>
                  <c:pt idx="1">
                    <c:v>10-11</c:v>
                  </c:pt>
                  <c:pt idx="2">
                    <c:v>11-12</c:v>
                  </c:pt>
                  <c:pt idx="3">
                    <c:v>12-13</c:v>
                  </c:pt>
                  <c:pt idx="4">
                    <c:v>13-14</c:v>
                  </c:pt>
                  <c:pt idx="5">
                    <c:v>14-15</c:v>
                  </c:pt>
                  <c:pt idx="6">
                    <c:v>15-16</c:v>
                  </c:pt>
                  <c:pt idx="7">
                    <c:v>16-17</c:v>
                  </c:pt>
                  <c:pt idx="8">
                    <c:v>17-18</c:v>
                  </c:pt>
                  <c:pt idx="9">
                    <c:v>18-19</c:v>
                  </c:pt>
                </c:lvl>
              </c:multiLvlStrCache>
            </c:multiLvlStrRef>
          </c:cat>
          <c:val>
            <c:numRef>
              <c:f>Sheet1!$B$6:$K$6</c:f>
              <c:numCache>
                <c:formatCode>General</c:formatCode>
                <c:ptCount val="10"/>
                <c:pt idx="0">
                  <c:v>3252</c:v>
                </c:pt>
                <c:pt idx="1">
                  <c:v>3504</c:v>
                </c:pt>
                <c:pt idx="2">
                  <c:v>3180</c:v>
                </c:pt>
                <c:pt idx="3">
                  <c:v>3749</c:v>
                </c:pt>
                <c:pt idx="4">
                  <c:v>4718</c:v>
                </c:pt>
                <c:pt idx="5">
                  <c:v>5038</c:v>
                </c:pt>
                <c:pt idx="6">
                  <c:v>5395</c:v>
                </c:pt>
                <c:pt idx="7">
                  <c:v>5636</c:v>
                </c:pt>
                <c:pt idx="8">
                  <c:v>4877</c:v>
                </c:pt>
                <c:pt idx="9">
                  <c:v>3992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4D-4764-A1C5-E89AF05E410B}"/>
            </c:ext>
          </c:extLst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Students Served</c:v>
                </c:pt>
              </c:strCache>
            </c:strRef>
          </c:tx>
          <c:spPr>
            <a:ln w="635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multiLvlStrRef>
              <c:f>Sheet1!$B$1:$K$2</c:f>
              <c:multiLvlStrCache>
                <c:ptCount val="10"/>
                <c:lvl>
                  <c:pt idx="0">
                    <c:v>2008-2009</c:v>
                  </c:pt>
                  <c:pt idx="1">
                    <c:v>2010-2011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2013-2014</c:v>
                  </c:pt>
                  <c:pt idx="5">
                    <c:v>2014-2015</c:v>
                  </c:pt>
                  <c:pt idx="6">
                    <c:v>2015-2016</c:v>
                  </c:pt>
                  <c:pt idx="7">
                    <c:v>2016-2017</c:v>
                  </c:pt>
                  <c:pt idx="8">
                    <c:v>2017-2018</c:v>
                  </c:pt>
                  <c:pt idx="9">
                    <c:v>2018-2019</c:v>
                  </c:pt>
                </c:lvl>
                <c:lvl>
                  <c:pt idx="0">
                    <c:v>08-09</c:v>
                  </c:pt>
                  <c:pt idx="1">
                    <c:v>10-11</c:v>
                  </c:pt>
                  <c:pt idx="2">
                    <c:v>11-12</c:v>
                  </c:pt>
                  <c:pt idx="3">
                    <c:v>12-13</c:v>
                  </c:pt>
                  <c:pt idx="4">
                    <c:v>13-14</c:v>
                  </c:pt>
                  <c:pt idx="5">
                    <c:v>14-15</c:v>
                  </c:pt>
                  <c:pt idx="6">
                    <c:v>15-16</c:v>
                  </c:pt>
                  <c:pt idx="7">
                    <c:v>16-17</c:v>
                  </c:pt>
                  <c:pt idx="8">
                    <c:v>17-18</c:v>
                  </c:pt>
                  <c:pt idx="9">
                    <c:v>18-19</c:v>
                  </c:pt>
                </c:lvl>
              </c:multiLvlStrCache>
            </c:multiLvlStrRef>
          </c:cat>
          <c:val>
            <c:numRef>
              <c:f>Sheet1!$B$8:$K$8</c:f>
              <c:numCache>
                <c:formatCode>General</c:formatCode>
                <c:ptCount val="10"/>
                <c:pt idx="0">
                  <c:v>1000</c:v>
                </c:pt>
                <c:pt idx="1">
                  <c:v>1312</c:v>
                </c:pt>
                <c:pt idx="2">
                  <c:v>1478</c:v>
                </c:pt>
                <c:pt idx="3">
                  <c:v>1955</c:v>
                </c:pt>
                <c:pt idx="4">
                  <c:v>1946</c:v>
                </c:pt>
                <c:pt idx="5">
                  <c:v>2129</c:v>
                </c:pt>
                <c:pt idx="6">
                  <c:v>2270</c:v>
                </c:pt>
                <c:pt idx="7">
                  <c:v>2394</c:v>
                </c:pt>
                <c:pt idx="8">
                  <c:v>2799</c:v>
                </c:pt>
                <c:pt idx="9">
                  <c:v>2942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4D-4764-A1C5-E89AF05E410B}"/>
            </c:ext>
          </c:extLst>
        </c:ser>
        <c:ser>
          <c:idx val="7"/>
          <c:order val="7"/>
          <c:tx>
            <c:strRef>
              <c:f>Sheet1!$A$10</c:f>
              <c:strCache>
                <c:ptCount val="1"/>
                <c:pt idx="0">
                  <c:v>No Appointment Available</c:v>
                </c:pt>
              </c:strCache>
            </c:strRef>
          </c:tx>
          <c:spPr>
            <a:ln w="63500" cap="rnd">
              <a:solidFill>
                <a:srgbClr val="EC5AD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C5AD7"/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multiLvlStrRef>
              <c:f>Sheet1!$B$1:$K$2</c:f>
              <c:multiLvlStrCache>
                <c:ptCount val="10"/>
                <c:lvl>
                  <c:pt idx="0">
                    <c:v>2008-2009</c:v>
                  </c:pt>
                  <c:pt idx="1">
                    <c:v>2010-2011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2013-2014</c:v>
                  </c:pt>
                  <c:pt idx="5">
                    <c:v>2014-2015</c:v>
                  </c:pt>
                  <c:pt idx="6">
                    <c:v>2015-2016</c:v>
                  </c:pt>
                  <c:pt idx="7">
                    <c:v>2016-2017</c:v>
                  </c:pt>
                  <c:pt idx="8">
                    <c:v>2017-2018</c:v>
                  </c:pt>
                  <c:pt idx="9">
                    <c:v>2018-2019</c:v>
                  </c:pt>
                </c:lvl>
                <c:lvl>
                  <c:pt idx="0">
                    <c:v>08-09</c:v>
                  </c:pt>
                  <c:pt idx="1">
                    <c:v>10-11</c:v>
                  </c:pt>
                  <c:pt idx="2">
                    <c:v>11-12</c:v>
                  </c:pt>
                  <c:pt idx="3">
                    <c:v>12-13</c:v>
                  </c:pt>
                  <c:pt idx="4">
                    <c:v>13-14</c:v>
                  </c:pt>
                  <c:pt idx="5">
                    <c:v>14-15</c:v>
                  </c:pt>
                  <c:pt idx="6">
                    <c:v>15-16</c:v>
                  </c:pt>
                  <c:pt idx="7">
                    <c:v>16-17</c:v>
                  </c:pt>
                  <c:pt idx="8">
                    <c:v>17-18</c:v>
                  </c:pt>
                  <c:pt idx="9">
                    <c:v>18-19</c:v>
                  </c:pt>
                </c:lvl>
              </c:multiLvlStrCache>
            </c:multiLvlStrRef>
          </c:cat>
          <c:val>
            <c:numRef>
              <c:f>Sheet1!$B$10:$K$10</c:f>
              <c:numCache>
                <c:formatCode>General</c:formatCode>
                <c:ptCount val="10"/>
                <c:pt idx="0">
                  <c:v>#N/A</c:v>
                </c:pt>
                <c:pt idx="1">
                  <c:v>399</c:v>
                </c:pt>
                <c:pt idx="2">
                  <c:v>706</c:v>
                </c:pt>
                <c:pt idx="3">
                  <c:v>470</c:v>
                </c:pt>
                <c:pt idx="4">
                  <c:v>1387</c:v>
                </c:pt>
                <c:pt idx="5">
                  <c:v>1404</c:v>
                </c:pt>
                <c:pt idx="6">
                  <c:v>1980</c:v>
                </c:pt>
                <c:pt idx="7">
                  <c:v>1758</c:v>
                </c:pt>
                <c:pt idx="8">
                  <c:v>1260</c:v>
                </c:pt>
                <c:pt idx="9">
                  <c:v>1541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4D-4764-A1C5-E89AF05E410B}"/>
            </c:ext>
          </c:extLst>
        </c:ser>
        <c:ser>
          <c:idx val="10"/>
          <c:order val="10"/>
          <c:tx>
            <c:strRef>
              <c:f>Sheet1!$A$13</c:f>
              <c:strCache>
                <c:ptCount val="1"/>
                <c:pt idx="0">
                  <c:v>No-Show Appointments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multiLvlStrRef>
              <c:f>Sheet1!$B$1:$K$2</c:f>
              <c:multiLvlStrCache>
                <c:ptCount val="10"/>
                <c:lvl>
                  <c:pt idx="0">
                    <c:v>2008-2009</c:v>
                  </c:pt>
                  <c:pt idx="1">
                    <c:v>2010-2011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2013-2014</c:v>
                  </c:pt>
                  <c:pt idx="5">
                    <c:v>2014-2015</c:v>
                  </c:pt>
                  <c:pt idx="6">
                    <c:v>2015-2016</c:v>
                  </c:pt>
                  <c:pt idx="7">
                    <c:v>2016-2017</c:v>
                  </c:pt>
                  <c:pt idx="8">
                    <c:v>2017-2018</c:v>
                  </c:pt>
                  <c:pt idx="9">
                    <c:v>2018-2019</c:v>
                  </c:pt>
                </c:lvl>
                <c:lvl>
                  <c:pt idx="0">
                    <c:v>08-09</c:v>
                  </c:pt>
                  <c:pt idx="1">
                    <c:v>10-11</c:v>
                  </c:pt>
                  <c:pt idx="2">
                    <c:v>11-12</c:v>
                  </c:pt>
                  <c:pt idx="3">
                    <c:v>12-13</c:v>
                  </c:pt>
                  <c:pt idx="4">
                    <c:v>13-14</c:v>
                  </c:pt>
                  <c:pt idx="5">
                    <c:v>14-15</c:v>
                  </c:pt>
                  <c:pt idx="6">
                    <c:v>15-16</c:v>
                  </c:pt>
                  <c:pt idx="7">
                    <c:v>16-17</c:v>
                  </c:pt>
                  <c:pt idx="8">
                    <c:v>17-18</c:v>
                  </c:pt>
                  <c:pt idx="9">
                    <c:v>18-19</c:v>
                  </c:pt>
                </c:lvl>
              </c:multiLvlStrCache>
            </c:multiLvlStrRef>
          </c:cat>
          <c:val>
            <c:numRef>
              <c:f>Sheet1!$B$13:$K$13</c:f>
              <c:numCache>
                <c:formatCode>General</c:formatCode>
                <c:ptCount val="10"/>
                <c:pt idx="0">
                  <c:v>816</c:v>
                </c:pt>
                <c:pt idx="1">
                  <c:v>528</c:v>
                </c:pt>
                <c:pt idx="2">
                  <c:v>349</c:v>
                </c:pt>
                <c:pt idx="3">
                  <c:v>353</c:v>
                </c:pt>
                <c:pt idx="4">
                  <c:v>367</c:v>
                </c:pt>
                <c:pt idx="5">
                  <c:v>459</c:v>
                </c:pt>
                <c:pt idx="6">
                  <c:v>516</c:v>
                </c:pt>
                <c:pt idx="7">
                  <c:v>630</c:v>
                </c:pt>
                <c:pt idx="8">
                  <c:v>317</c:v>
                </c:pt>
                <c:pt idx="9">
                  <c:v>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4D-4764-A1C5-E89AF05E410B}"/>
            </c:ext>
          </c:extLst>
        </c:ser>
        <c:ser>
          <c:idx val="12"/>
          <c:order val="12"/>
          <c:tx>
            <c:strRef>
              <c:f>Sheet1!$A$15</c:f>
              <c:strCache>
                <c:ptCount val="1"/>
                <c:pt idx="0">
                  <c:v>Counselling Group Attendees</c:v>
                </c:pt>
              </c:strCache>
            </c:strRef>
          </c:tx>
          <c:spPr>
            <a:ln w="8572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multiLvlStrRef>
              <c:f>Sheet1!$B$1:$K$2</c:f>
              <c:multiLvlStrCache>
                <c:ptCount val="10"/>
                <c:lvl>
                  <c:pt idx="0">
                    <c:v>2008-2009</c:v>
                  </c:pt>
                  <c:pt idx="1">
                    <c:v>2010-2011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2013-2014</c:v>
                  </c:pt>
                  <c:pt idx="5">
                    <c:v>2014-2015</c:v>
                  </c:pt>
                  <c:pt idx="6">
                    <c:v>2015-2016</c:v>
                  </c:pt>
                  <c:pt idx="7">
                    <c:v>2016-2017</c:v>
                  </c:pt>
                  <c:pt idx="8">
                    <c:v>2017-2018</c:v>
                  </c:pt>
                  <c:pt idx="9">
                    <c:v>2018-2019</c:v>
                  </c:pt>
                </c:lvl>
                <c:lvl>
                  <c:pt idx="0">
                    <c:v>08-09</c:v>
                  </c:pt>
                  <c:pt idx="1">
                    <c:v>10-11</c:v>
                  </c:pt>
                  <c:pt idx="2">
                    <c:v>11-12</c:v>
                  </c:pt>
                  <c:pt idx="3">
                    <c:v>12-13</c:v>
                  </c:pt>
                  <c:pt idx="4">
                    <c:v>13-14</c:v>
                  </c:pt>
                  <c:pt idx="5">
                    <c:v>14-15</c:v>
                  </c:pt>
                  <c:pt idx="6">
                    <c:v>15-16</c:v>
                  </c:pt>
                  <c:pt idx="7">
                    <c:v>16-17</c:v>
                  </c:pt>
                  <c:pt idx="8">
                    <c:v>17-18</c:v>
                  </c:pt>
                  <c:pt idx="9">
                    <c:v>18-19</c:v>
                  </c:pt>
                </c:lvl>
              </c:multiLvlStrCache>
            </c:multiLvlStrRef>
          </c:cat>
          <c:val>
            <c:numRef>
              <c:f>Sheet1!$B$15:$K$15</c:f>
              <c:numCache>
                <c:formatCode>General</c:formatCode>
                <c:ptCount val="10"/>
                <c:pt idx="9">
                  <c:v>1041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4D-4764-A1C5-E89AF05E4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0037096"/>
        <c:axId val="7800341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Fall Net Registered Total for Ottawa Campus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Sheet1!$B$1:$K$2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2008-2009</c:v>
                        </c:pt>
                        <c:pt idx="1">
                          <c:v>2010-2011</c:v>
                        </c:pt>
                        <c:pt idx="2">
                          <c:v>2011-2012</c:v>
                        </c:pt>
                        <c:pt idx="3">
                          <c:v>2012-2013</c:v>
                        </c:pt>
                        <c:pt idx="4">
                          <c:v>2013-2014</c:v>
                        </c:pt>
                        <c:pt idx="5">
                          <c:v>2014-2015</c:v>
                        </c:pt>
                        <c:pt idx="6">
                          <c:v>2015-2016</c:v>
                        </c:pt>
                        <c:pt idx="7">
                          <c:v>2016-2017</c:v>
                        </c:pt>
                        <c:pt idx="8">
                          <c:v>2017-2018</c:v>
                        </c:pt>
                        <c:pt idx="9">
                          <c:v>2018-2019</c:v>
                        </c:pt>
                      </c:lvl>
                      <c:lvl>
                        <c:pt idx="0">
                          <c:v>08-09</c:v>
                        </c:pt>
                        <c:pt idx="1">
                          <c:v>10-11</c:v>
                        </c:pt>
                        <c:pt idx="2">
                          <c:v>11-12</c:v>
                        </c:pt>
                        <c:pt idx="3">
                          <c:v>12-13</c:v>
                        </c:pt>
                        <c:pt idx="4">
                          <c:v>13-14</c:v>
                        </c:pt>
                        <c:pt idx="5">
                          <c:v>14-15</c:v>
                        </c:pt>
                        <c:pt idx="6">
                          <c:v>15-16</c:v>
                        </c:pt>
                        <c:pt idx="7">
                          <c:v>16-17</c:v>
                        </c:pt>
                        <c:pt idx="8">
                          <c:v>17-18</c:v>
                        </c:pt>
                        <c:pt idx="9">
                          <c:v>18-19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Sheet1!$B$3:$K$3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12649</c:v>
                      </c:pt>
                      <c:pt idx="1">
                        <c:v>13907</c:v>
                      </c:pt>
                      <c:pt idx="2">
                        <c:v>14409</c:v>
                      </c:pt>
                      <c:pt idx="3">
                        <c:v>15041</c:v>
                      </c:pt>
                      <c:pt idx="4">
                        <c:v>15904</c:v>
                      </c:pt>
                      <c:pt idx="5">
                        <c:v>16081</c:v>
                      </c:pt>
                      <c:pt idx="6">
                        <c:v>16493</c:v>
                      </c:pt>
                      <c:pt idx="7">
                        <c:v>16478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224D-4764-A1C5-E89AF05E410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Peak Demand for Appointments (week with highest demand)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Sheet1!$B$1:$K$2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2008-2009</c:v>
                        </c:pt>
                        <c:pt idx="1">
                          <c:v>2010-2011</c:v>
                        </c:pt>
                        <c:pt idx="2">
                          <c:v>2011-2012</c:v>
                        </c:pt>
                        <c:pt idx="3">
                          <c:v>2012-2013</c:v>
                        </c:pt>
                        <c:pt idx="4">
                          <c:v>2013-2014</c:v>
                        </c:pt>
                        <c:pt idx="5">
                          <c:v>2014-2015</c:v>
                        </c:pt>
                        <c:pt idx="6">
                          <c:v>2015-2016</c:v>
                        </c:pt>
                        <c:pt idx="7">
                          <c:v>2016-2017</c:v>
                        </c:pt>
                        <c:pt idx="8">
                          <c:v>2017-2018</c:v>
                        </c:pt>
                        <c:pt idx="9">
                          <c:v>2018-2019</c:v>
                        </c:pt>
                      </c:lvl>
                      <c:lvl>
                        <c:pt idx="0">
                          <c:v>08-09</c:v>
                        </c:pt>
                        <c:pt idx="1">
                          <c:v>10-11</c:v>
                        </c:pt>
                        <c:pt idx="2">
                          <c:v>11-12</c:v>
                        </c:pt>
                        <c:pt idx="3">
                          <c:v>12-13</c:v>
                        </c:pt>
                        <c:pt idx="4">
                          <c:v>13-14</c:v>
                        </c:pt>
                        <c:pt idx="5">
                          <c:v>14-15</c:v>
                        </c:pt>
                        <c:pt idx="6">
                          <c:v>15-16</c:v>
                        </c:pt>
                        <c:pt idx="7">
                          <c:v>16-17</c:v>
                        </c:pt>
                        <c:pt idx="8">
                          <c:v>17-18</c:v>
                        </c:pt>
                        <c:pt idx="9">
                          <c:v>18-19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Sheet1!$B$5:$K$5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2">
                        <c:v>236</c:v>
                      </c:pt>
                      <c:pt idx="3">
                        <c:v>245</c:v>
                      </c:pt>
                      <c:pt idx="4">
                        <c:v>286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24D-4764-A1C5-E89AF05E410B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Peak Week Appointments Completed (week with highest number of completed apps)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Sheet1!$B$1:$K$2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2008-2009</c:v>
                        </c:pt>
                        <c:pt idx="1">
                          <c:v>2010-2011</c:v>
                        </c:pt>
                        <c:pt idx="2">
                          <c:v>2011-2012</c:v>
                        </c:pt>
                        <c:pt idx="3">
                          <c:v>2012-2013</c:v>
                        </c:pt>
                        <c:pt idx="4">
                          <c:v>2013-2014</c:v>
                        </c:pt>
                        <c:pt idx="5">
                          <c:v>2014-2015</c:v>
                        </c:pt>
                        <c:pt idx="6">
                          <c:v>2015-2016</c:v>
                        </c:pt>
                        <c:pt idx="7">
                          <c:v>2016-2017</c:v>
                        </c:pt>
                        <c:pt idx="8">
                          <c:v>2017-2018</c:v>
                        </c:pt>
                        <c:pt idx="9">
                          <c:v>2018-2019</c:v>
                        </c:pt>
                      </c:lvl>
                      <c:lvl>
                        <c:pt idx="0">
                          <c:v>08-09</c:v>
                        </c:pt>
                        <c:pt idx="1">
                          <c:v>10-11</c:v>
                        </c:pt>
                        <c:pt idx="2">
                          <c:v>11-12</c:v>
                        </c:pt>
                        <c:pt idx="3">
                          <c:v>12-13</c:v>
                        </c:pt>
                        <c:pt idx="4">
                          <c:v>13-14</c:v>
                        </c:pt>
                        <c:pt idx="5">
                          <c:v>14-15</c:v>
                        </c:pt>
                        <c:pt idx="6">
                          <c:v>15-16</c:v>
                        </c:pt>
                        <c:pt idx="7">
                          <c:v>16-17</c:v>
                        </c:pt>
                        <c:pt idx="8">
                          <c:v>17-18</c:v>
                        </c:pt>
                        <c:pt idx="9">
                          <c:v>18-19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Sheet1!$B$7:$K$7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1">
                        <c:v>160</c:v>
                      </c:pt>
                      <c:pt idx="2">
                        <c:v>125</c:v>
                      </c:pt>
                      <c:pt idx="3">
                        <c:v>152</c:v>
                      </c:pt>
                      <c:pt idx="4">
                        <c:v>199</c:v>
                      </c:pt>
                      <c:pt idx="6">
                        <c:v>250</c:v>
                      </c:pt>
                      <c:pt idx="7">
                        <c:v>259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24D-4764-A1C5-E89AF05E410B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</c15:sqref>
                        </c15:formulaRef>
                      </c:ext>
                    </c:extLst>
                    <c:strCache>
                      <c:ptCount val="1"/>
                      <c:pt idx="0">
                        <c:v>Average Weekly Students Served (Average number of Unique clients per week)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Sheet1!$B$1:$K$2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2008-2009</c:v>
                        </c:pt>
                        <c:pt idx="1">
                          <c:v>2010-2011</c:v>
                        </c:pt>
                        <c:pt idx="2">
                          <c:v>2011-2012</c:v>
                        </c:pt>
                        <c:pt idx="3">
                          <c:v>2012-2013</c:v>
                        </c:pt>
                        <c:pt idx="4">
                          <c:v>2013-2014</c:v>
                        </c:pt>
                        <c:pt idx="5">
                          <c:v>2014-2015</c:v>
                        </c:pt>
                        <c:pt idx="6">
                          <c:v>2015-2016</c:v>
                        </c:pt>
                        <c:pt idx="7">
                          <c:v>2016-2017</c:v>
                        </c:pt>
                        <c:pt idx="8">
                          <c:v>2017-2018</c:v>
                        </c:pt>
                        <c:pt idx="9">
                          <c:v>2018-2019</c:v>
                        </c:pt>
                      </c:lvl>
                      <c:lvl>
                        <c:pt idx="0">
                          <c:v>08-09</c:v>
                        </c:pt>
                        <c:pt idx="1">
                          <c:v>10-11</c:v>
                        </c:pt>
                        <c:pt idx="2">
                          <c:v>11-12</c:v>
                        </c:pt>
                        <c:pt idx="3">
                          <c:v>12-13</c:v>
                        </c:pt>
                        <c:pt idx="4">
                          <c:v>13-14</c:v>
                        </c:pt>
                        <c:pt idx="5">
                          <c:v>14-15</c:v>
                        </c:pt>
                        <c:pt idx="6">
                          <c:v>15-16</c:v>
                        </c:pt>
                        <c:pt idx="7">
                          <c:v>16-17</c:v>
                        </c:pt>
                        <c:pt idx="8">
                          <c:v>17-18</c:v>
                        </c:pt>
                        <c:pt idx="9">
                          <c:v>18-19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Sheet1!$B$9:$K$9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6">
                        <c:v>171</c:v>
                      </c:pt>
                      <c:pt idx="7">
                        <c:v>167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24D-4764-A1C5-E89AF05E410B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Sheet1!$A$11</c15:sqref>
                        </c15:formulaRef>
                      </c:ext>
                    </c:extLst>
                    <c:strCache>
                      <c:ptCount val="1"/>
                      <c:pt idx="0">
                        <c:v>% of App. Requests Unable to Grant (App. Requests / Demand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Sheet1!$B$1:$K$2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2008-2009</c:v>
                        </c:pt>
                        <c:pt idx="1">
                          <c:v>2010-2011</c:v>
                        </c:pt>
                        <c:pt idx="2">
                          <c:v>2011-2012</c:v>
                        </c:pt>
                        <c:pt idx="3">
                          <c:v>2012-2013</c:v>
                        </c:pt>
                        <c:pt idx="4">
                          <c:v>2013-2014</c:v>
                        </c:pt>
                        <c:pt idx="5">
                          <c:v>2014-2015</c:v>
                        </c:pt>
                        <c:pt idx="6">
                          <c:v>2015-2016</c:v>
                        </c:pt>
                        <c:pt idx="7">
                          <c:v>2016-2017</c:v>
                        </c:pt>
                        <c:pt idx="8">
                          <c:v>2017-2018</c:v>
                        </c:pt>
                        <c:pt idx="9">
                          <c:v>2018-2019</c:v>
                        </c:pt>
                      </c:lvl>
                      <c:lvl>
                        <c:pt idx="0">
                          <c:v>08-09</c:v>
                        </c:pt>
                        <c:pt idx="1">
                          <c:v>10-11</c:v>
                        </c:pt>
                        <c:pt idx="2">
                          <c:v>11-12</c:v>
                        </c:pt>
                        <c:pt idx="3">
                          <c:v>12-13</c:v>
                        </c:pt>
                        <c:pt idx="4">
                          <c:v>13-14</c:v>
                        </c:pt>
                        <c:pt idx="5">
                          <c:v>14-15</c:v>
                        </c:pt>
                        <c:pt idx="6">
                          <c:v>15-16</c:v>
                        </c:pt>
                        <c:pt idx="7">
                          <c:v>16-17</c:v>
                        </c:pt>
                        <c:pt idx="8">
                          <c:v>17-18</c:v>
                        </c:pt>
                        <c:pt idx="9">
                          <c:v>18-19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Sheet1!$B$11:$K$11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1">
                        <c:v>0.5</c:v>
                      </c:pt>
                      <c:pt idx="2">
                        <c:v>0.1554381329810656</c:v>
                      </c:pt>
                      <c:pt idx="3">
                        <c:v>9.5977128854400656E-2</c:v>
                      </c:pt>
                      <c:pt idx="4">
                        <c:v>0.2271908271908272</c:v>
                      </c:pt>
                      <c:pt idx="5">
                        <c:v>0.18792664971222059</c:v>
                      </c:pt>
                      <c:pt idx="6">
                        <c:v>0.22858462248903255</c:v>
                      </c:pt>
                      <c:pt idx="7">
                        <c:v>0.19715150835482786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24D-4764-A1C5-E89AF05E410B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Sheet1!$A$12</c15:sqref>
                        </c15:formulaRef>
                      </c:ext>
                    </c:extLst>
                    <c:strCache>
                      <c:ptCount val="1"/>
                      <c:pt idx="0">
                        <c:v>Peak % of App. Requests Unable to Grant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Sheet1!$B$1:$K$2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2008-2009</c:v>
                        </c:pt>
                        <c:pt idx="1">
                          <c:v>2010-2011</c:v>
                        </c:pt>
                        <c:pt idx="2">
                          <c:v>2011-2012</c:v>
                        </c:pt>
                        <c:pt idx="3">
                          <c:v>2012-2013</c:v>
                        </c:pt>
                        <c:pt idx="4">
                          <c:v>2013-2014</c:v>
                        </c:pt>
                        <c:pt idx="5">
                          <c:v>2014-2015</c:v>
                        </c:pt>
                        <c:pt idx="6">
                          <c:v>2015-2016</c:v>
                        </c:pt>
                        <c:pt idx="7">
                          <c:v>2016-2017</c:v>
                        </c:pt>
                        <c:pt idx="8">
                          <c:v>2017-2018</c:v>
                        </c:pt>
                        <c:pt idx="9">
                          <c:v>2018-2019</c:v>
                        </c:pt>
                      </c:lvl>
                      <c:lvl>
                        <c:pt idx="0">
                          <c:v>08-09</c:v>
                        </c:pt>
                        <c:pt idx="1">
                          <c:v>10-11</c:v>
                        </c:pt>
                        <c:pt idx="2">
                          <c:v>11-12</c:v>
                        </c:pt>
                        <c:pt idx="3">
                          <c:v>12-13</c:v>
                        </c:pt>
                        <c:pt idx="4">
                          <c:v>13-14</c:v>
                        </c:pt>
                        <c:pt idx="5">
                          <c:v>14-15</c:v>
                        </c:pt>
                        <c:pt idx="6">
                          <c:v>15-16</c:v>
                        </c:pt>
                        <c:pt idx="7">
                          <c:v>16-17</c:v>
                        </c:pt>
                        <c:pt idx="8">
                          <c:v>17-18</c:v>
                        </c:pt>
                        <c:pt idx="9">
                          <c:v>18-19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Sheet1!$B$12:$K$12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2">
                        <c:v>0.44400000000000001</c:v>
                      </c:pt>
                      <c:pt idx="3">
                        <c:v>0.3095</c:v>
                      </c:pt>
                      <c:pt idx="4">
                        <c:v>0.23910000000000001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24D-4764-A1C5-E89AF05E410B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Sheet1!$A$14</c15:sqref>
                        </c15:formulaRef>
                      </c:ext>
                    </c:extLst>
                    <c:strCache>
                      <c:ptCount val="1"/>
                      <c:pt idx="0">
                        <c:v>Annual No-Show Rate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Sheet1!$B$1:$K$2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2008-2009</c:v>
                        </c:pt>
                        <c:pt idx="1">
                          <c:v>2010-2011</c:v>
                        </c:pt>
                        <c:pt idx="2">
                          <c:v>2011-2012</c:v>
                        </c:pt>
                        <c:pt idx="3">
                          <c:v>2012-2013</c:v>
                        </c:pt>
                        <c:pt idx="4">
                          <c:v>2013-2014</c:v>
                        </c:pt>
                        <c:pt idx="5">
                          <c:v>2014-2015</c:v>
                        </c:pt>
                        <c:pt idx="6">
                          <c:v>2015-2016</c:v>
                        </c:pt>
                        <c:pt idx="7">
                          <c:v>2016-2017</c:v>
                        </c:pt>
                        <c:pt idx="8">
                          <c:v>2017-2018</c:v>
                        </c:pt>
                        <c:pt idx="9">
                          <c:v>2018-2019</c:v>
                        </c:pt>
                      </c:lvl>
                      <c:lvl>
                        <c:pt idx="0">
                          <c:v>08-09</c:v>
                        </c:pt>
                        <c:pt idx="1">
                          <c:v>10-11</c:v>
                        </c:pt>
                        <c:pt idx="2">
                          <c:v>11-12</c:v>
                        </c:pt>
                        <c:pt idx="3">
                          <c:v>12-13</c:v>
                        </c:pt>
                        <c:pt idx="4">
                          <c:v>13-14</c:v>
                        </c:pt>
                        <c:pt idx="5">
                          <c:v>14-15</c:v>
                        </c:pt>
                        <c:pt idx="6">
                          <c:v>15-16</c:v>
                        </c:pt>
                        <c:pt idx="7">
                          <c:v>16-17</c:v>
                        </c:pt>
                        <c:pt idx="8">
                          <c:v>17-18</c:v>
                        </c:pt>
                        <c:pt idx="9">
                          <c:v>18-19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Sheet1!$B$14:$K$14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1">
                        <c:v>0.13100000000000001</c:v>
                      </c:pt>
                      <c:pt idx="2">
                        <c:v>9.9000000000000005E-2</c:v>
                      </c:pt>
                      <c:pt idx="3">
                        <c:v>8.6999999999999994E-2</c:v>
                      </c:pt>
                      <c:pt idx="4">
                        <c:v>6.0114660114660115E-2</c:v>
                      </c:pt>
                      <c:pt idx="5">
                        <c:v>6.1437558559764426E-2</c:v>
                      </c:pt>
                      <c:pt idx="6">
                        <c:v>5.9570537981990301E-2</c:v>
                      </c:pt>
                      <c:pt idx="7">
                        <c:v>7.0651564427498037E-2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24D-4764-A1C5-E89AF05E410B}"/>
                  </c:ext>
                </c:extLst>
              </c15:ser>
            </c15:filteredLineSeries>
          </c:ext>
        </c:extLst>
      </c:lineChart>
      <c:catAx>
        <c:axId val="78003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034144"/>
        <c:crosses val="autoZero"/>
        <c:auto val="1"/>
        <c:lblAlgn val="ctr"/>
        <c:lblOffset val="100"/>
        <c:noMultiLvlLbl val="0"/>
      </c:catAx>
      <c:valAx>
        <c:axId val="780034144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03709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rgbClr val="423F3F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v>Demand for Appointments</c:v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rgbClr val="FF0000"/>
                </a:solidFill>
              </a:ln>
              <a:effectLst/>
            </c:spPr>
          </c:marker>
          <c:cat>
            <c:strRef>
              <c:f>Main!$B$2:$I$2</c:f>
              <c:strCache>
                <c:ptCount val="2"/>
                <c:pt idx="0">
                  <c:v>2008-2009</c:v>
                </c:pt>
                <c:pt idx="1">
                  <c:v>2010-2011</c:v>
                </c:pt>
              </c:strCache>
              <c:extLst/>
            </c:strRef>
          </c:cat>
          <c:val>
            <c:numRef>
              <c:f>Main!$B$4:$I$4</c:f>
              <c:numCache>
                <c:formatCode>General</c:formatCode>
                <c:ptCount val="2"/>
                <c:pt idx="0">
                  <c:v>#N/A</c:v>
                </c:pt>
                <c:pt idx="1">
                  <c:v>3903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A809-4F63-8CB5-E4E26F265C2D}"/>
            </c:ext>
          </c:extLst>
        </c:ser>
        <c:ser>
          <c:idx val="2"/>
          <c:order val="3"/>
          <c:tx>
            <c:v>Appointments Completed</c:v>
          </c:tx>
          <c:spPr>
            <a:ln w="635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7620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strRef>
              <c:f>Main!$B$2:$I$2</c:f>
              <c:strCache>
                <c:ptCount val="2"/>
                <c:pt idx="0">
                  <c:v>2008-2009</c:v>
                </c:pt>
                <c:pt idx="1">
                  <c:v>2010-2011</c:v>
                </c:pt>
              </c:strCache>
              <c:extLst/>
            </c:strRef>
          </c:cat>
          <c:val>
            <c:numRef>
              <c:f>Main!$B$6:$I$6</c:f>
              <c:numCache>
                <c:formatCode>General</c:formatCode>
                <c:ptCount val="2"/>
                <c:pt idx="0">
                  <c:v>3252</c:v>
                </c:pt>
                <c:pt idx="1">
                  <c:v>3504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809-4F63-8CB5-E4E26F265C2D}"/>
            </c:ext>
          </c:extLst>
        </c:ser>
        <c:ser>
          <c:idx val="3"/>
          <c:order val="4"/>
          <c:tx>
            <c:v>Students Served</c:v>
          </c:tx>
          <c:spPr>
            <a:ln w="635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762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Main!$B$2:$I$2</c:f>
              <c:strCache>
                <c:ptCount val="2"/>
                <c:pt idx="0">
                  <c:v>2008-2009</c:v>
                </c:pt>
                <c:pt idx="1">
                  <c:v>2010-2011</c:v>
                </c:pt>
              </c:strCache>
              <c:extLst/>
            </c:strRef>
          </c:cat>
          <c:val>
            <c:numRef>
              <c:f>Main!$B$8:$I$8</c:f>
              <c:numCache>
                <c:formatCode>General</c:formatCode>
                <c:ptCount val="2"/>
                <c:pt idx="0">
                  <c:v>1000</c:v>
                </c:pt>
                <c:pt idx="1">
                  <c:v>1312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A809-4F63-8CB5-E4E26F265C2D}"/>
            </c:ext>
          </c:extLst>
        </c:ser>
        <c:ser>
          <c:idx val="4"/>
          <c:order val="5"/>
          <c:tx>
            <c:v>Appointment No-Show</c:v>
          </c:tx>
          <c:spPr>
            <a:ln w="762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76200">
                <a:solidFill>
                  <a:schemeClr val="accent5"/>
                </a:solidFill>
              </a:ln>
              <a:effectLst/>
            </c:spPr>
          </c:marker>
          <c:cat>
            <c:strRef>
              <c:f>Main!$B$2:$I$2</c:f>
              <c:strCache>
                <c:ptCount val="2"/>
                <c:pt idx="0">
                  <c:v>2008-2009</c:v>
                </c:pt>
                <c:pt idx="1">
                  <c:v>2010-2011</c:v>
                </c:pt>
              </c:strCache>
              <c:extLst/>
            </c:strRef>
          </c:cat>
          <c:val>
            <c:numRef>
              <c:f>Main!$B$13:$I$13</c:f>
              <c:numCache>
                <c:formatCode>0</c:formatCode>
                <c:ptCount val="2"/>
                <c:pt idx="0" formatCode="General">
                  <c:v>816</c:v>
                </c:pt>
                <c:pt idx="1">
                  <c:v>528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A809-4F63-8CB5-E4E26F265C2D}"/>
            </c:ext>
          </c:extLst>
        </c:ser>
        <c:ser>
          <c:idx val="6"/>
          <c:order val="6"/>
          <c:tx>
            <c:v>No Appointments Available</c:v>
          </c:tx>
          <c:spPr>
            <a:ln w="63500" cap="rnd">
              <a:solidFill>
                <a:srgbClr val="EC5AD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76200">
                <a:solidFill>
                  <a:srgbClr val="EC5AD7"/>
                </a:solidFill>
              </a:ln>
              <a:effectLst/>
            </c:spPr>
          </c:marker>
          <c:cat>
            <c:strLit>
              <c:ptCount val="2"/>
              <c:pt idx="0">
                <c:v>2008-2009</c:v>
              </c:pt>
              <c:pt idx="1">
                <c:v>2010-2011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Main!$B$10:$I$10</c:f>
              <c:numCache>
                <c:formatCode>General</c:formatCode>
                <c:ptCount val="2"/>
                <c:pt idx="0">
                  <c:v>#N/A</c:v>
                </c:pt>
                <c:pt idx="1">
                  <c:v>399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A809-4F63-8CB5-E4E26F265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528960"/>
        <c:axId val="895352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Main!$A$3</c15:sqref>
                        </c15:formulaRef>
                      </c:ext>
                    </c:extLst>
                    <c:strCache>
                      <c:ptCount val="1"/>
                      <c:pt idx="0">
                        <c:v>Fall Net Registered Total for Ottawa Campus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Main!$B$2:$I$2</c15:sqref>
                        </c15:formulaRef>
                      </c:ext>
                    </c:extLst>
                    <c:strCache>
                      <c:ptCount val="2"/>
                      <c:pt idx="0">
                        <c:v>2008-2009</c:v>
                      </c:pt>
                      <c:pt idx="1">
                        <c:v>2010-2011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Main!$B$3:$I$3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12649</c:v>
                      </c:pt>
                      <c:pt idx="1">
                        <c:v>13907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A809-4F63-8CB5-E4E26F265C2D}"/>
                  </c:ext>
                </c:extLst>
              </c15:ser>
            </c15:filteredLineSeries>
            <c15:filteredLineSeries>
              <c15:ser>
                <c:idx val="5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Main!$A$26</c15:sqref>
                        </c15:formulaRef>
                      </c:ext>
                    </c:extLst>
                    <c:strCache>
                      <c:ptCount val="1"/>
                      <c:pt idx="0">
                        <c:v>Total Counsellor + Intake Budget (1 = $100)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Main!$B$2:$I$2</c15:sqref>
                        </c15:formulaRef>
                      </c:ext>
                    </c:extLst>
                    <c:strCache>
                      <c:ptCount val="2"/>
                      <c:pt idx="0">
                        <c:v>2008-2009</c:v>
                      </c:pt>
                      <c:pt idx="1">
                        <c:v>2010-2011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Main!$B$26:$I$26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8378.7199999999993</c:v>
                      </c:pt>
                      <c:pt idx="1">
                        <c:v>8714.7199999999993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809-4F63-8CB5-E4E26F265C2D}"/>
                  </c:ext>
                </c:extLst>
              </c15:ser>
            </c15:filteredLineSeries>
          </c:ext>
        </c:extLst>
      </c:lineChart>
      <c:catAx>
        <c:axId val="8952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35232"/>
        <c:crosses val="autoZero"/>
        <c:auto val="1"/>
        <c:lblAlgn val="ctr"/>
        <c:lblOffset val="100"/>
        <c:noMultiLvlLbl val="0"/>
      </c:catAx>
      <c:valAx>
        <c:axId val="89535232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2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v>Demand for Appointments</c:v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rgbClr val="FF0000"/>
                </a:solidFill>
              </a:ln>
              <a:effectLst/>
            </c:spPr>
          </c:marker>
          <c:cat>
            <c:strRef>
              <c:f>Main!$B$2:$I$2</c:f>
              <c:strCache>
                <c:ptCount val="3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Main!$B$4:$I$4</c:f>
              <c:numCache>
                <c:formatCode>General</c:formatCode>
                <c:ptCount val="3"/>
                <c:pt idx="0">
                  <c:v>#N/A</c:v>
                </c:pt>
                <c:pt idx="1">
                  <c:v>3903</c:v>
                </c:pt>
                <c:pt idx="2">
                  <c:v>4542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D5-4ED1-8EC6-EE65170582E8}"/>
            </c:ext>
          </c:extLst>
        </c:ser>
        <c:ser>
          <c:idx val="2"/>
          <c:order val="3"/>
          <c:tx>
            <c:v>Appointments Completed</c:v>
          </c:tx>
          <c:spPr>
            <a:ln w="635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7620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strRef>
              <c:f>Main!$B$2:$I$2</c:f>
              <c:strCache>
                <c:ptCount val="3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Main!$B$6:$I$6</c:f>
              <c:numCache>
                <c:formatCode>General</c:formatCode>
                <c:ptCount val="3"/>
                <c:pt idx="0">
                  <c:v>3252</c:v>
                </c:pt>
                <c:pt idx="1">
                  <c:v>3504</c:v>
                </c:pt>
                <c:pt idx="2">
                  <c:v>3180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D5-4ED1-8EC6-EE65170582E8}"/>
            </c:ext>
          </c:extLst>
        </c:ser>
        <c:ser>
          <c:idx val="3"/>
          <c:order val="4"/>
          <c:tx>
            <c:v>Students Served</c:v>
          </c:tx>
          <c:spPr>
            <a:ln w="635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762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Main!$B$2:$I$2</c:f>
              <c:strCache>
                <c:ptCount val="3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Main!$B$8:$I$8</c:f>
              <c:numCache>
                <c:formatCode>General</c:formatCode>
                <c:ptCount val="3"/>
                <c:pt idx="0">
                  <c:v>1000</c:v>
                </c:pt>
                <c:pt idx="1">
                  <c:v>1312</c:v>
                </c:pt>
                <c:pt idx="2">
                  <c:v>1478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D5-4ED1-8EC6-EE65170582E8}"/>
            </c:ext>
          </c:extLst>
        </c:ser>
        <c:ser>
          <c:idx val="4"/>
          <c:order val="5"/>
          <c:tx>
            <c:v>Appointment No-Show</c:v>
          </c:tx>
          <c:spPr>
            <a:ln w="762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76200">
                <a:solidFill>
                  <a:schemeClr val="accent5"/>
                </a:solidFill>
              </a:ln>
              <a:effectLst/>
            </c:spPr>
          </c:marker>
          <c:cat>
            <c:strRef>
              <c:f>Main!$B$2:$I$2</c:f>
              <c:strCache>
                <c:ptCount val="3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Main!$B$13:$I$13</c:f>
              <c:numCache>
                <c:formatCode>0</c:formatCode>
                <c:ptCount val="3"/>
                <c:pt idx="0" formatCode="General">
                  <c:v>816</c:v>
                </c:pt>
                <c:pt idx="1">
                  <c:v>528</c:v>
                </c:pt>
                <c:pt idx="2">
                  <c:v>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D5-4ED1-8EC6-EE65170582E8}"/>
            </c:ext>
          </c:extLst>
        </c:ser>
        <c:ser>
          <c:idx val="6"/>
          <c:order val="6"/>
          <c:tx>
            <c:v>No Appointments Available</c:v>
          </c:tx>
          <c:spPr>
            <a:ln w="63500" cap="rnd">
              <a:solidFill>
                <a:srgbClr val="EC5AD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76200">
                <a:solidFill>
                  <a:srgbClr val="EC5AD7"/>
                </a:solidFill>
              </a:ln>
              <a:effectLst/>
            </c:spPr>
          </c:marker>
          <c:cat>
            <c:strLit>
              <c:ptCount val="3"/>
              <c:pt idx="0">
                <c:v>2008-2009</c:v>
              </c:pt>
              <c:pt idx="1">
                <c:v>2010-2011</c:v>
              </c:pt>
              <c:pt idx="2">
                <c:v>2011-2012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Main!$B$10:$I$10</c:f>
              <c:numCache>
                <c:formatCode>General</c:formatCode>
                <c:ptCount val="3"/>
                <c:pt idx="0">
                  <c:v>#N/A</c:v>
                </c:pt>
                <c:pt idx="1">
                  <c:v>399</c:v>
                </c:pt>
                <c:pt idx="2">
                  <c:v>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1D5-4ED1-8EC6-EE6517058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44064"/>
        <c:axId val="903626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Main!$A$3</c15:sqref>
                        </c15:formulaRef>
                      </c:ext>
                    </c:extLst>
                    <c:strCache>
                      <c:ptCount val="1"/>
                      <c:pt idx="0">
                        <c:v>Fall Net Registered Total for Ottawa Campus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Main!$B$2:$I$2</c15:sqref>
                        </c15:formulaRef>
                      </c:ext>
                    </c:extLst>
                    <c:strCache>
                      <c:ptCount val="3"/>
                      <c:pt idx="0">
                        <c:v>2008-2009</c:v>
                      </c:pt>
                      <c:pt idx="1">
                        <c:v>2010-2011</c:v>
                      </c:pt>
                      <c:pt idx="2">
                        <c:v>2011-2012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Main!$B$3:$I$3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12649</c:v>
                      </c:pt>
                      <c:pt idx="1">
                        <c:v>13907</c:v>
                      </c:pt>
                      <c:pt idx="2">
                        <c:v>14409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41D5-4ED1-8EC6-EE65170582E8}"/>
                  </c:ext>
                </c:extLst>
              </c15:ser>
            </c15:filteredLineSeries>
            <c15:filteredLineSeries>
              <c15:ser>
                <c:idx val="5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Main!$A$26</c15:sqref>
                        </c15:formulaRef>
                      </c:ext>
                    </c:extLst>
                    <c:strCache>
                      <c:ptCount val="1"/>
                      <c:pt idx="0">
                        <c:v>Total Counsellor + Intake Budget (1 = $100)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Main!$B$2:$I$2</c15:sqref>
                        </c15:formulaRef>
                      </c:ext>
                    </c:extLst>
                    <c:strCache>
                      <c:ptCount val="3"/>
                      <c:pt idx="0">
                        <c:v>2008-2009</c:v>
                      </c:pt>
                      <c:pt idx="1">
                        <c:v>2010-2011</c:v>
                      </c:pt>
                      <c:pt idx="2">
                        <c:v>2011-2012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Main!$B$26:$I$26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8378.7199999999993</c:v>
                      </c:pt>
                      <c:pt idx="1">
                        <c:v>8714.7199999999993</c:v>
                      </c:pt>
                      <c:pt idx="2">
                        <c:v>8893.4500000000007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1D5-4ED1-8EC6-EE65170582E8}"/>
                  </c:ext>
                </c:extLst>
              </c15:ser>
            </c15:filteredLineSeries>
          </c:ext>
        </c:extLst>
      </c:lineChart>
      <c:catAx>
        <c:axId val="903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62624"/>
        <c:crosses val="autoZero"/>
        <c:auto val="1"/>
        <c:lblAlgn val="ctr"/>
        <c:lblOffset val="100"/>
        <c:noMultiLvlLbl val="0"/>
      </c:catAx>
      <c:valAx>
        <c:axId val="90362624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4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v>Demand for Appointments</c:v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rgbClr val="FF0000"/>
                </a:solidFill>
              </a:ln>
              <a:effectLst/>
            </c:spPr>
          </c:marker>
          <c:cat>
            <c:strRef>
              <c:f>Main!$B$2:$I$2</c:f>
              <c:strCache>
                <c:ptCount val="4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</c:strCache>
            </c:strRef>
          </c:cat>
          <c:val>
            <c:numRef>
              <c:f>Main!$B$4:$I$4</c:f>
              <c:numCache>
                <c:formatCode>General</c:formatCode>
                <c:ptCount val="4"/>
                <c:pt idx="0">
                  <c:v>#N/A</c:v>
                </c:pt>
                <c:pt idx="1">
                  <c:v>3903</c:v>
                </c:pt>
                <c:pt idx="2">
                  <c:v>4542</c:v>
                </c:pt>
                <c:pt idx="3">
                  <c:v>4897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89-4917-BE12-14734ED413C3}"/>
            </c:ext>
          </c:extLst>
        </c:ser>
        <c:ser>
          <c:idx val="2"/>
          <c:order val="3"/>
          <c:tx>
            <c:v>Appointments Completed</c:v>
          </c:tx>
          <c:spPr>
            <a:ln w="635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7620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strRef>
              <c:f>Main!$B$2:$I$2</c:f>
              <c:strCache>
                <c:ptCount val="4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</c:strCache>
            </c:strRef>
          </c:cat>
          <c:val>
            <c:numRef>
              <c:f>Main!$B$6:$I$6</c:f>
              <c:numCache>
                <c:formatCode>General</c:formatCode>
                <c:ptCount val="4"/>
                <c:pt idx="0">
                  <c:v>3252</c:v>
                </c:pt>
                <c:pt idx="1">
                  <c:v>3504</c:v>
                </c:pt>
                <c:pt idx="2">
                  <c:v>3180</c:v>
                </c:pt>
                <c:pt idx="3">
                  <c:v>3749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89-4917-BE12-14734ED413C3}"/>
            </c:ext>
          </c:extLst>
        </c:ser>
        <c:ser>
          <c:idx val="3"/>
          <c:order val="4"/>
          <c:tx>
            <c:v>Students Served</c:v>
          </c:tx>
          <c:spPr>
            <a:ln w="635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762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Main!$B$2:$I$2</c:f>
              <c:strCache>
                <c:ptCount val="4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</c:strCache>
            </c:strRef>
          </c:cat>
          <c:val>
            <c:numRef>
              <c:f>Main!$B$8:$I$8</c:f>
              <c:numCache>
                <c:formatCode>General</c:formatCode>
                <c:ptCount val="4"/>
                <c:pt idx="0">
                  <c:v>1000</c:v>
                </c:pt>
                <c:pt idx="1">
                  <c:v>1312</c:v>
                </c:pt>
                <c:pt idx="2">
                  <c:v>1478</c:v>
                </c:pt>
                <c:pt idx="3">
                  <c:v>1955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89-4917-BE12-14734ED413C3}"/>
            </c:ext>
          </c:extLst>
        </c:ser>
        <c:ser>
          <c:idx val="4"/>
          <c:order val="5"/>
          <c:tx>
            <c:v>Appointment No-Show</c:v>
          </c:tx>
          <c:spPr>
            <a:ln w="762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76200">
                <a:solidFill>
                  <a:schemeClr val="accent5"/>
                </a:solidFill>
              </a:ln>
              <a:effectLst/>
            </c:spPr>
          </c:marker>
          <c:cat>
            <c:strRef>
              <c:f>Main!$B$2:$I$2</c:f>
              <c:strCache>
                <c:ptCount val="4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</c:strCache>
            </c:strRef>
          </c:cat>
          <c:val>
            <c:numRef>
              <c:f>Main!$B$13:$I$13</c:f>
              <c:numCache>
                <c:formatCode>0</c:formatCode>
                <c:ptCount val="4"/>
                <c:pt idx="0" formatCode="General">
                  <c:v>816</c:v>
                </c:pt>
                <c:pt idx="1">
                  <c:v>528</c:v>
                </c:pt>
                <c:pt idx="2">
                  <c:v>349</c:v>
                </c:pt>
                <c:pt idx="3">
                  <c:v>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89-4917-BE12-14734ED413C3}"/>
            </c:ext>
          </c:extLst>
        </c:ser>
        <c:ser>
          <c:idx val="6"/>
          <c:order val="6"/>
          <c:tx>
            <c:v>No Appointments Available</c:v>
          </c:tx>
          <c:spPr>
            <a:ln w="63500" cap="rnd">
              <a:solidFill>
                <a:srgbClr val="EC5AD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76200">
                <a:solidFill>
                  <a:srgbClr val="EC5AD7"/>
                </a:solidFill>
              </a:ln>
              <a:effectLst/>
            </c:spPr>
          </c:marker>
          <c:cat>
            <c:strLit>
              <c:ptCount val="4"/>
              <c:pt idx="0">
                <c:v>2008-2009</c:v>
              </c:pt>
              <c:pt idx="1">
                <c:v>2010-2011</c:v>
              </c:pt>
              <c:pt idx="2">
                <c:v>2011-2012</c:v>
              </c:pt>
              <c:pt idx="3">
                <c:v>2012-2013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Main!$B$10:$I$10</c:f>
              <c:numCache>
                <c:formatCode>General</c:formatCode>
                <c:ptCount val="4"/>
                <c:pt idx="0">
                  <c:v>#N/A</c:v>
                </c:pt>
                <c:pt idx="1">
                  <c:v>399</c:v>
                </c:pt>
                <c:pt idx="2">
                  <c:v>706</c:v>
                </c:pt>
                <c:pt idx="3">
                  <c:v>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189-4917-BE12-14734ED41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545408"/>
        <c:axId val="965598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Main!$A$3</c15:sqref>
                        </c15:formulaRef>
                      </c:ext>
                    </c:extLst>
                    <c:strCache>
                      <c:ptCount val="1"/>
                      <c:pt idx="0">
                        <c:v>Fall Net Registered Total for Ottawa Campus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Main!$B$2:$I$2</c15:sqref>
                        </c15:formulaRef>
                      </c:ext>
                    </c:extLst>
                    <c:strCache>
                      <c:ptCount val="4"/>
                      <c:pt idx="0">
                        <c:v>2008-2009</c:v>
                      </c:pt>
                      <c:pt idx="1">
                        <c:v>2010-2011</c:v>
                      </c:pt>
                      <c:pt idx="2">
                        <c:v>2011-2012</c:v>
                      </c:pt>
                      <c:pt idx="3">
                        <c:v>2012-2013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Main!$B$3:$I$3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12649</c:v>
                      </c:pt>
                      <c:pt idx="1">
                        <c:v>13907</c:v>
                      </c:pt>
                      <c:pt idx="2">
                        <c:v>14409</c:v>
                      </c:pt>
                      <c:pt idx="3">
                        <c:v>15041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2189-4917-BE12-14734ED413C3}"/>
                  </c:ext>
                </c:extLst>
              </c15:ser>
            </c15:filteredLineSeries>
            <c15:filteredLineSeries>
              <c15:ser>
                <c:idx val="5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Main!$A$26</c15:sqref>
                        </c15:formulaRef>
                      </c:ext>
                    </c:extLst>
                    <c:strCache>
                      <c:ptCount val="1"/>
                      <c:pt idx="0">
                        <c:v>Total Counsellor + Intake Budget (1 = $100)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Main!$B$2:$I$2</c15:sqref>
                        </c15:formulaRef>
                      </c:ext>
                    </c:extLst>
                    <c:strCache>
                      <c:ptCount val="4"/>
                      <c:pt idx="0">
                        <c:v>2008-2009</c:v>
                      </c:pt>
                      <c:pt idx="1">
                        <c:v>2010-2011</c:v>
                      </c:pt>
                      <c:pt idx="2">
                        <c:v>2011-2012</c:v>
                      </c:pt>
                      <c:pt idx="3">
                        <c:v>2012-2013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Main!$B$26:$I$26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8378.7199999999993</c:v>
                      </c:pt>
                      <c:pt idx="1">
                        <c:v>8714.7199999999993</c:v>
                      </c:pt>
                      <c:pt idx="2">
                        <c:v>8893.4500000000007</c:v>
                      </c:pt>
                      <c:pt idx="3">
                        <c:v>8347.09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189-4917-BE12-14734ED413C3}"/>
                  </c:ext>
                </c:extLst>
              </c15:ser>
            </c15:filteredLineSeries>
          </c:ext>
        </c:extLst>
      </c:lineChart>
      <c:catAx>
        <c:axId val="9654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59872"/>
        <c:crosses val="autoZero"/>
        <c:auto val="1"/>
        <c:lblAlgn val="ctr"/>
        <c:lblOffset val="100"/>
        <c:noMultiLvlLbl val="0"/>
      </c:catAx>
      <c:valAx>
        <c:axId val="96559872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4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v>Demand for Appointments</c:v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rgbClr val="FF0000"/>
                </a:solidFill>
              </a:ln>
              <a:effectLst/>
            </c:spPr>
          </c:marker>
          <c:cat>
            <c:strRef>
              <c:f>Main!$B$2:$I$2</c:f>
              <c:strCache>
                <c:ptCount val="5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Main!$B$4:$I$4</c:f>
              <c:numCache>
                <c:formatCode>General</c:formatCode>
                <c:ptCount val="5"/>
                <c:pt idx="0">
                  <c:v>#N/A</c:v>
                </c:pt>
                <c:pt idx="1">
                  <c:v>3903</c:v>
                </c:pt>
                <c:pt idx="2">
                  <c:v>4542</c:v>
                </c:pt>
                <c:pt idx="3">
                  <c:v>4897</c:v>
                </c:pt>
                <c:pt idx="4">
                  <c:v>6105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37-4C10-93AF-F6521D9BED51}"/>
            </c:ext>
          </c:extLst>
        </c:ser>
        <c:ser>
          <c:idx val="2"/>
          <c:order val="3"/>
          <c:tx>
            <c:v>Appointments Completed</c:v>
          </c:tx>
          <c:spPr>
            <a:ln w="635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7620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strRef>
              <c:f>Main!$B$2:$I$2</c:f>
              <c:strCache>
                <c:ptCount val="5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Main!$B$6:$I$6</c:f>
              <c:numCache>
                <c:formatCode>General</c:formatCode>
                <c:ptCount val="5"/>
                <c:pt idx="0">
                  <c:v>3252</c:v>
                </c:pt>
                <c:pt idx="1">
                  <c:v>3504</c:v>
                </c:pt>
                <c:pt idx="2">
                  <c:v>3180</c:v>
                </c:pt>
                <c:pt idx="3">
                  <c:v>3749</c:v>
                </c:pt>
                <c:pt idx="4">
                  <c:v>4718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37-4C10-93AF-F6521D9BED51}"/>
            </c:ext>
          </c:extLst>
        </c:ser>
        <c:ser>
          <c:idx val="3"/>
          <c:order val="4"/>
          <c:tx>
            <c:v>Students Served</c:v>
          </c:tx>
          <c:spPr>
            <a:ln w="635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762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Main!$B$2:$I$2</c:f>
              <c:strCache>
                <c:ptCount val="5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Main!$B$8:$I$8</c:f>
              <c:numCache>
                <c:formatCode>General</c:formatCode>
                <c:ptCount val="5"/>
                <c:pt idx="0">
                  <c:v>1000</c:v>
                </c:pt>
                <c:pt idx="1">
                  <c:v>1312</c:v>
                </c:pt>
                <c:pt idx="2">
                  <c:v>1478</c:v>
                </c:pt>
                <c:pt idx="3">
                  <c:v>1955</c:v>
                </c:pt>
                <c:pt idx="4">
                  <c:v>1946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37-4C10-93AF-F6521D9BED51}"/>
            </c:ext>
          </c:extLst>
        </c:ser>
        <c:ser>
          <c:idx val="4"/>
          <c:order val="5"/>
          <c:tx>
            <c:v>Appointment No-Show</c:v>
          </c:tx>
          <c:spPr>
            <a:ln w="762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76200">
                <a:solidFill>
                  <a:schemeClr val="accent5"/>
                </a:solidFill>
              </a:ln>
              <a:effectLst/>
            </c:spPr>
          </c:marker>
          <c:cat>
            <c:strRef>
              <c:f>Main!$B$2:$I$2</c:f>
              <c:strCache>
                <c:ptCount val="5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Main!$B$13:$I$13</c:f>
              <c:numCache>
                <c:formatCode>0</c:formatCode>
                <c:ptCount val="5"/>
                <c:pt idx="0" formatCode="General">
                  <c:v>816</c:v>
                </c:pt>
                <c:pt idx="1">
                  <c:v>528</c:v>
                </c:pt>
                <c:pt idx="2">
                  <c:v>349</c:v>
                </c:pt>
                <c:pt idx="3">
                  <c:v>353</c:v>
                </c:pt>
                <c:pt idx="4">
                  <c:v>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37-4C10-93AF-F6521D9BED51}"/>
            </c:ext>
          </c:extLst>
        </c:ser>
        <c:ser>
          <c:idx val="6"/>
          <c:order val="6"/>
          <c:tx>
            <c:v>No Appointments Available</c:v>
          </c:tx>
          <c:spPr>
            <a:ln w="63500" cap="rnd">
              <a:solidFill>
                <a:srgbClr val="EC5AD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76200">
                <a:solidFill>
                  <a:srgbClr val="EC5AD7"/>
                </a:solidFill>
              </a:ln>
              <a:effectLst/>
            </c:spPr>
          </c:marker>
          <c:cat>
            <c:strLit>
              <c:ptCount val="5"/>
              <c:pt idx="0">
                <c:v>2008-2009</c:v>
              </c:pt>
              <c:pt idx="1">
                <c:v>2010-2011</c:v>
              </c:pt>
              <c:pt idx="2">
                <c:v>2011-2012</c:v>
              </c:pt>
              <c:pt idx="3">
                <c:v>2012-2013</c:v>
              </c:pt>
              <c:pt idx="4">
                <c:v>2013-2014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Main!$B$10:$I$10</c:f>
              <c:numCache>
                <c:formatCode>General</c:formatCode>
                <c:ptCount val="5"/>
                <c:pt idx="0">
                  <c:v>#N/A</c:v>
                </c:pt>
                <c:pt idx="1">
                  <c:v>399</c:v>
                </c:pt>
                <c:pt idx="2">
                  <c:v>706</c:v>
                </c:pt>
                <c:pt idx="3">
                  <c:v>470</c:v>
                </c:pt>
                <c:pt idx="4">
                  <c:v>1387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37-4C10-93AF-F6521D9BE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666752"/>
        <c:axId val="9867712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Main!$A$3</c15:sqref>
                        </c15:formulaRef>
                      </c:ext>
                    </c:extLst>
                    <c:strCache>
                      <c:ptCount val="1"/>
                      <c:pt idx="0">
                        <c:v>Fall Net Registered Total for Ottawa Campus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Main!$B$2:$I$2</c15:sqref>
                        </c15:formulaRef>
                      </c:ext>
                    </c:extLst>
                    <c:strCache>
                      <c:ptCount val="5"/>
                      <c:pt idx="0">
                        <c:v>2008-2009</c:v>
                      </c:pt>
                      <c:pt idx="1">
                        <c:v>2010-2011</c:v>
                      </c:pt>
                      <c:pt idx="2">
                        <c:v>2011-2012</c:v>
                      </c:pt>
                      <c:pt idx="3">
                        <c:v>2012-2013</c:v>
                      </c:pt>
                      <c:pt idx="4">
                        <c:v>2013-2014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Main!$B$3:$I$3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12649</c:v>
                      </c:pt>
                      <c:pt idx="1">
                        <c:v>13907</c:v>
                      </c:pt>
                      <c:pt idx="2">
                        <c:v>14409</c:v>
                      </c:pt>
                      <c:pt idx="3">
                        <c:v>15041</c:v>
                      </c:pt>
                      <c:pt idx="4">
                        <c:v>15904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7037-4C10-93AF-F6521D9BED51}"/>
                  </c:ext>
                </c:extLst>
              </c15:ser>
            </c15:filteredLineSeries>
            <c15:filteredLineSeries>
              <c15:ser>
                <c:idx val="5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Main!$A$26</c15:sqref>
                        </c15:formulaRef>
                      </c:ext>
                    </c:extLst>
                    <c:strCache>
                      <c:ptCount val="1"/>
                      <c:pt idx="0">
                        <c:v>Total Counsellor + Intake Budget (1 = $100)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Main!$B$2:$I$2</c15:sqref>
                        </c15:formulaRef>
                      </c:ext>
                    </c:extLst>
                    <c:strCache>
                      <c:ptCount val="5"/>
                      <c:pt idx="0">
                        <c:v>2008-2009</c:v>
                      </c:pt>
                      <c:pt idx="1">
                        <c:v>2010-2011</c:v>
                      </c:pt>
                      <c:pt idx="2">
                        <c:v>2011-2012</c:v>
                      </c:pt>
                      <c:pt idx="3">
                        <c:v>2012-2013</c:v>
                      </c:pt>
                      <c:pt idx="4">
                        <c:v>2013-2014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Main!$B$26:$I$26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8378.7199999999993</c:v>
                      </c:pt>
                      <c:pt idx="1">
                        <c:v>8714.7199999999993</c:v>
                      </c:pt>
                      <c:pt idx="2">
                        <c:v>8893.4500000000007</c:v>
                      </c:pt>
                      <c:pt idx="3">
                        <c:v>8347.09</c:v>
                      </c:pt>
                      <c:pt idx="4">
                        <c:v>7948.11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037-4C10-93AF-F6521D9BED51}"/>
                  </c:ext>
                </c:extLst>
              </c15:ser>
            </c15:filteredLineSeries>
          </c:ext>
        </c:extLst>
      </c:lineChart>
      <c:catAx>
        <c:axId val="9866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77120"/>
        <c:crosses val="autoZero"/>
        <c:auto val="1"/>
        <c:lblAlgn val="ctr"/>
        <c:lblOffset val="100"/>
        <c:noMultiLvlLbl val="0"/>
      </c:catAx>
      <c:valAx>
        <c:axId val="98677120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6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955779984023743E-2"/>
          <c:y val="4.3093881259943782E-2"/>
          <c:w val="0.92175919586138688"/>
          <c:h val="0.64036961513208468"/>
        </c:manualLayout>
      </c:layout>
      <c:lineChart>
        <c:grouping val="standard"/>
        <c:varyColors val="0"/>
        <c:ser>
          <c:idx val="1"/>
          <c:order val="1"/>
          <c:tx>
            <c:v>Demand for Appointments</c:v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rgbClr val="FF0000"/>
                </a:solidFill>
              </a:ln>
              <a:effectLst/>
            </c:spPr>
          </c:marker>
          <c:cat>
            <c:strRef>
              <c:f>Main!$B$2:$I$2</c:f>
              <c:strCache>
                <c:ptCount val="6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  <c:pt idx="5">
                  <c:v>2014-2015</c:v>
                </c:pt>
              </c:strCache>
            </c:strRef>
          </c:cat>
          <c:val>
            <c:numRef>
              <c:f>Main!$B$4:$I$4</c:f>
              <c:numCache>
                <c:formatCode>General</c:formatCode>
                <c:ptCount val="6"/>
                <c:pt idx="0">
                  <c:v>#N/A</c:v>
                </c:pt>
                <c:pt idx="1">
                  <c:v>3903</c:v>
                </c:pt>
                <c:pt idx="2">
                  <c:v>4542</c:v>
                </c:pt>
                <c:pt idx="3">
                  <c:v>4897</c:v>
                </c:pt>
                <c:pt idx="4">
                  <c:v>6105</c:v>
                </c:pt>
                <c:pt idx="5">
                  <c:v>7471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89-4992-B3B6-36489894391E}"/>
            </c:ext>
          </c:extLst>
        </c:ser>
        <c:ser>
          <c:idx val="2"/>
          <c:order val="3"/>
          <c:tx>
            <c:v>Appointments Completed</c:v>
          </c:tx>
          <c:spPr>
            <a:ln w="635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7620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strRef>
              <c:f>Main!$B$2:$I$2</c:f>
              <c:strCache>
                <c:ptCount val="6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  <c:pt idx="5">
                  <c:v>2014-2015</c:v>
                </c:pt>
              </c:strCache>
            </c:strRef>
          </c:cat>
          <c:val>
            <c:numRef>
              <c:f>Main!$B$6:$I$6</c:f>
              <c:numCache>
                <c:formatCode>General</c:formatCode>
                <c:ptCount val="6"/>
                <c:pt idx="0">
                  <c:v>3252</c:v>
                </c:pt>
                <c:pt idx="1">
                  <c:v>3504</c:v>
                </c:pt>
                <c:pt idx="2">
                  <c:v>3180</c:v>
                </c:pt>
                <c:pt idx="3">
                  <c:v>3749</c:v>
                </c:pt>
                <c:pt idx="4">
                  <c:v>4718</c:v>
                </c:pt>
                <c:pt idx="5">
                  <c:v>5038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89-4992-B3B6-36489894391E}"/>
            </c:ext>
          </c:extLst>
        </c:ser>
        <c:ser>
          <c:idx val="3"/>
          <c:order val="4"/>
          <c:tx>
            <c:v>Students Served</c:v>
          </c:tx>
          <c:spPr>
            <a:ln w="635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762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Main!$B$2:$I$2</c:f>
              <c:strCache>
                <c:ptCount val="6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  <c:pt idx="5">
                  <c:v>2014-2015</c:v>
                </c:pt>
              </c:strCache>
            </c:strRef>
          </c:cat>
          <c:val>
            <c:numRef>
              <c:f>Main!$B$8:$I$8</c:f>
              <c:numCache>
                <c:formatCode>General</c:formatCode>
                <c:ptCount val="6"/>
                <c:pt idx="0">
                  <c:v>1000</c:v>
                </c:pt>
                <c:pt idx="1">
                  <c:v>1312</c:v>
                </c:pt>
                <c:pt idx="2">
                  <c:v>1478</c:v>
                </c:pt>
                <c:pt idx="3">
                  <c:v>1955</c:v>
                </c:pt>
                <c:pt idx="4">
                  <c:v>1946</c:v>
                </c:pt>
                <c:pt idx="5">
                  <c:v>2129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89-4992-B3B6-36489894391E}"/>
            </c:ext>
          </c:extLst>
        </c:ser>
        <c:ser>
          <c:idx val="4"/>
          <c:order val="5"/>
          <c:tx>
            <c:v>Appointment No-Show</c:v>
          </c:tx>
          <c:spPr>
            <a:ln w="762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76200">
                <a:solidFill>
                  <a:schemeClr val="accent5"/>
                </a:solidFill>
              </a:ln>
              <a:effectLst/>
            </c:spPr>
          </c:marker>
          <c:cat>
            <c:strRef>
              <c:f>Main!$B$2:$I$2</c:f>
              <c:strCache>
                <c:ptCount val="6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  <c:pt idx="5">
                  <c:v>2014-2015</c:v>
                </c:pt>
              </c:strCache>
            </c:strRef>
          </c:cat>
          <c:val>
            <c:numRef>
              <c:f>Main!$B$13:$I$13</c:f>
              <c:numCache>
                <c:formatCode>0</c:formatCode>
                <c:ptCount val="6"/>
                <c:pt idx="0" formatCode="General">
                  <c:v>816</c:v>
                </c:pt>
                <c:pt idx="1">
                  <c:v>528</c:v>
                </c:pt>
                <c:pt idx="2">
                  <c:v>349</c:v>
                </c:pt>
                <c:pt idx="3">
                  <c:v>353</c:v>
                </c:pt>
                <c:pt idx="4">
                  <c:v>367</c:v>
                </c:pt>
                <c:pt idx="5">
                  <c:v>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89-4992-B3B6-36489894391E}"/>
            </c:ext>
          </c:extLst>
        </c:ser>
        <c:ser>
          <c:idx val="6"/>
          <c:order val="6"/>
          <c:tx>
            <c:v>No Appointments Available</c:v>
          </c:tx>
          <c:spPr>
            <a:ln w="63500" cap="rnd">
              <a:solidFill>
                <a:srgbClr val="EC5AD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76200">
                <a:solidFill>
                  <a:srgbClr val="EC5AD7"/>
                </a:solidFill>
              </a:ln>
              <a:effectLst/>
            </c:spPr>
          </c:marker>
          <c:cat>
            <c:strLit>
              <c:ptCount val="6"/>
              <c:pt idx="0">
                <c:v>2008-2009</c:v>
              </c:pt>
              <c:pt idx="1">
                <c:v>2010-2011</c:v>
              </c:pt>
              <c:pt idx="2">
                <c:v>2011-2012</c:v>
              </c:pt>
              <c:pt idx="3">
                <c:v>2012-2013</c:v>
              </c:pt>
              <c:pt idx="4">
                <c:v>2013-2014</c:v>
              </c:pt>
              <c:pt idx="5">
                <c:v>2014-2015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Main!$B$10:$I$10</c:f>
              <c:numCache>
                <c:formatCode>General</c:formatCode>
                <c:ptCount val="6"/>
                <c:pt idx="0">
                  <c:v>#N/A</c:v>
                </c:pt>
                <c:pt idx="1">
                  <c:v>399</c:v>
                </c:pt>
                <c:pt idx="2">
                  <c:v>706</c:v>
                </c:pt>
                <c:pt idx="3">
                  <c:v>470</c:v>
                </c:pt>
                <c:pt idx="4">
                  <c:v>1387</c:v>
                </c:pt>
                <c:pt idx="5">
                  <c:v>1404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889-4992-B3B6-364898943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609024"/>
        <c:axId val="986234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Main!$A$3</c15:sqref>
                        </c15:formulaRef>
                      </c:ext>
                    </c:extLst>
                    <c:strCache>
                      <c:ptCount val="1"/>
                      <c:pt idx="0">
                        <c:v>Fall Net Registered Total for Ottawa Campus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Main!$B$2:$I$2</c15:sqref>
                        </c15:formulaRef>
                      </c:ext>
                    </c:extLst>
                    <c:strCache>
                      <c:ptCount val="6"/>
                      <c:pt idx="0">
                        <c:v>2008-2009</c:v>
                      </c:pt>
                      <c:pt idx="1">
                        <c:v>2010-2011</c:v>
                      </c:pt>
                      <c:pt idx="2">
                        <c:v>2011-2012</c:v>
                      </c:pt>
                      <c:pt idx="3">
                        <c:v>2012-2013</c:v>
                      </c:pt>
                      <c:pt idx="4">
                        <c:v>2013-2014</c:v>
                      </c:pt>
                      <c:pt idx="5">
                        <c:v>2014-2015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Main!$B$3:$I$3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12649</c:v>
                      </c:pt>
                      <c:pt idx="1">
                        <c:v>13907</c:v>
                      </c:pt>
                      <c:pt idx="2">
                        <c:v>14409</c:v>
                      </c:pt>
                      <c:pt idx="3">
                        <c:v>15041</c:v>
                      </c:pt>
                      <c:pt idx="4">
                        <c:v>15904</c:v>
                      </c:pt>
                      <c:pt idx="5">
                        <c:v>16081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F889-4992-B3B6-36489894391E}"/>
                  </c:ext>
                </c:extLst>
              </c15:ser>
            </c15:filteredLineSeries>
            <c15:filteredLineSeries>
              <c15:ser>
                <c:idx val="5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Main!$A$26</c15:sqref>
                        </c15:formulaRef>
                      </c:ext>
                    </c:extLst>
                    <c:strCache>
                      <c:ptCount val="1"/>
                      <c:pt idx="0">
                        <c:v>Total Counsellor + Intake Budget (1 = $100)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Main!$B$2:$I$2</c15:sqref>
                        </c15:formulaRef>
                      </c:ext>
                    </c:extLst>
                    <c:strCache>
                      <c:ptCount val="6"/>
                      <c:pt idx="0">
                        <c:v>2008-2009</c:v>
                      </c:pt>
                      <c:pt idx="1">
                        <c:v>2010-2011</c:v>
                      </c:pt>
                      <c:pt idx="2">
                        <c:v>2011-2012</c:v>
                      </c:pt>
                      <c:pt idx="3">
                        <c:v>2012-2013</c:v>
                      </c:pt>
                      <c:pt idx="4">
                        <c:v>2013-2014</c:v>
                      </c:pt>
                      <c:pt idx="5">
                        <c:v>2014-2015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Main!$B$26:$I$26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8378.7199999999993</c:v>
                      </c:pt>
                      <c:pt idx="1">
                        <c:v>8714.7199999999993</c:v>
                      </c:pt>
                      <c:pt idx="2">
                        <c:v>8893.4500000000007</c:v>
                      </c:pt>
                      <c:pt idx="3">
                        <c:v>8347.09</c:v>
                      </c:pt>
                      <c:pt idx="4">
                        <c:v>7948.11</c:v>
                      </c:pt>
                      <c:pt idx="5">
                        <c:v>7287.34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889-4992-B3B6-36489894391E}"/>
                  </c:ext>
                </c:extLst>
              </c15:ser>
            </c15:filteredLineSeries>
          </c:ext>
        </c:extLst>
      </c:lineChart>
      <c:catAx>
        <c:axId val="9860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23488"/>
        <c:crosses val="autoZero"/>
        <c:auto val="1"/>
        <c:lblAlgn val="ctr"/>
        <c:lblOffset val="100"/>
        <c:noMultiLvlLbl val="0"/>
      </c:catAx>
      <c:valAx>
        <c:axId val="98623488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0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v>Demand for Appointments</c:v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rgbClr val="FF0000"/>
                </a:solidFill>
              </a:ln>
              <a:effectLst/>
            </c:spPr>
          </c:marker>
          <c:cat>
            <c:strRef>
              <c:f>Main!$B$2:$I$2</c:f>
              <c:strCache>
                <c:ptCount val="8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  <c:pt idx="5">
                  <c:v>2014-2015</c:v>
                </c:pt>
                <c:pt idx="6">
                  <c:v>2015-2016</c:v>
                </c:pt>
                <c:pt idx="7">
                  <c:v>2016-2017</c:v>
                </c:pt>
              </c:strCache>
            </c:strRef>
          </c:cat>
          <c:val>
            <c:numRef>
              <c:f>Main!$B$4:$I$4</c:f>
              <c:numCache>
                <c:formatCode>General</c:formatCode>
                <c:ptCount val="8"/>
                <c:pt idx="0">
                  <c:v>#N/A</c:v>
                </c:pt>
                <c:pt idx="1">
                  <c:v>3903</c:v>
                </c:pt>
                <c:pt idx="2">
                  <c:v>4542</c:v>
                </c:pt>
                <c:pt idx="3">
                  <c:v>4897</c:v>
                </c:pt>
                <c:pt idx="4">
                  <c:v>6105</c:v>
                </c:pt>
                <c:pt idx="5">
                  <c:v>7471</c:v>
                </c:pt>
                <c:pt idx="6">
                  <c:v>8662</c:v>
                </c:pt>
                <c:pt idx="7">
                  <c:v>8917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45-4E7D-93A7-183FC855215E}"/>
            </c:ext>
          </c:extLst>
        </c:ser>
        <c:ser>
          <c:idx val="2"/>
          <c:order val="3"/>
          <c:tx>
            <c:v>Appointments Completed</c:v>
          </c:tx>
          <c:spPr>
            <a:ln w="635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7620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strRef>
              <c:f>Main!$B$2:$I$2</c:f>
              <c:strCache>
                <c:ptCount val="8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  <c:pt idx="5">
                  <c:v>2014-2015</c:v>
                </c:pt>
                <c:pt idx="6">
                  <c:v>2015-2016</c:v>
                </c:pt>
                <c:pt idx="7">
                  <c:v>2016-2017</c:v>
                </c:pt>
              </c:strCache>
            </c:strRef>
          </c:cat>
          <c:val>
            <c:numRef>
              <c:f>Main!$B$6:$I$6</c:f>
              <c:numCache>
                <c:formatCode>General</c:formatCode>
                <c:ptCount val="8"/>
                <c:pt idx="0">
                  <c:v>3252</c:v>
                </c:pt>
                <c:pt idx="1">
                  <c:v>3504</c:v>
                </c:pt>
                <c:pt idx="2">
                  <c:v>3180</c:v>
                </c:pt>
                <c:pt idx="3">
                  <c:v>3749</c:v>
                </c:pt>
                <c:pt idx="4">
                  <c:v>4718</c:v>
                </c:pt>
                <c:pt idx="5">
                  <c:v>5038</c:v>
                </c:pt>
                <c:pt idx="6">
                  <c:v>5395</c:v>
                </c:pt>
                <c:pt idx="7">
                  <c:v>5636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45-4E7D-93A7-183FC855215E}"/>
            </c:ext>
          </c:extLst>
        </c:ser>
        <c:ser>
          <c:idx val="3"/>
          <c:order val="4"/>
          <c:tx>
            <c:v>Students Served</c:v>
          </c:tx>
          <c:spPr>
            <a:ln w="635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762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Main!$B$2:$I$2</c:f>
              <c:strCache>
                <c:ptCount val="8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  <c:pt idx="5">
                  <c:v>2014-2015</c:v>
                </c:pt>
                <c:pt idx="6">
                  <c:v>2015-2016</c:v>
                </c:pt>
                <c:pt idx="7">
                  <c:v>2016-2017</c:v>
                </c:pt>
              </c:strCache>
            </c:strRef>
          </c:cat>
          <c:val>
            <c:numRef>
              <c:f>Main!$B$8:$I$8</c:f>
              <c:numCache>
                <c:formatCode>General</c:formatCode>
                <c:ptCount val="8"/>
                <c:pt idx="0">
                  <c:v>1000</c:v>
                </c:pt>
                <c:pt idx="1">
                  <c:v>1312</c:v>
                </c:pt>
                <c:pt idx="2">
                  <c:v>1478</c:v>
                </c:pt>
                <c:pt idx="3">
                  <c:v>1955</c:v>
                </c:pt>
                <c:pt idx="4">
                  <c:v>1946</c:v>
                </c:pt>
                <c:pt idx="5">
                  <c:v>2129</c:v>
                </c:pt>
                <c:pt idx="6">
                  <c:v>2270</c:v>
                </c:pt>
                <c:pt idx="7">
                  <c:v>2394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45-4E7D-93A7-183FC855215E}"/>
            </c:ext>
          </c:extLst>
        </c:ser>
        <c:ser>
          <c:idx val="4"/>
          <c:order val="5"/>
          <c:tx>
            <c:v>Appointment No-Show</c:v>
          </c:tx>
          <c:spPr>
            <a:ln w="762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76200">
                <a:solidFill>
                  <a:schemeClr val="accent5"/>
                </a:solidFill>
              </a:ln>
              <a:effectLst/>
            </c:spPr>
          </c:marker>
          <c:cat>
            <c:strRef>
              <c:f>Main!$B$2:$I$2</c:f>
              <c:strCache>
                <c:ptCount val="8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  <c:pt idx="5">
                  <c:v>2014-2015</c:v>
                </c:pt>
                <c:pt idx="6">
                  <c:v>2015-2016</c:v>
                </c:pt>
                <c:pt idx="7">
                  <c:v>2016-2017</c:v>
                </c:pt>
              </c:strCache>
            </c:strRef>
          </c:cat>
          <c:val>
            <c:numRef>
              <c:f>Main!$B$13:$I$13</c:f>
              <c:numCache>
                <c:formatCode>0</c:formatCode>
                <c:ptCount val="8"/>
                <c:pt idx="0" formatCode="General">
                  <c:v>816</c:v>
                </c:pt>
                <c:pt idx="1">
                  <c:v>528</c:v>
                </c:pt>
                <c:pt idx="2">
                  <c:v>349</c:v>
                </c:pt>
                <c:pt idx="3">
                  <c:v>353</c:v>
                </c:pt>
                <c:pt idx="4">
                  <c:v>367</c:v>
                </c:pt>
                <c:pt idx="5">
                  <c:v>459</c:v>
                </c:pt>
                <c:pt idx="6">
                  <c:v>516</c:v>
                </c:pt>
                <c:pt idx="7">
                  <c:v>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C45-4E7D-93A7-183FC855215E}"/>
            </c:ext>
          </c:extLst>
        </c:ser>
        <c:ser>
          <c:idx val="6"/>
          <c:order val="6"/>
          <c:tx>
            <c:v>No Appointments Available</c:v>
          </c:tx>
          <c:spPr>
            <a:ln w="63500" cap="rnd">
              <a:solidFill>
                <a:srgbClr val="EC5AD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76200">
                <a:solidFill>
                  <a:srgbClr val="EC5AD7"/>
                </a:solidFill>
              </a:ln>
              <a:effectLst/>
            </c:spPr>
          </c:marker>
          <c:cat>
            <c:strLit>
              <c:ptCount val="7"/>
              <c:pt idx="0">
                <c:v>2008-2009</c:v>
              </c:pt>
              <c:pt idx="1">
                <c:v>2010-2011</c:v>
              </c:pt>
              <c:pt idx="2">
                <c:v>2011-2012</c:v>
              </c:pt>
              <c:pt idx="3">
                <c:v>2012-2013</c:v>
              </c:pt>
              <c:pt idx="4">
                <c:v>2013-2014</c:v>
              </c:pt>
              <c:pt idx="5">
                <c:v>2014-2015</c:v>
              </c:pt>
              <c:pt idx="6">
                <c:v>2015-2016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Main!$B$10:$I$10</c:f>
              <c:numCache>
                <c:formatCode>General</c:formatCode>
                <c:ptCount val="8"/>
                <c:pt idx="0">
                  <c:v>#N/A</c:v>
                </c:pt>
                <c:pt idx="1">
                  <c:v>399</c:v>
                </c:pt>
                <c:pt idx="2">
                  <c:v>706</c:v>
                </c:pt>
                <c:pt idx="3">
                  <c:v>470</c:v>
                </c:pt>
                <c:pt idx="4">
                  <c:v>1387</c:v>
                </c:pt>
                <c:pt idx="5">
                  <c:v>1404</c:v>
                </c:pt>
                <c:pt idx="6">
                  <c:v>1980</c:v>
                </c:pt>
                <c:pt idx="7">
                  <c:v>1758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C45-4E7D-93A7-183FC8552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252288"/>
        <c:axId val="982542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Main!$A$3</c15:sqref>
                        </c15:formulaRef>
                      </c:ext>
                    </c:extLst>
                    <c:strCache>
                      <c:ptCount val="1"/>
                      <c:pt idx="0">
                        <c:v>Fall Net Registered Total for Ottawa Campus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Main!$B$2:$I$2</c15:sqref>
                        </c15:formulaRef>
                      </c:ext>
                    </c:extLst>
                    <c:strCache>
                      <c:ptCount val="8"/>
                      <c:pt idx="0">
                        <c:v>2008-2009</c:v>
                      </c:pt>
                      <c:pt idx="1">
                        <c:v>2010-2011</c:v>
                      </c:pt>
                      <c:pt idx="2">
                        <c:v>2011-2012</c:v>
                      </c:pt>
                      <c:pt idx="3">
                        <c:v>2012-2013</c:v>
                      </c:pt>
                      <c:pt idx="4">
                        <c:v>2013-2014</c:v>
                      </c:pt>
                      <c:pt idx="5">
                        <c:v>2014-2015</c:v>
                      </c:pt>
                      <c:pt idx="6">
                        <c:v>2015-2016</c:v>
                      </c:pt>
                      <c:pt idx="7">
                        <c:v>2016-2017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Main!$B$3:$I$3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12649</c:v>
                      </c:pt>
                      <c:pt idx="1">
                        <c:v>13907</c:v>
                      </c:pt>
                      <c:pt idx="2">
                        <c:v>14409</c:v>
                      </c:pt>
                      <c:pt idx="3">
                        <c:v>15041</c:v>
                      </c:pt>
                      <c:pt idx="4">
                        <c:v>15904</c:v>
                      </c:pt>
                      <c:pt idx="5">
                        <c:v>16081</c:v>
                      </c:pt>
                      <c:pt idx="6">
                        <c:v>16493</c:v>
                      </c:pt>
                      <c:pt idx="7">
                        <c:v>16478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5C45-4E7D-93A7-183FC855215E}"/>
                  </c:ext>
                </c:extLst>
              </c15:ser>
            </c15:filteredLineSeries>
            <c15:filteredLineSeries>
              <c15:ser>
                <c:idx val="5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Main!$A$26</c15:sqref>
                        </c15:formulaRef>
                      </c:ext>
                    </c:extLst>
                    <c:strCache>
                      <c:ptCount val="1"/>
                      <c:pt idx="0">
                        <c:v>Total Counsellor + Intake Budget (1 = $100)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Main!$B$2:$I$2</c15:sqref>
                        </c15:formulaRef>
                      </c:ext>
                    </c:extLst>
                    <c:strCache>
                      <c:ptCount val="8"/>
                      <c:pt idx="0">
                        <c:v>2008-2009</c:v>
                      </c:pt>
                      <c:pt idx="1">
                        <c:v>2010-2011</c:v>
                      </c:pt>
                      <c:pt idx="2">
                        <c:v>2011-2012</c:v>
                      </c:pt>
                      <c:pt idx="3">
                        <c:v>2012-2013</c:v>
                      </c:pt>
                      <c:pt idx="4">
                        <c:v>2013-2014</c:v>
                      </c:pt>
                      <c:pt idx="5">
                        <c:v>2014-2015</c:v>
                      </c:pt>
                      <c:pt idx="6">
                        <c:v>2015-2016</c:v>
                      </c:pt>
                      <c:pt idx="7">
                        <c:v>2016-2017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Main!$B$26:$I$26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8378.7199999999993</c:v>
                      </c:pt>
                      <c:pt idx="1">
                        <c:v>8714.7199999999993</c:v>
                      </c:pt>
                      <c:pt idx="2">
                        <c:v>8893.4500000000007</c:v>
                      </c:pt>
                      <c:pt idx="3">
                        <c:v>8347.09</c:v>
                      </c:pt>
                      <c:pt idx="4">
                        <c:v>7948.11</c:v>
                      </c:pt>
                      <c:pt idx="5">
                        <c:v>7287.34</c:v>
                      </c:pt>
                      <c:pt idx="6">
                        <c:v>8711.08</c:v>
                      </c:pt>
                      <c:pt idx="7">
                        <c:v>8389.5400000000009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C45-4E7D-93A7-183FC855215E}"/>
                  </c:ext>
                </c:extLst>
              </c15:ser>
            </c15:filteredLineSeries>
          </c:ext>
        </c:extLst>
      </c:lineChart>
      <c:catAx>
        <c:axId val="982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54208"/>
        <c:crosses val="autoZero"/>
        <c:auto val="1"/>
        <c:lblAlgn val="ctr"/>
        <c:lblOffset val="100"/>
        <c:noMultiLvlLbl val="0"/>
      </c:catAx>
      <c:valAx>
        <c:axId val="98254208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v>Demand for Appointments</c:v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rgbClr val="FF0000"/>
                </a:solidFill>
              </a:ln>
              <a:effectLst/>
            </c:spPr>
          </c:marker>
          <c:cat>
            <c:strRef>
              <c:f>Main!$B$2:$I$2</c:f>
              <c:strCache>
                <c:ptCount val="8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  <c:pt idx="5">
                  <c:v>2014-2015</c:v>
                </c:pt>
                <c:pt idx="6">
                  <c:v>2015-2016</c:v>
                </c:pt>
                <c:pt idx="7">
                  <c:v>2016-2017</c:v>
                </c:pt>
              </c:strCache>
            </c:strRef>
          </c:cat>
          <c:val>
            <c:numRef>
              <c:f>Main!$B$4:$I$4</c:f>
              <c:numCache>
                <c:formatCode>General</c:formatCode>
                <c:ptCount val="8"/>
                <c:pt idx="0">
                  <c:v>#N/A</c:v>
                </c:pt>
                <c:pt idx="1">
                  <c:v>3903</c:v>
                </c:pt>
                <c:pt idx="2">
                  <c:v>4542</c:v>
                </c:pt>
                <c:pt idx="3">
                  <c:v>4897</c:v>
                </c:pt>
                <c:pt idx="4">
                  <c:v>6105</c:v>
                </c:pt>
                <c:pt idx="5">
                  <c:v>7471</c:v>
                </c:pt>
                <c:pt idx="6">
                  <c:v>8662</c:v>
                </c:pt>
                <c:pt idx="7">
                  <c:v>8917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38-4B69-A32B-6496D65A71DA}"/>
            </c:ext>
          </c:extLst>
        </c:ser>
        <c:ser>
          <c:idx val="2"/>
          <c:order val="3"/>
          <c:tx>
            <c:v>Appointments Completed</c:v>
          </c:tx>
          <c:spPr>
            <a:ln w="635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7620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strRef>
              <c:f>Main!$B$2:$I$2</c:f>
              <c:strCache>
                <c:ptCount val="8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  <c:pt idx="5">
                  <c:v>2014-2015</c:v>
                </c:pt>
                <c:pt idx="6">
                  <c:v>2015-2016</c:v>
                </c:pt>
                <c:pt idx="7">
                  <c:v>2016-2017</c:v>
                </c:pt>
              </c:strCache>
            </c:strRef>
          </c:cat>
          <c:val>
            <c:numRef>
              <c:f>Main!$B$6:$I$6</c:f>
              <c:numCache>
                <c:formatCode>General</c:formatCode>
                <c:ptCount val="8"/>
                <c:pt idx="0">
                  <c:v>3252</c:v>
                </c:pt>
                <c:pt idx="1">
                  <c:v>3504</c:v>
                </c:pt>
                <c:pt idx="2">
                  <c:v>3180</c:v>
                </c:pt>
                <c:pt idx="3">
                  <c:v>3749</c:v>
                </c:pt>
                <c:pt idx="4">
                  <c:v>4718</c:v>
                </c:pt>
                <c:pt idx="5">
                  <c:v>5038</c:v>
                </c:pt>
                <c:pt idx="6">
                  <c:v>5395</c:v>
                </c:pt>
                <c:pt idx="7">
                  <c:v>5636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38-4B69-A32B-6496D65A71DA}"/>
            </c:ext>
          </c:extLst>
        </c:ser>
        <c:ser>
          <c:idx val="3"/>
          <c:order val="4"/>
          <c:tx>
            <c:v>Students Served</c:v>
          </c:tx>
          <c:spPr>
            <a:ln w="635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762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Main!$B$2:$I$2</c:f>
              <c:strCache>
                <c:ptCount val="8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  <c:pt idx="5">
                  <c:v>2014-2015</c:v>
                </c:pt>
                <c:pt idx="6">
                  <c:v>2015-2016</c:v>
                </c:pt>
                <c:pt idx="7">
                  <c:v>2016-2017</c:v>
                </c:pt>
              </c:strCache>
            </c:strRef>
          </c:cat>
          <c:val>
            <c:numRef>
              <c:f>Main!$B$8:$I$8</c:f>
              <c:numCache>
                <c:formatCode>General</c:formatCode>
                <c:ptCount val="8"/>
                <c:pt idx="0">
                  <c:v>1000</c:v>
                </c:pt>
                <c:pt idx="1">
                  <c:v>1312</c:v>
                </c:pt>
                <c:pt idx="2">
                  <c:v>1478</c:v>
                </c:pt>
                <c:pt idx="3">
                  <c:v>1955</c:v>
                </c:pt>
                <c:pt idx="4">
                  <c:v>1946</c:v>
                </c:pt>
                <c:pt idx="5">
                  <c:v>2129</c:v>
                </c:pt>
                <c:pt idx="6">
                  <c:v>2270</c:v>
                </c:pt>
                <c:pt idx="7">
                  <c:v>2394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38-4B69-A32B-6496D65A71DA}"/>
            </c:ext>
          </c:extLst>
        </c:ser>
        <c:ser>
          <c:idx val="4"/>
          <c:order val="5"/>
          <c:tx>
            <c:v>Appointment No-Show</c:v>
          </c:tx>
          <c:spPr>
            <a:ln w="762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76200">
                <a:solidFill>
                  <a:schemeClr val="accent5"/>
                </a:solidFill>
              </a:ln>
              <a:effectLst/>
            </c:spPr>
          </c:marker>
          <c:cat>
            <c:strRef>
              <c:f>Main!$B$2:$I$2</c:f>
              <c:strCache>
                <c:ptCount val="8"/>
                <c:pt idx="0">
                  <c:v>2008-2009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  <c:pt idx="5">
                  <c:v>2014-2015</c:v>
                </c:pt>
                <c:pt idx="6">
                  <c:v>2015-2016</c:v>
                </c:pt>
                <c:pt idx="7">
                  <c:v>2016-2017</c:v>
                </c:pt>
              </c:strCache>
            </c:strRef>
          </c:cat>
          <c:val>
            <c:numRef>
              <c:f>Main!$B$13:$I$13</c:f>
              <c:numCache>
                <c:formatCode>0</c:formatCode>
                <c:ptCount val="8"/>
                <c:pt idx="0" formatCode="General">
                  <c:v>816</c:v>
                </c:pt>
                <c:pt idx="1">
                  <c:v>528</c:v>
                </c:pt>
                <c:pt idx="2">
                  <c:v>349</c:v>
                </c:pt>
                <c:pt idx="3">
                  <c:v>353</c:v>
                </c:pt>
                <c:pt idx="4">
                  <c:v>367</c:v>
                </c:pt>
                <c:pt idx="5">
                  <c:v>459</c:v>
                </c:pt>
                <c:pt idx="6">
                  <c:v>516</c:v>
                </c:pt>
                <c:pt idx="7">
                  <c:v>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38-4B69-A32B-6496D65A71DA}"/>
            </c:ext>
          </c:extLst>
        </c:ser>
        <c:ser>
          <c:idx val="6"/>
          <c:order val="6"/>
          <c:tx>
            <c:v>No Appointments Available</c:v>
          </c:tx>
          <c:spPr>
            <a:ln w="63500" cap="rnd">
              <a:solidFill>
                <a:srgbClr val="EC5AD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76200">
                <a:solidFill>
                  <a:srgbClr val="EC5AD7"/>
                </a:solidFill>
              </a:ln>
              <a:effectLst/>
            </c:spPr>
          </c:marker>
          <c:val>
            <c:numRef>
              <c:f>Main!$B$10:$I$10</c:f>
              <c:numCache>
                <c:formatCode>General</c:formatCode>
                <c:ptCount val="8"/>
                <c:pt idx="0">
                  <c:v>#N/A</c:v>
                </c:pt>
                <c:pt idx="1">
                  <c:v>399</c:v>
                </c:pt>
                <c:pt idx="2">
                  <c:v>706</c:v>
                </c:pt>
                <c:pt idx="3">
                  <c:v>470</c:v>
                </c:pt>
                <c:pt idx="4">
                  <c:v>1387</c:v>
                </c:pt>
                <c:pt idx="5">
                  <c:v>1404</c:v>
                </c:pt>
                <c:pt idx="6">
                  <c:v>1980</c:v>
                </c:pt>
                <c:pt idx="7">
                  <c:v>1758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E38-4B69-A32B-6496D65A7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349056"/>
        <c:axId val="983509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Main!$A$3</c15:sqref>
                        </c15:formulaRef>
                      </c:ext>
                    </c:extLst>
                    <c:strCache>
                      <c:ptCount val="1"/>
                      <c:pt idx="0">
                        <c:v>Fall Net Registered Total for Ottawa Campus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Main!$B$2:$I$2</c15:sqref>
                        </c15:formulaRef>
                      </c:ext>
                    </c:extLst>
                    <c:strCache>
                      <c:ptCount val="8"/>
                      <c:pt idx="0">
                        <c:v>2008-2009</c:v>
                      </c:pt>
                      <c:pt idx="1">
                        <c:v>2010-2011</c:v>
                      </c:pt>
                      <c:pt idx="2">
                        <c:v>2011-2012</c:v>
                      </c:pt>
                      <c:pt idx="3">
                        <c:v>2012-2013</c:v>
                      </c:pt>
                      <c:pt idx="4">
                        <c:v>2013-2014</c:v>
                      </c:pt>
                      <c:pt idx="5">
                        <c:v>2014-2015</c:v>
                      </c:pt>
                      <c:pt idx="6">
                        <c:v>2015-2016</c:v>
                      </c:pt>
                      <c:pt idx="7">
                        <c:v>2016-2017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Main!$B$3:$I$3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12649</c:v>
                      </c:pt>
                      <c:pt idx="1">
                        <c:v>13907</c:v>
                      </c:pt>
                      <c:pt idx="2">
                        <c:v>14409</c:v>
                      </c:pt>
                      <c:pt idx="3">
                        <c:v>15041</c:v>
                      </c:pt>
                      <c:pt idx="4">
                        <c:v>15904</c:v>
                      </c:pt>
                      <c:pt idx="5">
                        <c:v>16081</c:v>
                      </c:pt>
                      <c:pt idx="6">
                        <c:v>16493</c:v>
                      </c:pt>
                      <c:pt idx="7">
                        <c:v>16478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6E38-4B69-A32B-6496D65A71DA}"/>
                  </c:ext>
                </c:extLst>
              </c15:ser>
            </c15:filteredLineSeries>
            <c15:filteredLineSeries>
              <c15:ser>
                <c:idx val="5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Main!$A$26</c15:sqref>
                        </c15:formulaRef>
                      </c:ext>
                    </c:extLst>
                    <c:strCache>
                      <c:ptCount val="1"/>
                      <c:pt idx="0">
                        <c:v>Total Counsellor + Intake Budget (1 = $100)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Main!$B$2:$I$2</c15:sqref>
                        </c15:formulaRef>
                      </c:ext>
                    </c:extLst>
                    <c:strCache>
                      <c:ptCount val="8"/>
                      <c:pt idx="0">
                        <c:v>2008-2009</c:v>
                      </c:pt>
                      <c:pt idx="1">
                        <c:v>2010-2011</c:v>
                      </c:pt>
                      <c:pt idx="2">
                        <c:v>2011-2012</c:v>
                      </c:pt>
                      <c:pt idx="3">
                        <c:v>2012-2013</c:v>
                      </c:pt>
                      <c:pt idx="4">
                        <c:v>2013-2014</c:v>
                      </c:pt>
                      <c:pt idx="5">
                        <c:v>2014-2015</c:v>
                      </c:pt>
                      <c:pt idx="6">
                        <c:v>2015-2016</c:v>
                      </c:pt>
                      <c:pt idx="7">
                        <c:v>2016-2017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Main!$B$26:$I$26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8378.7199999999993</c:v>
                      </c:pt>
                      <c:pt idx="1">
                        <c:v>8714.7199999999993</c:v>
                      </c:pt>
                      <c:pt idx="2">
                        <c:v>8893.4500000000007</c:v>
                      </c:pt>
                      <c:pt idx="3">
                        <c:v>8347.09</c:v>
                      </c:pt>
                      <c:pt idx="4">
                        <c:v>7948.11</c:v>
                      </c:pt>
                      <c:pt idx="5">
                        <c:v>7287.34</c:v>
                      </c:pt>
                      <c:pt idx="6">
                        <c:v>8711.08</c:v>
                      </c:pt>
                      <c:pt idx="7">
                        <c:v>8389.5400000000009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E38-4B69-A32B-6496D65A71DA}"/>
                  </c:ext>
                </c:extLst>
              </c15:ser>
            </c15:filteredLineSeries>
          </c:ext>
        </c:extLst>
      </c:lineChart>
      <c:catAx>
        <c:axId val="9834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50976"/>
        <c:crosses val="autoZero"/>
        <c:auto val="1"/>
        <c:lblAlgn val="ctr"/>
        <c:lblOffset val="100"/>
        <c:noMultiLvlLbl val="0"/>
      </c:catAx>
      <c:valAx>
        <c:axId val="98350976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4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Demand for Appointments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Sheet1!$B$1:$K$1</c:f>
              <c:strCache>
                <c:ptCount val="9"/>
                <c:pt idx="0">
                  <c:v>08-09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  <c:pt idx="5">
                  <c:v>14-15</c:v>
                </c:pt>
                <c:pt idx="6">
                  <c:v>15-16</c:v>
                </c:pt>
                <c:pt idx="7">
                  <c:v>16-17</c:v>
                </c:pt>
                <c:pt idx="8">
                  <c:v>17-18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9"/>
                <c:pt idx="0">
                  <c:v>#N/A</c:v>
                </c:pt>
                <c:pt idx="1">
                  <c:v>3903</c:v>
                </c:pt>
                <c:pt idx="2">
                  <c:v>4542</c:v>
                </c:pt>
                <c:pt idx="3">
                  <c:v>4897</c:v>
                </c:pt>
                <c:pt idx="4">
                  <c:v>6105</c:v>
                </c:pt>
                <c:pt idx="5">
                  <c:v>7471</c:v>
                </c:pt>
                <c:pt idx="6">
                  <c:v>8662</c:v>
                </c:pt>
                <c:pt idx="7">
                  <c:v>8917</c:v>
                </c:pt>
                <c:pt idx="8">
                  <c:v>6901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79-448A-8F30-4215596EDD8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Appointments Completed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Sheet1!$B$1:$K$1</c:f>
              <c:strCache>
                <c:ptCount val="9"/>
                <c:pt idx="0">
                  <c:v>08-09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  <c:pt idx="5">
                  <c:v>14-15</c:v>
                </c:pt>
                <c:pt idx="6">
                  <c:v>15-16</c:v>
                </c:pt>
                <c:pt idx="7">
                  <c:v>16-17</c:v>
                </c:pt>
                <c:pt idx="8">
                  <c:v>17-18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9"/>
                <c:pt idx="0">
                  <c:v>3252</c:v>
                </c:pt>
                <c:pt idx="1">
                  <c:v>3504</c:v>
                </c:pt>
                <c:pt idx="2">
                  <c:v>3180</c:v>
                </c:pt>
                <c:pt idx="3">
                  <c:v>3749</c:v>
                </c:pt>
                <c:pt idx="4">
                  <c:v>4718</c:v>
                </c:pt>
                <c:pt idx="5">
                  <c:v>5038</c:v>
                </c:pt>
                <c:pt idx="6">
                  <c:v>5395</c:v>
                </c:pt>
                <c:pt idx="7">
                  <c:v>5636</c:v>
                </c:pt>
                <c:pt idx="8">
                  <c:v>4877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79-448A-8F30-4215596EDD81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Students Served</c:v>
                </c:pt>
              </c:strCache>
            </c:strRef>
          </c:tx>
          <c:spPr>
            <a:ln w="635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Sheet1!$B$1:$K$1</c:f>
              <c:strCache>
                <c:ptCount val="9"/>
                <c:pt idx="0">
                  <c:v>08-09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  <c:pt idx="5">
                  <c:v>14-15</c:v>
                </c:pt>
                <c:pt idx="6">
                  <c:v>15-16</c:v>
                </c:pt>
                <c:pt idx="7">
                  <c:v>16-17</c:v>
                </c:pt>
                <c:pt idx="8">
                  <c:v>17-18</c:v>
                </c:pt>
              </c:strCache>
            </c:strRef>
          </c:cat>
          <c:val>
            <c:numRef>
              <c:f>Sheet1!$B$8:$K$8</c:f>
              <c:numCache>
                <c:formatCode>General</c:formatCode>
                <c:ptCount val="9"/>
                <c:pt idx="0">
                  <c:v>1000</c:v>
                </c:pt>
                <c:pt idx="1">
                  <c:v>1312</c:v>
                </c:pt>
                <c:pt idx="2">
                  <c:v>1478</c:v>
                </c:pt>
                <c:pt idx="3">
                  <c:v>1955</c:v>
                </c:pt>
                <c:pt idx="4">
                  <c:v>1946</c:v>
                </c:pt>
                <c:pt idx="5">
                  <c:v>2129</c:v>
                </c:pt>
                <c:pt idx="6">
                  <c:v>2270</c:v>
                </c:pt>
                <c:pt idx="7">
                  <c:v>2394</c:v>
                </c:pt>
                <c:pt idx="8">
                  <c:v>2799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79-448A-8F30-4215596EDD81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No Appointment Available</c:v>
                </c:pt>
              </c:strCache>
            </c:strRef>
          </c:tx>
          <c:spPr>
            <a:ln w="63500" cap="rnd">
              <a:solidFill>
                <a:srgbClr val="EC5AD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C5AD7"/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Sheet1!$B$1:$K$1</c:f>
              <c:strCache>
                <c:ptCount val="9"/>
                <c:pt idx="0">
                  <c:v>08-09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  <c:pt idx="5">
                  <c:v>14-15</c:v>
                </c:pt>
                <c:pt idx="6">
                  <c:v>15-16</c:v>
                </c:pt>
                <c:pt idx="7">
                  <c:v>16-17</c:v>
                </c:pt>
                <c:pt idx="8">
                  <c:v>17-18</c:v>
                </c:pt>
              </c:strCache>
            </c:strRef>
          </c:cat>
          <c:val>
            <c:numRef>
              <c:f>Sheet1!$B$10:$K$10</c:f>
              <c:numCache>
                <c:formatCode>General</c:formatCode>
                <c:ptCount val="9"/>
                <c:pt idx="0">
                  <c:v>#N/A</c:v>
                </c:pt>
                <c:pt idx="1">
                  <c:v>399</c:v>
                </c:pt>
                <c:pt idx="2">
                  <c:v>706</c:v>
                </c:pt>
                <c:pt idx="3">
                  <c:v>470</c:v>
                </c:pt>
                <c:pt idx="4">
                  <c:v>1387</c:v>
                </c:pt>
                <c:pt idx="5">
                  <c:v>1404</c:v>
                </c:pt>
                <c:pt idx="6">
                  <c:v>1980</c:v>
                </c:pt>
                <c:pt idx="7">
                  <c:v>1758</c:v>
                </c:pt>
                <c:pt idx="8">
                  <c:v>1260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79-448A-8F30-4215596EDD81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No-Show Appointments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Sheet1!$B$1:$K$1</c:f>
              <c:strCache>
                <c:ptCount val="9"/>
                <c:pt idx="0">
                  <c:v>08-09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  <c:pt idx="5">
                  <c:v>14-15</c:v>
                </c:pt>
                <c:pt idx="6">
                  <c:v>15-16</c:v>
                </c:pt>
                <c:pt idx="7">
                  <c:v>16-17</c:v>
                </c:pt>
                <c:pt idx="8">
                  <c:v>17-18</c:v>
                </c:pt>
              </c:strCache>
            </c:strRef>
          </c:cat>
          <c:val>
            <c:numRef>
              <c:f>Sheet1!$B$13:$K$13</c:f>
              <c:numCache>
                <c:formatCode>General</c:formatCode>
                <c:ptCount val="9"/>
                <c:pt idx="0">
                  <c:v>816</c:v>
                </c:pt>
                <c:pt idx="1">
                  <c:v>528</c:v>
                </c:pt>
                <c:pt idx="2">
                  <c:v>349</c:v>
                </c:pt>
                <c:pt idx="3">
                  <c:v>353</c:v>
                </c:pt>
                <c:pt idx="4">
                  <c:v>367</c:v>
                </c:pt>
                <c:pt idx="5">
                  <c:v>459</c:v>
                </c:pt>
                <c:pt idx="6">
                  <c:v>516</c:v>
                </c:pt>
                <c:pt idx="7">
                  <c:v>630</c:v>
                </c:pt>
                <c:pt idx="8">
                  <c:v>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779-448A-8F30-4215596ED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294408"/>
        <c:axId val="824298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Fall and Winter Semesters Only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Sheet1!$B$1:$K$1</c15:sqref>
                        </c15:formulaRef>
                      </c:ext>
                    </c:extLst>
                    <c:strCache>
                      <c:ptCount val="9"/>
                      <c:pt idx="0">
                        <c:v>08-09</c:v>
                      </c:pt>
                      <c:pt idx="1">
                        <c:v>10-11</c:v>
                      </c:pt>
                      <c:pt idx="2">
                        <c:v>11-12</c:v>
                      </c:pt>
                      <c:pt idx="3">
                        <c:v>12-13</c:v>
                      </c:pt>
                      <c:pt idx="4">
                        <c:v>13-14</c:v>
                      </c:pt>
                      <c:pt idx="5">
                        <c:v>14-15</c:v>
                      </c:pt>
                      <c:pt idx="6">
                        <c:v>15-16</c:v>
                      </c:pt>
                      <c:pt idx="7">
                        <c:v>16-17</c:v>
                      </c:pt>
                      <c:pt idx="8">
                        <c:v>17-18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Sheet1!$B$2:$K$2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D779-448A-8F30-4215596EDD81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Fall Net Registered Total for Ottawa Campus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Sheet1!$B$1:$K$1</c15:sqref>
                        </c15:formulaRef>
                      </c:ext>
                    </c:extLst>
                    <c:strCache>
                      <c:ptCount val="9"/>
                      <c:pt idx="0">
                        <c:v>08-09</c:v>
                      </c:pt>
                      <c:pt idx="1">
                        <c:v>10-11</c:v>
                      </c:pt>
                      <c:pt idx="2">
                        <c:v>11-12</c:v>
                      </c:pt>
                      <c:pt idx="3">
                        <c:v>12-13</c:v>
                      </c:pt>
                      <c:pt idx="4">
                        <c:v>13-14</c:v>
                      </c:pt>
                      <c:pt idx="5">
                        <c:v>14-15</c:v>
                      </c:pt>
                      <c:pt idx="6">
                        <c:v>15-16</c:v>
                      </c:pt>
                      <c:pt idx="7">
                        <c:v>16-17</c:v>
                      </c:pt>
                      <c:pt idx="8">
                        <c:v>17-18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12649</c:v>
                      </c:pt>
                      <c:pt idx="1">
                        <c:v>13907</c:v>
                      </c:pt>
                      <c:pt idx="2">
                        <c:v>14409</c:v>
                      </c:pt>
                      <c:pt idx="3">
                        <c:v>15041</c:v>
                      </c:pt>
                      <c:pt idx="4">
                        <c:v>15904</c:v>
                      </c:pt>
                      <c:pt idx="5">
                        <c:v>16081</c:v>
                      </c:pt>
                      <c:pt idx="6">
                        <c:v>16493</c:v>
                      </c:pt>
                      <c:pt idx="7">
                        <c:v>16478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779-448A-8F30-4215596EDD81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Peak Demand for Appointments (week with highest demand)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Sheet1!$B$1:$K$1</c15:sqref>
                        </c15:formulaRef>
                      </c:ext>
                    </c:extLst>
                    <c:strCache>
                      <c:ptCount val="9"/>
                      <c:pt idx="0">
                        <c:v>08-09</c:v>
                      </c:pt>
                      <c:pt idx="1">
                        <c:v>10-11</c:v>
                      </c:pt>
                      <c:pt idx="2">
                        <c:v>11-12</c:v>
                      </c:pt>
                      <c:pt idx="3">
                        <c:v>12-13</c:v>
                      </c:pt>
                      <c:pt idx="4">
                        <c:v>13-14</c:v>
                      </c:pt>
                      <c:pt idx="5">
                        <c:v>14-15</c:v>
                      </c:pt>
                      <c:pt idx="6">
                        <c:v>15-16</c:v>
                      </c:pt>
                      <c:pt idx="7">
                        <c:v>16-17</c:v>
                      </c:pt>
                      <c:pt idx="8">
                        <c:v>17-18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Sheet1!$B$5:$K$5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2">
                        <c:v>236</c:v>
                      </c:pt>
                      <c:pt idx="3">
                        <c:v>245</c:v>
                      </c:pt>
                      <c:pt idx="4">
                        <c:v>286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779-448A-8F30-4215596EDD81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Peak Week Appointments Completed (week with highest number of completed apps)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Sheet1!$B$1:$K$1</c15:sqref>
                        </c15:formulaRef>
                      </c:ext>
                    </c:extLst>
                    <c:strCache>
                      <c:ptCount val="9"/>
                      <c:pt idx="0">
                        <c:v>08-09</c:v>
                      </c:pt>
                      <c:pt idx="1">
                        <c:v>10-11</c:v>
                      </c:pt>
                      <c:pt idx="2">
                        <c:v>11-12</c:v>
                      </c:pt>
                      <c:pt idx="3">
                        <c:v>12-13</c:v>
                      </c:pt>
                      <c:pt idx="4">
                        <c:v>13-14</c:v>
                      </c:pt>
                      <c:pt idx="5">
                        <c:v>14-15</c:v>
                      </c:pt>
                      <c:pt idx="6">
                        <c:v>15-16</c:v>
                      </c:pt>
                      <c:pt idx="7">
                        <c:v>16-17</c:v>
                      </c:pt>
                      <c:pt idx="8">
                        <c:v>17-18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Sheet1!$B$7:$K$7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1">
                        <c:v>160</c:v>
                      </c:pt>
                      <c:pt idx="2">
                        <c:v>125</c:v>
                      </c:pt>
                      <c:pt idx="3">
                        <c:v>152</c:v>
                      </c:pt>
                      <c:pt idx="4">
                        <c:v>199</c:v>
                      </c:pt>
                      <c:pt idx="6">
                        <c:v>250</c:v>
                      </c:pt>
                      <c:pt idx="7">
                        <c:v>259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779-448A-8F30-4215596EDD81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</c15:sqref>
                        </c15:formulaRef>
                      </c:ext>
                    </c:extLst>
                    <c:strCache>
                      <c:ptCount val="1"/>
                      <c:pt idx="0">
                        <c:v>Average Weekly Students Served (Average number of Unique clients per week)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Sheet1!$B$1:$K$1</c15:sqref>
                        </c15:formulaRef>
                      </c:ext>
                    </c:extLst>
                    <c:strCache>
                      <c:ptCount val="9"/>
                      <c:pt idx="0">
                        <c:v>08-09</c:v>
                      </c:pt>
                      <c:pt idx="1">
                        <c:v>10-11</c:v>
                      </c:pt>
                      <c:pt idx="2">
                        <c:v>11-12</c:v>
                      </c:pt>
                      <c:pt idx="3">
                        <c:v>12-13</c:v>
                      </c:pt>
                      <c:pt idx="4">
                        <c:v>13-14</c:v>
                      </c:pt>
                      <c:pt idx="5">
                        <c:v>14-15</c:v>
                      </c:pt>
                      <c:pt idx="6">
                        <c:v>15-16</c:v>
                      </c:pt>
                      <c:pt idx="7">
                        <c:v>16-17</c:v>
                      </c:pt>
                      <c:pt idx="8">
                        <c:v>17-18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Sheet1!$B$9:$K$9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6">
                        <c:v>171</c:v>
                      </c:pt>
                      <c:pt idx="7">
                        <c:v>167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779-448A-8F30-4215596EDD81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Sheet1!$A$11</c15:sqref>
                        </c15:formulaRef>
                      </c:ext>
                    </c:extLst>
                    <c:strCache>
                      <c:ptCount val="1"/>
                      <c:pt idx="0">
                        <c:v>% of App. Requests Unable to Grant (App. Requests / Demand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Sheet1!$B$1:$K$1</c15:sqref>
                        </c15:formulaRef>
                      </c:ext>
                    </c:extLst>
                    <c:strCache>
                      <c:ptCount val="9"/>
                      <c:pt idx="0">
                        <c:v>08-09</c:v>
                      </c:pt>
                      <c:pt idx="1">
                        <c:v>10-11</c:v>
                      </c:pt>
                      <c:pt idx="2">
                        <c:v>11-12</c:v>
                      </c:pt>
                      <c:pt idx="3">
                        <c:v>12-13</c:v>
                      </c:pt>
                      <c:pt idx="4">
                        <c:v>13-14</c:v>
                      </c:pt>
                      <c:pt idx="5">
                        <c:v>14-15</c:v>
                      </c:pt>
                      <c:pt idx="6">
                        <c:v>15-16</c:v>
                      </c:pt>
                      <c:pt idx="7">
                        <c:v>16-17</c:v>
                      </c:pt>
                      <c:pt idx="8">
                        <c:v>17-18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Sheet1!$B$11:$K$11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1">
                        <c:v>0.5</c:v>
                      </c:pt>
                      <c:pt idx="2">
                        <c:v>0.1554381329810656</c:v>
                      </c:pt>
                      <c:pt idx="3">
                        <c:v>9.5977128854400656E-2</c:v>
                      </c:pt>
                      <c:pt idx="4">
                        <c:v>0.2271908271908272</c:v>
                      </c:pt>
                      <c:pt idx="5">
                        <c:v>0.18792664971222059</c:v>
                      </c:pt>
                      <c:pt idx="6">
                        <c:v>0.22858462248903255</c:v>
                      </c:pt>
                      <c:pt idx="7">
                        <c:v>0.19715150835482786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779-448A-8F30-4215596EDD81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Sheet1!$A$12</c15:sqref>
                        </c15:formulaRef>
                      </c:ext>
                    </c:extLst>
                    <c:strCache>
                      <c:ptCount val="1"/>
                      <c:pt idx="0">
                        <c:v>Peak % of App. Requests Unable to Grant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Sheet1!$B$1:$K$1</c15:sqref>
                        </c15:formulaRef>
                      </c:ext>
                    </c:extLst>
                    <c:strCache>
                      <c:ptCount val="9"/>
                      <c:pt idx="0">
                        <c:v>08-09</c:v>
                      </c:pt>
                      <c:pt idx="1">
                        <c:v>10-11</c:v>
                      </c:pt>
                      <c:pt idx="2">
                        <c:v>11-12</c:v>
                      </c:pt>
                      <c:pt idx="3">
                        <c:v>12-13</c:v>
                      </c:pt>
                      <c:pt idx="4">
                        <c:v>13-14</c:v>
                      </c:pt>
                      <c:pt idx="5">
                        <c:v>14-15</c:v>
                      </c:pt>
                      <c:pt idx="6">
                        <c:v>15-16</c:v>
                      </c:pt>
                      <c:pt idx="7">
                        <c:v>16-17</c:v>
                      </c:pt>
                      <c:pt idx="8">
                        <c:v>17-18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Sheet1!$B$12:$K$12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2">
                        <c:v>0.44400000000000001</c:v>
                      </c:pt>
                      <c:pt idx="3">
                        <c:v>0.3095</c:v>
                      </c:pt>
                      <c:pt idx="4">
                        <c:v>0.23910000000000001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779-448A-8F30-4215596EDD81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Sheet1!$A$14</c15:sqref>
                        </c15:formulaRef>
                      </c:ext>
                    </c:extLst>
                    <c:strCache>
                      <c:ptCount val="1"/>
                      <c:pt idx="0">
                        <c:v>Annual No-Show Rate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Sheet1!$B$1:$K$1</c15:sqref>
                        </c15:formulaRef>
                      </c:ext>
                    </c:extLst>
                    <c:strCache>
                      <c:ptCount val="9"/>
                      <c:pt idx="0">
                        <c:v>08-09</c:v>
                      </c:pt>
                      <c:pt idx="1">
                        <c:v>10-11</c:v>
                      </c:pt>
                      <c:pt idx="2">
                        <c:v>11-12</c:v>
                      </c:pt>
                      <c:pt idx="3">
                        <c:v>12-13</c:v>
                      </c:pt>
                      <c:pt idx="4">
                        <c:v>13-14</c:v>
                      </c:pt>
                      <c:pt idx="5">
                        <c:v>14-15</c:v>
                      </c:pt>
                      <c:pt idx="6">
                        <c:v>15-16</c:v>
                      </c:pt>
                      <c:pt idx="7">
                        <c:v>16-17</c:v>
                      </c:pt>
                      <c:pt idx="8">
                        <c:v>17-18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Sheet1!$B$14:$K$14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1">
                        <c:v>0.13100000000000001</c:v>
                      </c:pt>
                      <c:pt idx="2">
                        <c:v>9.9000000000000005E-2</c:v>
                      </c:pt>
                      <c:pt idx="3">
                        <c:v>8.6999999999999994E-2</c:v>
                      </c:pt>
                      <c:pt idx="4">
                        <c:v>6.0114660114660115E-2</c:v>
                      </c:pt>
                      <c:pt idx="5">
                        <c:v>6.1437558559764426E-2</c:v>
                      </c:pt>
                      <c:pt idx="6">
                        <c:v>5.9570537981990301E-2</c:v>
                      </c:pt>
                      <c:pt idx="7">
                        <c:v>7.0651564427498037E-2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779-448A-8F30-4215596EDD81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Sheet1!$A$15</c15:sqref>
                        </c15:formulaRef>
                      </c:ext>
                    </c:extLst>
                    <c:strCache>
                      <c:ptCount val="1"/>
                      <c:pt idx="0">
                        <c:v>Counselling Group Attendees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Sheet1!$B$1:$K$1</c15:sqref>
                        </c15:formulaRef>
                      </c:ext>
                    </c:extLst>
                    <c:strCache>
                      <c:ptCount val="9"/>
                      <c:pt idx="0">
                        <c:v>08-09</c:v>
                      </c:pt>
                      <c:pt idx="1">
                        <c:v>10-11</c:v>
                      </c:pt>
                      <c:pt idx="2">
                        <c:v>11-12</c:v>
                      </c:pt>
                      <c:pt idx="3">
                        <c:v>12-13</c:v>
                      </c:pt>
                      <c:pt idx="4">
                        <c:v>13-14</c:v>
                      </c:pt>
                      <c:pt idx="5">
                        <c:v>14-15</c:v>
                      </c:pt>
                      <c:pt idx="6">
                        <c:v>15-16</c:v>
                      </c:pt>
                      <c:pt idx="7">
                        <c:v>16-17</c:v>
                      </c:pt>
                      <c:pt idx="8">
                        <c:v>17-18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Sheet1!$B$15:$K$15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779-448A-8F30-4215596EDD81}"/>
                  </c:ext>
                </c:extLst>
              </c15:ser>
            </c15:filteredLineSeries>
          </c:ext>
        </c:extLst>
      </c:lineChart>
      <c:catAx>
        <c:axId val="82429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298344"/>
        <c:crosses val="autoZero"/>
        <c:auto val="1"/>
        <c:lblAlgn val="ctr"/>
        <c:lblOffset val="100"/>
        <c:noMultiLvlLbl val="0"/>
      </c:catAx>
      <c:valAx>
        <c:axId val="824298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294408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rgbClr val="423F3F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07T10:30:58.941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8AF4-5E64-AC4C-BB17-179E924E563F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6A53-3777-FA4B-999B-678D40C4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13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0A7F-40AB-B84E-BA8C-8861397EF456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1CE3-F1EC-6B4D-8B6D-86D363C8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7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781583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563167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344750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126334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3907917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689500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471084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252667" algn="l" defTabSz="7815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6184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Jeff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715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Jeff. No data for this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321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Jeff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565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Jeff</a:t>
            </a:r>
          </a:p>
          <a:p>
            <a:r>
              <a:rPr lang="en-CA" dirty="0"/>
              <a:t>Switch to line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412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Jeff. Jeff becomes manager.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8573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Jeff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331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Jeff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7193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Jeff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703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Jeff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3936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Jeff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03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8436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Jeff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677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Jeff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394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7456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065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1785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434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855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6086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Ben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31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890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84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117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8018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687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Jeff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943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Jeff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FD18-EE89-4B20-A4D9-A889E466CFF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3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woosh-8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978"/>
            <a:ext cx="16257588" cy="1739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82" y="1716573"/>
            <a:ext cx="9668510" cy="218069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1" y="4032727"/>
            <a:ext cx="12157629" cy="23368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4800" baseline="0">
                <a:solidFill>
                  <a:schemeClr val="accent3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9733" y="7346545"/>
            <a:ext cx="7145607" cy="993775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Month 24th, 2017</a:t>
            </a:r>
            <a:endParaRPr lang="en-US" dirty="0"/>
          </a:p>
        </p:txBody>
      </p:sp>
      <p:pic>
        <p:nvPicPr>
          <p:cNvPr id="4" name="Picture 3" descr="ac-lo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728" y="825406"/>
            <a:ext cx="33909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This is a 3-column key point slide with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4673339" cy="4419601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Keep in minimal on key point slides.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3115732"/>
            <a:ext cx="4644000" cy="4419601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Keep in minimal on key point slides.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3115732"/>
            <a:ext cx="4673448" cy="4419601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Keep in minimal on key point slides.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2405062"/>
            <a:ext cx="4644000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86183" y="2405062"/>
            <a:ext cx="4673338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Subtitle</a:t>
            </a:r>
          </a:p>
        </p:txBody>
      </p:sp>
      <p:pic>
        <p:nvPicPr>
          <p:cNvPr id="15" name="Picture 14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7" name="Picture 16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8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This is a 6-column key point slide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4673339" cy="2409137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one subject.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2404534"/>
            <a:ext cx="4644000" cy="2409137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one subject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2404534"/>
            <a:ext cx="4673448" cy="2409137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one subject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5130801"/>
            <a:ext cx="4673339" cy="2409137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one subject.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5130801"/>
            <a:ext cx="4644000" cy="2409137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one subject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786183" y="5130801"/>
            <a:ext cx="4673448" cy="2409137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one subject</a:t>
            </a:r>
          </a:p>
        </p:txBody>
      </p:sp>
      <p:pic>
        <p:nvPicPr>
          <p:cNvPr id="15" name="Picture 14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7" name="Picture 16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8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8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This is a 6-point key point slide with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3"/>
            <a:ext cx="4673339" cy="16979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one subject.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3115733"/>
            <a:ext cx="4644000" cy="16979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one subject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3115733"/>
            <a:ext cx="4673448" cy="16979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one subject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5858406"/>
            <a:ext cx="4673339" cy="1681532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one subject.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5858406"/>
            <a:ext cx="4644000" cy="1681532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one subject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786183" y="5858406"/>
            <a:ext cx="4673448" cy="1681532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one subject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807945" y="2405062"/>
            <a:ext cx="4644000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2405062"/>
            <a:ext cx="4673338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2883" y="5147735"/>
            <a:ext cx="4673338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807945" y="5147735"/>
            <a:ext cx="4644000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0786183" y="5147735"/>
            <a:ext cx="4673338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Subtitle</a:t>
            </a:r>
          </a:p>
        </p:txBody>
      </p:sp>
      <p:pic>
        <p:nvPicPr>
          <p:cNvPr id="23" name="Picture 22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25" name="Slide Number Placeholder 8"/>
          <p:cNvSpPr>
            <a:spLocks noGrp="1"/>
          </p:cNvSpPr>
          <p:nvPr>
            <p:ph type="sldNum" sz="quarter" idx="27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3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This is a 1-column bulk content slide for long content.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11615780" cy="5130800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 smtClean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104841" y="735011"/>
            <a:ext cx="2339868" cy="6800322"/>
          </a:xfrm>
        </p:spPr>
        <p:txBody>
          <a:bodyPr/>
          <a:lstStyle>
            <a:lvl1pPr>
              <a:spcBef>
                <a:spcPts val="1700"/>
              </a:spcBef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An optional annotation or extra information text box</a:t>
            </a:r>
            <a:endParaRPr lang="en-US" dirty="0"/>
          </a:p>
        </p:txBody>
      </p:sp>
      <p:pic>
        <p:nvPicPr>
          <p:cNvPr id="13" name="Picture 12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660398"/>
            <a:ext cx="11615780" cy="6874936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 smtClean="0"/>
              <a:t>This is a 1-column bulk content slide without a title. 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104841" y="735011"/>
            <a:ext cx="2339868" cy="6800322"/>
          </a:xfrm>
        </p:spPr>
        <p:txBody>
          <a:bodyPr/>
          <a:lstStyle>
            <a:lvl1pPr>
              <a:spcBef>
                <a:spcPts val="1700"/>
              </a:spcBef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An optional annotation or extra information text box</a:t>
            </a:r>
            <a:endParaRPr lang="en-US" dirty="0"/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5" name="Picture 14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1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This is a 2-column bulk content slide for long content.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7162458" cy="4419601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 smtClean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297169" y="3115732"/>
            <a:ext cx="7147539" cy="4419601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 smtClean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2" y="2405062"/>
            <a:ext cx="7162457" cy="710671"/>
          </a:xfrm>
        </p:spPr>
        <p:txBody>
          <a:bodyPr/>
          <a:lstStyle>
            <a:lvl1pPr>
              <a:defRPr sz="2100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97168" y="2405062"/>
            <a:ext cx="7147539" cy="710671"/>
          </a:xfrm>
        </p:spPr>
        <p:txBody>
          <a:bodyPr/>
          <a:lstStyle>
            <a:lvl1pPr>
              <a:defRPr sz="2100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Bulk content columns always have subtitles</a:t>
            </a:r>
          </a:p>
        </p:txBody>
      </p:sp>
      <p:pic>
        <p:nvPicPr>
          <p:cNvPr id="17" name="Picture 16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8" name="Picture 17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9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4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This is a 3-column bulk content slide for long content.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4673339" cy="4419601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 smtClean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786183" y="3115732"/>
            <a:ext cx="4658525" cy="4419601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 smtClean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sz="2100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2" y="2405062"/>
            <a:ext cx="4658525" cy="710671"/>
          </a:xfrm>
        </p:spPr>
        <p:txBody>
          <a:bodyPr/>
          <a:lstStyle>
            <a:lvl1pPr>
              <a:defRPr sz="2100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Bulk content columns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807947" y="3115732"/>
            <a:ext cx="4643998" cy="4419601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 smtClean="0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807946" y="2405062"/>
            <a:ext cx="4643998" cy="710671"/>
          </a:xfrm>
        </p:spPr>
        <p:txBody>
          <a:bodyPr/>
          <a:lstStyle>
            <a:lvl1pPr>
              <a:defRPr sz="2100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Bulk content columns always have subtitles</a:t>
            </a:r>
          </a:p>
        </p:txBody>
      </p:sp>
      <p:pic>
        <p:nvPicPr>
          <p:cNvPr id="19" name="Picture 1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20" name="Picture 1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21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2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812882" y="5858405"/>
            <a:ext cx="4673339" cy="1697939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 smtClean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0786183" y="5858405"/>
            <a:ext cx="4658525" cy="1697939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 smtClean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2883" y="5147735"/>
            <a:ext cx="4673338" cy="710671"/>
          </a:xfrm>
        </p:spPr>
        <p:txBody>
          <a:bodyPr/>
          <a:lstStyle>
            <a:lvl1pPr>
              <a:defRPr sz="2100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Bulk content columns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0786182" y="5147735"/>
            <a:ext cx="4658525" cy="710671"/>
          </a:xfrm>
        </p:spPr>
        <p:txBody>
          <a:bodyPr/>
          <a:lstStyle>
            <a:lvl1pPr>
              <a:defRPr sz="2100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Bulk content columns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5807947" y="5858405"/>
            <a:ext cx="4643998" cy="1697939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 smtClean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5807946" y="5147735"/>
            <a:ext cx="4643998" cy="710671"/>
          </a:xfrm>
        </p:spPr>
        <p:txBody>
          <a:bodyPr/>
          <a:lstStyle>
            <a:lvl1pPr>
              <a:defRPr sz="2100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Bulk content columns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This is a 6-point bulk content slide for long content.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4673339" cy="1697939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 smtClean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786183" y="3115732"/>
            <a:ext cx="4658525" cy="1697939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 smtClean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12883" y="2405062"/>
            <a:ext cx="4673338" cy="710671"/>
          </a:xfrm>
        </p:spPr>
        <p:txBody>
          <a:bodyPr/>
          <a:lstStyle>
            <a:lvl1pPr>
              <a:defRPr sz="2100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2" y="2405062"/>
            <a:ext cx="4658525" cy="710671"/>
          </a:xfrm>
        </p:spPr>
        <p:txBody>
          <a:bodyPr/>
          <a:lstStyle>
            <a:lvl1pPr>
              <a:defRPr sz="2100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Bulk content columns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807947" y="3115732"/>
            <a:ext cx="4643998" cy="1697939"/>
          </a:xfrm>
        </p:spPr>
        <p:txBody>
          <a:bodyPr/>
          <a:lstStyle>
            <a:lvl1pPr>
              <a:spcBef>
                <a:spcPts val="1704"/>
              </a:spcBef>
              <a:defRPr sz="2100" baseline="0"/>
            </a:lvl1pPr>
            <a:lvl2pPr>
              <a:defRPr sz="2100"/>
            </a:lvl2pPr>
            <a:lvl3pPr marL="2020367" indent="-457200">
              <a:buFont typeface="Arial"/>
              <a:buChar char="•"/>
              <a:defRPr sz="2100"/>
            </a:lvl3pPr>
            <a:lvl4pPr>
              <a:spcBef>
                <a:spcPts val="900"/>
              </a:spcBef>
              <a:defRPr sz="1600"/>
            </a:lvl4pPr>
          </a:lstStyle>
          <a:p>
            <a:pPr lvl="0"/>
            <a:r>
              <a:rPr lang="en-CA" dirty="0" smtClean="0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807946" y="2405062"/>
            <a:ext cx="4643998" cy="710671"/>
          </a:xfrm>
        </p:spPr>
        <p:txBody>
          <a:bodyPr/>
          <a:lstStyle>
            <a:lvl1pPr>
              <a:defRPr sz="2100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Bulk content columns always have subtitles</a:t>
            </a:r>
          </a:p>
        </p:txBody>
      </p:sp>
      <p:pic>
        <p:nvPicPr>
          <p:cNvPr id="33" name="Picture 32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34" name="Picture 3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35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7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3860800"/>
            <a:ext cx="4673339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the figure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3860800"/>
            <a:ext cx="4644000" cy="3679138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the figure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3860800"/>
            <a:ext cx="4673448" cy="3679138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one the figure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12881" y="2475441"/>
            <a:ext cx="4673340" cy="1226329"/>
          </a:xfrm>
        </p:spPr>
        <p:txBody>
          <a:bodyPr anchor="b"/>
          <a:lstStyle>
            <a:lvl1pPr>
              <a:lnSpc>
                <a:spcPct val="80000"/>
              </a:lnSpc>
              <a:defRPr sz="112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807945" y="2475441"/>
            <a:ext cx="4643999" cy="1226329"/>
          </a:xfrm>
        </p:spPr>
        <p:txBody>
          <a:bodyPr anchor="b"/>
          <a:lstStyle>
            <a:lvl1pPr>
              <a:lnSpc>
                <a:spcPct val="80000"/>
              </a:lnSpc>
              <a:defRPr sz="112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3" y="2475441"/>
            <a:ext cx="4673448" cy="1226329"/>
          </a:xfrm>
        </p:spPr>
        <p:txBody>
          <a:bodyPr anchor="b"/>
          <a:lstStyle>
            <a:lvl1pPr>
              <a:lnSpc>
                <a:spcPct val="80000"/>
              </a:lnSpc>
              <a:defRPr sz="112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This is a key numbers slide for short numbers.</a:t>
            </a:r>
            <a:endParaRPr lang="en-US" dirty="0"/>
          </a:p>
        </p:txBody>
      </p:sp>
      <p:pic>
        <p:nvPicPr>
          <p:cNvPr id="33" name="Picture 32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34" name="Picture 3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35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42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3701769"/>
            <a:ext cx="4673339" cy="3838169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the figure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3701769"/>
            <a:ext cx="4644000" cy="3838169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the figure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3701769"/>
            <a:ext cx="4673448" cy="3838169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very brief points about one the figure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12881" y="2441575"/>
            <a:ext cx="4673340" cy="1260195"/>
          </a:xfrm>
        </p:spPr>
        <p:txBody>
          <a:bodyPr anchor="t"/>
          <a:lstStyle>
            <a:lvl1pPr>
              <a:lnSpc>
                <a:spcPct val="80000"/>
              </a:lnSpc>
              <a:defRPr sz="72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807945" y="2475441"/>
            <a:ext cx="4643999" cy="1226329"/>
          </a:xfrm>
        </p:spPr>
        <p:txBody>
          <a:bodyPr anchor="t"/>
          <a:lstStyle>
            <a:lvl1pPr>
              <a:lnSpc>
                <a:spcPct val="80000"/>
              </a:lnSpc>
              <a:defRPr sz="72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183" y="2475441"/>
            <a:ext cx="4673448" cy="1226329"/>
          </a:xfrm>
        </p:spPr>
        <p:txBody>
          <a:bodyPr anchor="t"/>
          <a:lstStyle>
            <a:lvl1pPr>
              <a:lnSpc>
                <a:spcPct val="80000"/>
              </a:lnSpc>
              <a:defRPr sz="72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This is a key numbers slide for long numbers.</a:t>
            </a:r>
            <a:endParaRPr lang="en-US" dirty="0"/>
          </a:p>
        </p:txBody>
      </p:sp>
      <p:pic>
        <p:nvPicPr>
          <p:cNvPr id="15" name="Picture 14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7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woosh-8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978"/>
            <a:ext cx="16257588" cy="1739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0" y="2059516"/>
            <a:ext cx="9668513" cy="18161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rgbClr val="FFFFFF"/>
                </a:solidFill>
              </a:defRPr>
            </a:lvl1pPr>
          </a:lstStyle>
          <a:p>
            <a:r>
              <a:rPr lang="en-CA" dirty="0" smtClean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81" y="4083762"/>
            <a:ext cx="9668512" cy="2000250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400" baseline="0">
                <a:solidFill>
                  <a:srgbClr val="A6C8BC"/>
                </a:solidFill>
              </a:defRPr>
            </a:lvl1pPr>
            <a:lvl2pPr marL="78158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316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447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263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07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895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10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526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Brief description or intro to this section</a:t>
            </a:r>
          </a:p>
        </p:txBody>
      </p:sp>
      <p:pic>
        <p:nvPicPr>
          <p:cNvPr id="10" name="Picture 9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893" y="689942"/>
            <a:ext cx="965199" cy="711200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rgbClr val="96B7A6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2" y="4538133"/>
            <a:ext cx="4673339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807945" y="4538133"/>
            <a:ext cx="4644000" cy="3001805"/>
          </a:xfrm>
        </p:spPr>
        <p:txBody>
          <a:bodyPr/>
          <a:lstStyle>
            <a:lvl1pPr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183" y="4538133"/>
            <a:ext cx="4673448" cy="3001805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/>
            </a:lvl4pPr>
          </a:lstStyle>
          <a:p>
            <a:pPr lvl="0"/>
            <a:r>
              <a:rPr lang="en-CA" dirty="0" smtClean="0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chemeClr val="accent1"/>
                </a:solidFill>
              </a:defRPr>
            </a:lvl1pPr>
          </a:lstStyle>
          <a:p>
            <a:r>
              <a:rPr lang="en-CA" dirty="0" smtClean="0"/>
              <a:t>This is a key point slide with icons to illustrate points.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728135" y="2454806"/>
            <a:ext cx="1755775" cy="175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173631" y="2900693"/>
            <a:ext cx="864783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5723280" y="2454806"/>
            <a:ext cx="1755775" cy="175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168776" y="2900693"/>
            <a:ext cx="864782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10701518" y="2454806"/>
            <a:ext cx="1755775" cy="175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11147405" y="2900693"/>
            <a:ext cx="8640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pic>
        <p:nvPicPr>
          <p:cNvPr id="18" name="Picture 17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9" name="Picture 1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20" name="Slide Number Placeholder 8"/>
          <p:cNvSpPr>
            <a:spLocks noGrp="1"/>
          </p:cNvSpPr>
          <p:nvPr>
            <p:ph type="sldNum" sz="quarter" idx="2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1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oosh-8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845"/>
            <a:ext cx="16257588" cy="1739093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3287077" y="829734"/>
            <a:ext cx="9683434" cy="7501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this icon to insert a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09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woosh-8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845"/>
            <a:ext cx="16257588" cy="173909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05366" y="838200"/>
            <a:ext cx="14646856" cy="7467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2787076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800" baseline="0">
                <a:solidFill>
                  <a:srgbClr val="599A83"/>
                </a:solidFill>
              </a:defRPr>
            </a:lvl1pPr>
          </a:lstStyle>
          <a:p>
            <a:r>
              <a:rPr lang="en-CA" dirty="0" smtClean="0"/>
              <a:t>Enter an impressive statistic or fact. e.g. 98% of Algonquin students have been hired immediately after graduation.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2125170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 smtClean="0"/>
              <a:t>THIS IS THE TITLE OF YOUR STATISTIC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87077" y="6561978"/>
            <a:ext cx="9683434" cy="388804"/>
          </a:xfrm>
        </p:spPr>
        <p:txBody>
          <a:bodyPr anchor="ctr"/>
          <a:lstStyle>
            <a:lvl1pPr algn="ctr">
              <a:defRPr sz="1600"/>
            </a:lvl1pPr>
          </a:lstStyle>
          <a:p>
            <a:pPr lvl="0"/>
            <a:r>
              <a:rPr lang="en-CA" dirty="0" smtClean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7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oosh-8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845"/>
            <a:ext cx="16257588" cy="173909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2787076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800" baseline="0">
                <a:solidFill>
                  <a:srgbClr val="A6C8BC"/>
                </a:solidFill>
              </a:defRPr>
            </a:lvl1pPr>
          </a:lstStyle>
          <a:p>
            <a:r>
              <a:rPr lang="en-CA" dirty="0" smtClean="0"/>
              <a:t>Enter an impressive statistic or fact. e.g. 98% of Algonquin students have been hired immediately after graduation.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2125170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87077" y="6561978"/>
            <a:ext cx="9683434" cy="388804"/>
          </a:xfr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2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pus-scap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700"/>
            <a:ext cx="16256000" cy="41783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1313874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800" baseline="0">
                <a:solidFill>
                  <a:srgbClr val="A6C8BC"/>
                </a:solidFill>
              </a:defRPr>
            </a:lvl1pPr>
          </a:lstStyle>
          <a:p>
            <a:r>
              <a:rPr lang="en-CA" dirty="0" smtClean="0"/>
              <a:t>Enter an impressive statistic or fact. e.g. We raised $1,000,000 this year. Highlight a number by making it bold and white.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651968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THIS IS THE TITLE OF YOUR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9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us-scap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700"/>
            <a:ext cx="16256000" cy="41783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87077" y="1313874"/>
            <a:ext cx="9683434" cy="3492669"/>
          </a:xfrm>
        </p:spPr>
        <p:txBody>
          <a:bodyPr/>
          <a:lstStyle>
            <a:lvl1pPr algn="ctr">
              <a:lnSpc>
                <a:spcPct val="110000"/>
              </a:lnSpc>
              <a:defRPr sz="4800" baseline="0">
                <a:solidFill>
                  <a:srgbClr val="599A83"/>
                </a:solidFill>
              </a:defRPr>
            </a:lvl1pPr>
          </a:lstStyle>
          <a:p>
            <a:r>
              <a:rPr lang="en-CA" dirty="0" smtClean="0"/>
              <a:t>Enter an impressive statistic or fact. e.g. We raised $1,000,000 this year. Highlight a number by making it bold and 100% green.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7077" y="651968"/>
            <a:ext cx="9683434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 smtClean="0"/>
              <a:t>THIS IS THE TITLE OF YOUR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99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127735" cy="4571404"/>
          </a:xfr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this icon to insert a background photo, the resize this box so it covers the whole screen. Make sure it’s good quality.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80794" y="2552251"/>
            <a:ext cx="10296000" cy="4039500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11200">
                <a:solidFill>
                  <a:srgbClr val="599A83"/>
                </a:solidFill>
              </a:defRPr>
            </a:lvl1pPr>
          </a:lstStyle>
          <a:p>
            <a:r>
              <a:rPr lang="en-CA" dirty="0" smtClean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01893" y="3012628"/>
            <a:ext cx="9653802" cy="510712"/>
          </a:xfrm>
        </p:spPr>
        <p:txBody>
          <a:bodyPr anchor="ctr"/>
          <a:lstStyle>
            <a:lvl1pPr algn="ctr">
              <a:lnSpc>
                <a:spcPct val="100000"/>
              </a:lnSpc>
              <a:defRPr sz="2100" b="1" baseline="0">
                <a:solidFill>
                  <a:srgbClr val="00673E"/>
                </a:solidFill>
              </a:defRPr>
            </a:lvl1pPr>
          </a:lstStyle>
          <a:p>
            <a:pPr lvl="0"/>
            <a:r>
              <a:rPr lang="en-CA" dirty="0" smtClean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01893" y="5643918"/>
            <a:ext cx="9653802" cy="388804"/>
          </a:xfr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0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7484181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 smtClean="0"/>
              <a:t>Click to edit content. Keep in minimal on key point slides.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7484182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A slide with a right-aligned image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18825" y="6267279"/>
            <a:ext cx="4978238" cy="1268053"/>
          </a:xfrm>
        </p:spPr>
        <p:txBody>
          <a:bodyPr anchor="b"/>
          <a:lstStyle>
            <a:lvl1pPr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An optional annotation or extra information text box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346896" y="853030"/>
            <a:ext cx="6910691" cy="668230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on this icon to insert a photo.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9346896" y="5489054"/>
            <a:ext cx="5029037" cy="778226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 smtClean="0"/>
              <a:t>Optional short caption here</a:t>
            </a:r>
            <a:endParaRPr lang="en-US" dirty="0"/>
          </a:p>
        </p:txBody>
      </p:sp>
      <p:pic>
        <p:nvPicPr>
          <p:cNvPr id="15" name="Picture 14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7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992382" y="2404534"/>
            <a:ext cx="7484181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 smtClean="0"/>
              <a:t>Click to edit content. Keep in minimal on key point slides.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92381" y="768365"/>
            <a:ext cx="7484182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A slide with a left-aligned image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992381" y="6267279"/>
            <a:ext cx="4978238" cy="1268053"/>
          </a:xfrm>
        </p:spPr>
        <p:txBody>
          <a:bodyPr anchor="b"/>
          <a:lstStyle>
            <a:lvl1pPr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An optional annotation or extra information text box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853030"/>
            <a:ext cx="6910691" cy="668230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on this icon to insert a photo.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489054"/>
            <a:ext cx="5029037" cy="778226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 smtClean="0"/>
              <a:t>Optional short caption here</a:t>
            </a:r>
            <a:endParaRPr lang="en-US" dirty="0"/>
          </a:p>
        </p:txBody>
      </p:sp>
      <p:pic>
        <p:nvPicPr>
          <p:cNvPr id="16" name="Picture 15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7" name="Picture 16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8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4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86" y="0"/>
            <a:ext cx="16256402" cy="9144000"/>
          </a:xfrm>
        </p:spPr>
        <p:txBody>
          <a:bodyPr/>
          <a:lstStyle>
            <a:lvl1pPr marL="0" indent="0">
              <a:buNone/>
              <a:defRPr sz="4000" baseline="0"/>
            </a:lvl1pPr>
            <a:lvl2pPr marL="781583" indent="0">
              <a:buNone/>
              <a:defRPr sz="4800"/>
            </a:lvl2pPr>
            <a:lvl3pPr marL="1563167" indent="0">
              <a:buNone/>
              <a:defRPr sz="4100"/>
            </a:lvl3pPr>
            <a:lvl4pPr marL="2344750" indent="0">
              <a:buNone/>
              <a:defRPr sz="3400"/>
            </a:lvl4pPr>
            <a:lvl5pPr marL="3126334" indent="0">
              <a:buNone/>
              <a:defRPr sz="3400"/>
            </a:lvl5pPr>
            <a:lvl6pPr marL="3907917" indent="0">
              <a:buNone/>
              <a:defRPr sz="3400"/>
            </a:lvl6pPr>
            <a:lvl7pPr marL="4689500" indent="0">
              <a:buNone/>
              <a:defRPr sz="3400"/>
            </a:lvl7pPr>
            <a:lvl8pPr marL="5471084" indent="0">
              <a:buNone/>
              <a:defRPr sz="3400"/>
            </a:lvl8pPr>
            <a:lvl9pPr marL="6252667" indent="0">
              <a:buNone/>
              <a:defRPr sz="3400"/>
            </a:lvl9pPr>
          </a:lstStyle>
          <a:p>
            <a:r>
              <a:rPr lang="en-US" dirty="0" smtClean="0"/>
              <a:t>Click on this icon to insert a photo.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6313857"/>
            <a:ext cx="7958408" cy="759384"/>
          </a:xfrm>
          <a:solidFill>
            <a:srgbClr val="43B02A"/>
          </a:solidFill>
          <a:ln>
            <a:noFill/>
          </a:ln>
        </p:spPr>
        <p:txBody>
          <a:bodyPr wrap="square" lIns="252000" tIns="180000" rIns="252000" bIns="252000" anchor="ctr">
            <a:spAutoFit/>
          </a:bodyPr>
          <a:lstStyle>
            <a:lvl1pPr>
              <a:lnSpc>
                <a:spcPct val="100000"/>
              </a:lnSpc>
              <a:defRPr sz="2100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 smtClean="0"/>
              <a:t>Optional short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8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uth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335758" y="2404534"/>
            <a:ext cx="4633424" cy="4303580"/>
          </a:xfrm>
        </p:spPr>
        <p:txBody>
          <a:bodyPr/>
          <a:lstStyle/>
          <a:p>
            <a:r>
              <a:rPr lang="en-US" dirty="0" smtClean="0"/>
              <a:t>Author 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297063" y="3115733"/>
            <a:ext cx="4673448" cy="2881182"/>
          </a:xfrm>
        </p:spPr>
        <p:txBody>
          <a:bodyPr anchor="ctr"/>
          <a:lstStyle/>
          <a:p>
            <a:pPr lvl="0"/>
            <a:r>
              <a:rPr lang="en-CA" dirty="0" smtClean="0"/>
              <a:t>Author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About the Author (1 author)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296275" y="2405062"/>
            <a:ext cx="4673600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Author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8296275" y="5997575"/>
            <a:ext cx="4673600" cy="710539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CA" dirty="0" smtClean="0"/>
              <a:t>Author email</a:t>
            </a:r>
          </a:p>
        </p:txBody>
      </p:sp>
    </p:spTree>
    <p:extLst>
      <p:ext uri="{BB962C8B-B14F-4D97-AF65-F5344CB8AC3E}">
        <p14:creationId xmlns:p14="http://schemas.microsoft.com/office/powerpoint/2010/main" val="1698127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woosh-85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845"/>
            <a:ext cx="16257588" cy="173909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332918" y="829734"/>
            <a:ext cx="7111897" cy="6696000"/>
          </a:xfrm>
        </p:spPr>
        <p:txBody>
          <a:bodyPr/>
          <a:lstStyle/>
          <a:p>
            <a:r>
              <a:rPr lang="en-US" dirty="0" smtClean="0"/>
              <a:t>Click on this icon to insert a photo.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29707" y="829734"/>
            <a:ext cx="7145633" cy="6696000"/>
          </a:xfrm>
        </p:spPr>
        <p:txBody>
          <a:bodyPr/>
          <a:lstStyle/>
          <a:p>
            <a:r>
              <a:rPr lang="en-US" dirty="0" smtClean="0"/>
              <a:t>Click on this icon to insert a photo.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29707" y="5498998"/>
            <a:ext cx="4673447" cy="778226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 smtClean="0"/>
              <a:t>Optional short caption here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332919" y="5498998"/>
            <a:ext cx="4654526" cy="778226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 smtClean="0"/>
              <a:t>Optional short caption here</a:t>
            </a:r>
            <a:endParaRPr lang="en-US" dirty="0"/>
          </a:p>
        </p:txBody>
      </p:sp>
      <p:pic>
        <p:nvPicPr>
          <p:cNvPr id="16" name="Picture 15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7" name="Picture 16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8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6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woosh-85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193"/>
            <a:ext cx="16257588" cy="1739093"/>
          </a:xfrm>
          <a:prstGeom prst="rect">
            <a:avLst/>
          </a:prstGeom>
        </p:spPr>
      </p:pic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29707" y="829734"/>
            <a:ext cx="11598955" cy="669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on this icon to insert a photo.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29707" y="5498998"/>
            <a:ext cx="4673447" cy="778226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2100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 smtClean="0"/>
              <a:t>Optional short caption here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104841" y="735011"/>
            <a:ext cx="2339868" cy="6800322"/>
          </a:xfrm>
        </p:spPr>
        <p:txBody>
          <a:bodyPr/>
          <a:lstStyle>
            <a:lvl1pPr>
              <a:spcBef>
                <a:spcPts val="1700"/>
              </a:spcBef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An optional annotation or extra information text box</a:t>
            </a:r>
            <a:endParaRPr lang="en-US" dirty="0"/>
          </a:p>
        </p:txBody>
      </p:sp>
      <p:pic>
        <p:nvPicPr>
          <p:cNvPr id="19" name="Picture 18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20" name="Picture 19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21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20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woosh-85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193"/>
            <a:ext cx="16257588" cy="1739093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29708" y="2404534"/>
            <a:ext cx="9459088" cy="5121200"/>
          </a:xfrm>
        </p:spPr>
        <p:txBody>
          <a:bodyPr/>
          <a:lstStyle/>
          <a:p>
            <a:r>
              <a:rPr lang="en-US" dirty="0" smtClean="0"/>
              <a:t>Click on this icon to insert a graphic.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This is graphic slide with a title and optional annotation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104841" y="735011"/>
            <a:ext cx="2339868" cy="6800322"/>
          </a:xfrm>
        </p:spPr>
        <p:txBody>
          <a:bodyPr/>
          <a:lstStyle>
            <a:lvl1pPr>
              <a:spcBef>
                <a:spcPts val="1700"/>
              </a:spcBef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An optional annotation or extra information text box</a:t>
            </a:r>
            <a:endParaRPr lang="en-US" dirty="0"/>
          </a:p>
        </p:txBody>
      </p:sp>
      <p:pic>
        <p:nvPicPr>
          <p:cNvPr id="24" name="Picture 23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25" name="Picture 24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2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8" name="Picture 7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This is a chart or table slide with optional annotation</a:t>
            </a:r>
            <a:endParaRPr lang="en-US" dirty="0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812800" y="2405063"/>
            <a:ext cx="9475788" cy="51212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on the icon to insert a table or chart.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104841" y="735011"/>
            <a:ext cx="2339868" cy="6800322"/>
          </a:xfrm>
        </p:spPr>
        <p:txBody>
          <a:bodyPr/>
          <a:lstStyle>
            <a:lvl1pPr>
              <a:spcBef>
                <a:spcPts val="1700"/>
              </a:spcBef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An optional annotation or extra information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2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48421" y="3117806"/>
            <a:ext cx="10360746" cy="261217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800" baseline="0">
                <a:solidFill>
                  <a:schemeClr val="accent5"/>
                </a:solidFill>
              </a:defRPr>
            </a:lvl1pPr>
            <a:lvl2pPr marL="78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0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8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5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Questions? Put your contact prompt message and your email here.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0943" y="2082794"/>
            <a:ext cx="9615704" cy="1018079"/>
          </a:xfrm>
        </p:spPr>
        <p:txBody>
          <a:bodyPr anchor="b"/>
          <a:lstStyle>
            <a:lvl1pPr algn="ctr">
              <a:defRPr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Thank you message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320941" y="6017839"/>
            <a:ext cx="9615706" cy="462413"/>
          </a:xfrm>
        </p:spPr>
        <p:txBody>
          <a:bodyPr anchor="t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 err="1" smtClean="0"/>
              <a:t>www.algonquincollege.com</a:t>
            </a:r>
            <a:r>
              <a:rPr lang="en-CA" dirty="0" smtClean="0"/>
              <a:t>/</a:t>
            </a:r>
            <a:r>
              <a:rPr lang="en-CA" dirty="0" err="1" smtClean="0"/>
              <a:t>relevantURL</a:t>
            </a:r>
            <a:endParaRPr lang="en-US" dirty="0"/>
          </a:p>
        </p:txBody>
      </p:sp>
      <p:pic>
        <p:nvPicPr>
          <p:cNvPr id="13" name="Picture 12" descr="ac-icon-gree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83" y="828547"/>
            <a:ext cx="635142" cy="467999"/>
          </a:xfrm>
          <a:prstGeom prst="rect">
            <a:avLst/>
          </a:prstGeom>
        </p:spPr>
      </p:pic>
      <p:pic>
        <p:nvPicPr>
          <p:cNvPr id="14" name="Picture 13" descr="curtain-100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5826"/>
            <a:ext cx="16257588" cy="17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08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360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199" y="1496484"/>
            <a:ext cx="12193191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199" y="4802717"/>
            <a:ext cx="12193191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83D3-3608-4453-B531-8F48D379E1F7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656D-8314-4071-B6FB-5C6F7C4783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07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83D3-3608-4453-B531-8F48D379E1F7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656D-8314-4071-B6FB-5C6F7C4783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uth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9814" y="2405062"/>
            <a:ext cx="2167288" cy="2013003"/>
          </a:xfrm>
        </p:spPr>
        <p:txBody>
          <a:bodyPr/>
          <a:lstStyle/>
          <a:p>
            <a:r>
              <a:rPr lang="en-US" dirty="0" smtClean="0"/>
              <a:t>Author 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318933" y="3115733"/>
            <a:ext cx="4673448" cy="2387600"/>
          </a:xfrm>
        </p:spPr>
        <p:txBody>
          <a:bodyPr anchor="t"/>
          <a:lstStyle/>
          <a:p>
            <a:pPr lvl="0"/>
            <a:r>
              <a:rPr lang="en-CA" dirty="0" smtClean="0"/>
              <a:t>Author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About the Author (2 authors)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318145" y="2405062"/>
            <a:ext cx="4673600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Author 1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18145" y="5503333"/>
            <a:ext cx="4673600" cy="710539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CA" dirty="0" smtClean="0"/>
              <a:t>Author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297171" y="2405062"/>
            <a:ext cx="2167288" cy="2013003"/>
          </a:xfrm>
        </p:spPr>
        <p:txBody>
          <a:bodyPr/>
          <a:lstStyle/>
          <a:p>
            <a:r>
              <a:rPr lang="en-US" dirty="0" smtClean="0"/>
              <a:t>Author Photo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10786290" y="3115733"/>
            <a:ext cx="4673448" cy="2387600"/>
          </a:xfrm>
        </p:spPr>
        <p:txBody>
          <a:bodyPr anchor="t"/>
          <a:lstStyle/>
          <a:p>
            <a:pPr lvl="0"/>
            <a:r>
              <a:rPr lang="en-CA" dirty="0" smtClean="0"/>
              <a:t>Author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5502" y="2405062"/>
            <a:ext cx="4673600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Author 2 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785502" y="5503333"/>
            <a:ext cx="4673600" cy="710539"/>
          </a:xfrm>
        </p:spPr>
        <p:txBody>
          <a:bodyPr anchor="b"/>
          <a:lstStyle>
            <a:lvl1pPr>
              <a:defRPr sz="2100"/>
            </a:lvl1pPr>
          </a:lstStyle>
          <a:p>
            <a:pPr lvl="0"/>
            <a:r>
              <a:rPr lang="en-CA" dirty="0" smtClean="0"/>
              <a:t>Author email</a:t>
            </a:r>
          </a:p>
        </p:txBody>
      </p:sp>
      <p:pic>
        <p:nvPicPr>
          <p:cNvPr id="15" name="Picture 14" descr="curtain-10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5826"/>
            <a:ext cx="16257588" cy="17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97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This is a 1-column key point text slide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11615780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 smtClean="0"/>
              <a:t>Click to edit content. Keep in minimal on key point slides.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104841" y="735011"/>
            <a:ext cx="2339868" cy="6800322"/>
          </a:xfrm>
        </p:spPr>
        <p:txBody>
          <a:bodyPr/>
          <a:lstStyle>
            <a:lvl1pPr>
              <a:spcBef>
                <a:spcPts val="1700"/>
              </a:spcBef>
              <a:defRPr sz="2100">
                <a:solidFill>
                  <a:srgbClr val="589278"/>
                </a:solidFill>
              </a:defRPr>
            </a:lvl1pPr>
          </a:lstStyle>
          <a:p>
            <a:pPr lvl="0"/>
            <a:r>
              <a:rPr lang="en-CA" dirty="0" smtClean="0"/>
              <a:t>An optional annotation or extra information text box</a:t>
            </a:r>
            <a:endParaRPr lang="en-US" dirty="0"/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5" name="Picture 14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3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660398"/>
            <a:ext cx="11615780" cy="6874935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 smtClean="0"/>
              <a:t>A basic 1-column key point slide with no title. Click to edit content. Keep in minimal on key point slides.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104841" y="735011"/>
            <a:ext cx="2339868" cy="6800322"/>
          </a:xfrm>
        </p:spPr>
        <p:txBody>
          <a:bodyPr/>
          <a:lstStyle>
            <a:lvl1pPr>
              <a:spcBef>
                <a:spcPts val="1700"/>
              </a:spcBef>
              <a:defRPr sz="210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An optional annotation or extra information text box</a:t>
            </a:r>
            <a:endParaRPr lang="en-US" dirty="0"/>
          </a:p>
        </p:txBody>
      </p:sp>
      <p:pic>
        <p:nvPicPr>
          <p:cNvPr id="13" name="Picture 12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6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This is a 2-column key point slide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7162458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 smtClean="0"/>
              <a:t>Click to edit content. Keep in minimal on key point slides.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297170" y="2404534"/>
            <a:ext cx="7147539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 smtClean="0"/>
              <a:t>Click to edit content. Keep in minimal on key point slides.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pic>
        <p:nvPicPr>
          <p:cNvPr id="17" name="Picture 16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8" name="Picture 17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9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This is a basic 2-column key point text slide with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3115732"/>
            <a:ext cx="7162458" cy="4419601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 smtClean="0"/>
              <a:t>Click to edit content. Keep in minimal on key point slides.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297170" y="3115732"/>
            <a:ext cx="7147539" cy="4419602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 smtClean="0"/>
              <a:t>Click to edit content. Keep in minimal on key point slides.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2883" y="2405062"/>
            <a:ext cx="7162458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297170" y="2405062"/>
            <a:ext cx="7147539" cy="710671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 dirty="0" smtClean="0"/>
              <a:t>Subtitle</a:t>
            </a:r>
          </a:p>
        </p:txBody>
      </p:sp>
      <p:pic>
        <p:nvPicPr>
          <p:cNvPr id="12" name="Picture 1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3" name="Picture 12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5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2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81" y="768365"/>
            <a:ext cx="9475914" cy="1335973"/>
          </a:xfrm>
        </p:spPr>
        <p:txBody>
          <a:bodyPr anchor="t">
            <a:noAutofit/>
          </a:bodyPr>
          <a:lstStyle>
            <a:lvl1pPr>
              <a:defRPr sz="4800" b="1" baseline="0">
                <a:solidFill>
                  <a:srgbClr val="00673E"/>
                </a:solidFill>
              </a:defRPr>
            </a:lvl1pPr>
          </a:lstStyle>
          <a:p>
            <a:r>
              <a:rPr lang="en-CA" dirty="0" smtClean="0"/>
              <a:t>This is a 3-column key point slide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2" y="2404534"/>
            <a:ext cx="4673339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 smtClean="0"/>
              <a:t>Click to edit content. Keep in minimal on key point slides.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7945" y="2404534"/>
            <a:ext cx="4644000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 smtClean="0"/>
              <a:t>Click to edit content. Keep in minimal on key point slides.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786183" y="2404534"/>
            <a:ext cx="4673448" cy="5130800"/>
          </a:xfrm>
        </p:spPr>
        <p:txBody>
          <a:bodyPr/>
          <a:lstStyle>
            <a:lvl1pPr>
              <a:spcBef>
                <a:spcPts val="1600"/>
              </a:spcBef>
              <a:defRPr baseline="0"/>
            </a:lvl1pPr>
            <a:lvl3pPr marL="2020367" indent="-457200">
              <a:buFont typeface="Arial"/>
              <a:buChar char="•"/>
              <a:defRPr/>
            </a:lvl3pPr>
            <a:lvl4pPr>
              <a:spcBef>
                <a:spcPts val="1104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 dirty="0" smtClean="0"/>
              <a:t>Click to edit content. Keep in minimal on key point slides. Bullets are available for hierarchy.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pic>
        <p:nvPicPr>
          <p:cNvPr id="11" name="Picture 1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1"/>
            <a:ext cx="16256000" cy="819342"/>
          </a:xfrm>
          <a:prstGeom prst="rect">
            <a:avLst/>
          </a:prstGeom>
        </p:spPr>
      </p:pic>
      <p:pic>
        <p:nvPicPr>
          <p:cNvPr id="12" name="Picture 1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17" y="8595468"/>
            <a:ext cx="394669" cy="290809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99082" y="8497455"/>
            <a:ext cx="529132" cy="48683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2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80" y="666518"/>
            <a:ext cx="14631829" cy="14670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80" y="2133600"/>
            <a:ext cx="14631829" cy="52045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First level</a:t>
            </a:r>
          </a:p>
          <a:p>
            <a:pPr lvl="2"/>
            <a:r>
              <a:rPr lang="en-CA" dirty="0" smtClean="0"/>
              <a:t>Second level</a:t>
            </a:r>
          </a:p>
          <a:p>
            <a:pPr lvl="0"/>
            <a:endParaRPr lang="en-CA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80" y="8475135"/>
            <a:ext cx="1180185" cy="4868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9" r:id="rId3"/>
    <p:sldLayoutId id="2147483686" r:id="rId4"/>
    <p:sldLayoutId id="2147483650" r:id="rId5"/>
    <p:sldLayoutId id="2147483693" r:id="rId6"/>
    <p:sldLayoutId id="2147483685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4" r:id="rId14"/>
    <p:sldLayoutId id="2147483695" r:id="rId15"/>
    <p:sldLayoutId id="2147483696" r:id="rId16"/>
    <p:sldLayoutId id="2147483697" r:id="rId17"/>
    <p:sldLayoutId id="2147483677" r:id="rId18"/>
    <p:sldLayoutId id="2147483698" r:id="rId19"/>
    <p:sldLayoutId id="2147483699" r:id="rId20"/>
    <p:sldLayoutId id="2147483682" r:id="rId21"/>
    <p:sldLayoutId id="2147483654" r:id="rId22"/>
    <p:sldLayoutId id="2147483662" r:id="rId23"/>
    <p:sldLayoutId id="2147483683" r:id="rId24"/>
    <p:sldLayoutId id="2147483684" r:id="rId25"/>
    <p:sldLayoutId id="2147483664" r:id="rId26"/>
    <p:sldLayoutId id="2147483700" r:id="rId27"/>
    <p:sldLayoutId id="2147483701" r:id="rId28"/>
    <p:sldLayoutId id="2147483657" r:id="rId29"/>
    <p:sldLayoutId id="2147483674" r:id="rId30"/>
    <p:sldLayoutId id="2147483675" r:id="rId31"/>
    <p:sldLayoutId id="2147483681" r:id="rId32"/>
    <p:sldLayoutId id="2147483667" r:id="rId33"/>
    <p:sldLayoutId id="2147483680" r:id="rId34"/>
    <p:sldLayoutId id="2147483702" r:id="rId35"/>
    <p:sldLayoutId id="2147483703" r:id="rId36"/>
    <p:sldLayoutId id="2147483704" r:id="rId3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81583" rtl="0" eaLnBrk="1" latinLnBrk="0" hangingPunct="1">
        <a:lnSpc>
          <a:spcPct val="80000"/>
        </a:lnSpc>
        <a:spcBef>
          <a:spcPct val="0"/>
        </a:spcBef>
        <a:buNone/>
        <a:defRPr sz="7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781583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32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1270073" indent="-488490" algn="l" defTabSz="781583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Arial"/>
        <a:buChar char="•"/>
        <a:defRPr sz="32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2020367" indent="-457200" algn="l" defTabSz="781583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60000"/>
        <a:buFont typeface="Wingdings" charset="2"/>
        <a:buChar char="§"/>
        <a:defRPr sz="32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735542" indent="-390792" algn="l" defTabSz="781583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90000"/>
        <a:buFont typeface="Arial"/>
        <a:buChar char="–"/>
        <a:defRPr sz="21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3517125" indent="-390792" algn="l" defTabSz="781583" rtl="0" eaLnBrk="1" latinLnBrk="0" hangingPunct="1">
        <a:spcBef>
          <a:spcPct val="20000"/>
        </a:spcBef>
        <a:buFont typeface="Arial"/>
        <a:buChar char="»"/>
        <a:defRPr sz="3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4298709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0292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61876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43459" indent="-390792" algn="l" defTabSz="78158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1583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3167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4750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26334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07917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9500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1084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52667" algn="l" defTabSz="78158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82" y="1716572"/>
            <a:ext cx="10898472" cy="3183673"/>
          </a:xfrm>
        </p:spPr>
        <p:txBody>
          <a:bodyPr anchor="ctr">
            <a:normAutofit fontScale="90000"/>
          </a:bodyPr>
          <a:lstStyle/>
          <a:p>
            <a:r>
              <a:rPr lang="en-CA" dirty="0"/>
              <a:t/>
            </a:r>
            <a:br>
              <a:rPr lang="en-CA" dirty="0"/>
            </a:br>
            <a:r>
              <a:rPr lang="en-US" sz="6000" b="1" dirty="0">
                <a:solidFill>
                  <a:srgbClr val="92D050"/>
                </a:solidFill>
              </a:rPr>
              <a:t>Using LEAN </a:t>
            </a:r>
            <a:r>
              <a:rPr lang="en-US" sz="6000" b="1" dirty="0" smtClean="0">
                <a:solidFill>
                  <a:srgbClr val="92D050"/>
                </a:solidFill>
              </a:rPr>
              <a:t>&amp; Stepped Care Process </a:t>
            </a:r>
            <a:r>
              <a:rPr lang="en-US" sz="6000" b="1" dirty="0">
                <a:solidFill>
                  <a:srgbClr val="92D050"/>
                </a:solidFill>
              </a:rPr>
              <a:t>Methodology to Reduce Wait Times for Counselling Services</a:t>
            </a:r>
            <a:r>
              <a:rPr lang="en-CA" sz="6000" dirty="0"/>
              <a:t/>
            </a:r>
            <a:br>
              <a:rPr lang="en-CA" sz="6000" dirty="0"/>
            </a:br>
            <a:r>
              <a:rPr lang="en-CA" sz="3600" dirty="0"/>
              <a:t/>
            </a:r>
            <a:br>
              <a:rPr lang="en-CA" sz="3600" dirty="0"/>
            </a:b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81" y="4994031"/>
            <a:ext cx="12157629" cy="1375496"/>
          </a:xfrm>
        </p:spPr>
        <p:txBody>
          <a:bodyPr/>
          <a:lstStyle/>
          <a:p>
            <a:r>
              <a:rPr lang="en-US" dirty="0" smtClean="0"/>
              <a:t>By Doug Stringer &amp; Ben Bridgstock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14</a:t>
            </a:r>
            <a:r>
              <a:rPr lang="en-US" baseline="30000" dirty="0" smtClean="0"/>
              <a:t>th</a:t>
            </a:r>
            <a:r>
              <a:rPr lang="en-US" dirty="0" smtClean="0"/>
              <a:t> 2019 CICMH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8923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Manager asked for help from Chuck </a:t>
            </a:r>
            <a:r>
              <a:rPr lang="en-CA" dirty="0" smtClean="0"/>
              <a:t>Doyle, Lean Specialist, he found:</a:t>
            </a:r>
          </a:p>
          <a:p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Wait time of </a:t>
            </a:r>
            <a:r>
              <a:rPr lang="en-CA" dirty="0" smtClean="0"/>
              <a:t>3+ </a:t>
            </a:r>
            <a:r>
              <a:rPr lang="en-CA" dirty="0"/>
              <a:t>weeks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No-show rate of </a:t>
            </a:r>
            <a:r>
              <a:rPr lang="en-CA" dirty="0" smtClean="0"/>
              <a:t>30% - 40%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Counsellors completed an average of 2.4 </a:t>
            </a:r>
            <a:r>
              <a:rPr lang="en-CA" dirty="0" smtClean="0"/>
              <a:t>sessions/day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Remaining time a mix of no-shows and workshops.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No triage for students in acute distress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Multiple </a:t>
            </a:r>
            <a:r>
              <a:rPr lang="en-CA" dirty="0"/>
              <a:t>follow-up sessions </a:t>
            </a:r>
            <a:r>
              <a:rPr lang="en-CA" dirty="0" smtClean="0"/>
              <a:t>booked for </a:t>
            </a:r>
            <a:r>
              <a:rPr lang="en-CA" dirty="0"/>
              <a:t>clients – up to 10 weeks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The Story: 2008/09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1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80" y="2133600"/>
            <a:ext cx="14631829" cy="6600092"/>
          </a:xfrm>
        </p:spPr>
        <p:txBody>
          <a:bodyPr>
            <a:normAutofit/>
          </a:bodyPr>
          <a:lstStyle/>
          <a:p>
            <a:r>
              <a:rPr lang="en-CA" dirty="0"/>
              <a:t>Initiated Lean process </a:t>
            </a:r>
            <a:r>
              <a:rPr lang="en-CA" dirty="0" smtClean="0"/>
              <a:t>review </a:t>
            </a:r>
            <a:r>
              <a:rPr lang="en-CA" dirty="0"/>
              <a:t>Spring, </a:t>
            </a:r>
            <a:r>
              <a:rPr lang="en-CA" dirty="0" smtClean="0"/>
              <a:t>2009:</a:t>
            </a:r>
            <a:endParaRPr lang="en-CA" dirty="0"/>
          </a:p>
          <a:p>
            <a:r>
              <a:rPr lang="en-CA" i="1" dirty="0"/>
              <a:t>Value Stream Analysis </a:t>
            </a:r>
            <a:r>
              <a:rPr lang="en-CA" dirty="0"/>
              <a:t>completed to track path of students</a:t>
            </a:r>
          </a:p>
          <a:p>
            <a:r>
              <a:rPr lang="en-CA" i="1" dirty="0"/>
              <a:t>Kaizen </a:t>
            </a:r>
            <a:r>
              <a:rPr lang="en-CA" dirty="0"/>
              <a:t>event with part of Counselling team to address KPI issues</a:t>
            </a:r>
          </a:p>
          <a:p>
            <a:endParaRPr lang="en-CA" dirty="0" smtClean="0"/>
          </a:p>
          <a:p>
            <a:r>
              <a:rPr lang="en-CA" dirty="0" smtClean="0"/>
              <a:t>Chuck </a:t>
            </a:r>
            <a:r>
              <a:rPr lang="en-CA" dirty="0"/>
              <a:t>recommended </a:t>
            </a:r>
            <a:r>
              <a:rPr lang="en-CA" dirty="0" smtClean="0"/>
              <a:t>moving to a </a:t>
            </a:r>
            <a:r>
              <a:rPr lang="en-CA" i="1" dirty="0"/>
              <a:t>Walk-In</a:t>
            </a:r>
            <a:r>
              <a:rPr lang="en-CA" dirty="0"/>
              <a:t> </a:t>
            </a:r>
            <a:r>
              <a:rPr lang="en-CA" dirty="0" smtClean="0"/>
              <a:t>only access model.</a:t>
            </a:r>
            <a:endParaRPr lang="en-CA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The Story: 2008/09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1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80" y="2133600"/>
            <a:ext cx="14631829" cy="6729046"/>
          </a:xfrm>
        </p:spPr>
        <p:txBody>
          <a:bodyPr>
            <a:normAutofit/>
          </a:bodyPr>
          <a:lstStyle/>
          <a:p>
            <a:r>
              <a:rPr lang="en-CA" dirty="0"/>
              <a:t>However…</a:t>
            </a:r>
          </a:p>
          <a:p>
            <a:r>
              <a:rPr lang="en-CA" dirty="0"/>
              <a:t>Limited consensus between Manager and Counselling Team</a:t>
            </a:r>
          </a:p>
          <a:p>
            <a:r>
              <a:rPr lang="en-CA" dirty="0"/>
              <a:t>Manager mandated changes to appointment scheduling process:</a:t>
            </a:r>
          </a:p>
          <a:p>
            <a:pPr lvl="1"/>
            <a:r>
              <a:rPr lang="en-CA" dirty="0"/>
              <a:t>3 Same-Day Appointments</a:t>
            </a:r>
          </a:p>
          <a:p>
            <a:pPr lvl="1"/>
            <a:r>
              <a:rPr lang="en-CA" dirty="0"/>
              <a:t>3 Pre-Booked Follow-Up </a:t>
            </a:r>
            <a:r>
              <a:rPr lang="en-CA" dirty="0" smtClean="0"/>
              <a:t>Appointments</a:t>
            </a:r>
          </a:p>
          <a:p>
            <a:pPr lvl="1"/>
            <a:r>
              <a:rPr lang="en-CA" dirty="0" smtClean="0"/>
              <a:t>Limit of </a:t>
            </a:r>
            <a:r>
              <a:rPr lang="en-CA" dirty="0"/>
              <a:t>2 week </a:t>
            </a:r>
            <a:r>
              <a:rPr lang="en-CA" dirty="0" smtClean="0"/>
              <a:t>pre-booking</a:t>
            </a:r>
          </a:p>
          <a:p>
            <a:r>
              <a:rPr lang="en-CA" dirty="0" smtClean="0"/>
              <a:t>No data compiled for this period.</a:t>
            </a:r>
            <a:endParaRPr lang="en-CA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The Story: 2009/10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96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80" y="2133600"/>
            <a:ext cx="14631829" cy="6471138"/>
          </a:xfrm>
        </p:spPr>
        <p:txBody>
          <a:bodyPr>
            <a:normAutofit/>
          </a:bodyPr>
          <a:lstStyle/>
          <a:p>
            <a:r>
              <a:rPr lang="en-US" dirty="0"/>
              <a:t>Intake process implemented</a:t>
            </a:r>
            <a:endParaRPr lang="en-CA" dirty="0"/>
          </a:p>
          <a:p>
            <a:pPr lvl="1"/>
            <a:r>
              <a:rPr lang="en-US" dirty="0"/>
              <a:t>1 hour intake sessions</a:t>
            </a:r>
            <a:endParaRPr lang="en-CA" dirty="0"/>
          </a:p>
          <a:p>
            <a:pPr lvl="1"/>
            <a:r>
              <a:rPr lang="en-US" dirty="0"/>
              <a:t>Focused on triage and balancing </a:t>
            </a:r>
            <a:r>
              <a:rPr lang="en-US" dirty="0" smtClean="0"/>
              <a:t>case-load</a:t>
            </a:r>
          </a:p>
          <a:p>
            <a:pPr lvl="1"/>
            <a:r>
              <a:rPr lang="en-US" dirty="0" smtClean="0"/>
              <a:t>Used 2 counsellor positions</a:t>
            </a:r>
            <a:endParaRPr lang="en-CA" dirty="0"/>
          </a:p>
          <a:p>
            <a:r>
              <a:rPr lang="en-US" dirty="0"/>
              <a:t>Assigned delivery of workshops to </a:t>
            </a:r>
            <a:r>
              <a:rPr lang="en-US" dirty="0" smtClean="0"/>
              <a:t>single PT </a:t>
            </a:r>
            <a:r>
              <a:rPr lang="en-US" dirty="0"/>
              <a:t>Counsellor</a:t>
            </a:r>
          </a:p>
          <a:p>
            <a:r>
              <a:rPr lang="en-US" dirty="0"/>
              <a:t>Capped </a:t>
            </a:r>
            <a:r>
              <a:rPr lang="en-US" dirty="0" smtClean="0"/>
              <a:t>session limit </a:t>
            </a:r>
            <a:r>
              <a:rPr lang="en-US" dirty="0"/>
              <a:t>at 6 per student </a:t>
            </a:r>
          </a:p>
          <a:p>
            <a:pPr lvl="1"/>
            <a:r>
              <a:rPr lang="en-US" dirty="0"/>
              <a:t>Exceptions permitted following case review with Manager</a:t>
            </a:r>
          </a:p>
          <a:p>
            <a:r>
              <a:rPr lang="en-CA" dirty="0"/>
              <a:t>Created method for tracking Service Volume KPI’s</a:t>
            </a:r>
          </a:p>
          <a:p>
            <a:pPr lvl="1"/>
            <a:r>
              <a:rPr lang="en-CA" dirty="0"/>
              <a:t>Including </a:t>
            </a:r>
            <a:r>
              <a:rPr lang="en-CA" i="1" u="sng" dirty="0"/>
              <a:t>Demand </a:t>
            </a:r>
            <a:r>
              <a:rPr lang="en-CA" dirty="0"/>
              <a:t>for Appointments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The Story: 2010/11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5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The Story: 2010/11</a:t>
            </a:r>
            <a:endParaRPr lang="en-CA" sz="6000" b="1" dirty="0">
              <a:solidFill>
                <a:srgbClr val="00673E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399474"/>
              </p:ext>
            </p:extLst>
          </p:nvPr>
        </p:nvGraphicFramePr>
        <p:xfrm>
          <a:off x="597877" y="1861887"/>
          <a:ext cx="15122769" cy="698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5325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94" y="1718494"/>
            <a:ext cx="14020800" cy="6447788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Jeff </a:t>
            </a:r>
            <a:r>
              <a:rPr lang="en-CA" dirty="0" smtClean="0"/>
              <a:t>Agate becomes </a:t>
            </a:r>
            <a:r>
              <a:rPr lang="en-CA" dirty="0" smtClean="0"/>
              <a:t>Manager, Counselling Services</a:t>
            </a:r>
          </a:p>
          <a:p>
            <a:r>
              <a:rPr lang="en-CA" dirty="0" smtClean="0"/>
              <a:t>Discontinued </a:t>
            </a:r>
            <a:r>
              <a:rPr lang="en-CA" i="1" dirty="0"/>
              <a:t>Intake</a:t>
            </a:r>
            <a:r>
              <a:rPr lang="en-CA" dirty="0"/>
              <a:t> process</a:t>
            </a:r>
          </a:p>
          <a:p>
            <a:r>
              <a:rPr lang="en-CA" dirty="0"/>
              <a:t>Adjusted </a:t>
            </a:r>
            <a:r>
              <a:rPr lang="en-CA" u="sng" dirty="0"/>
              <a:t>ratio</a:t>
            </a:r>
            <a:r>
              <a:rPr lang="en-CA" dirty="0"/>
              <a:t> of </a:t>
            </a:r>
            <a:r>
              <a:rPr lang="en-CA" i="1" dirty="0"/>
              <a:t>Same-Day </a:t>
            </a:r>
            <a:r>
              <a:rPr lang="en-CA" b="1" i="1" dirty="0"/>
              <a:t>:</a:t>
            </a:r>
            <a:r>
              <a:rPr lang="en-CA" i="1" dirty="0"/>
              <a:t> Follow-Up </a:t>
            </a:r>
            <a:r>
              <a:rPr lang="en-CA" dirty="0"/>
              <a:t>appointments</a:t>
            </a:r>
            <a:r>
              <a:rPr lang="en-CA" i="1" dirty="0"/>
              <a:t> </a:t>
            </a:r>
            <a:r>
              <a:rPr lang="en-CA" dirty="0"/>
              <a:t>to meet changing demand across academic year</a:t>
            </a:r>
          </a:p>
          <a:p>
            <a:r>
              <a:rPr lang="en-CA" dirty="0"/>
              <a:t>Created new type of </a:t>
            </a:r>
            <a:r>
              <a:rPr lang="en-CA" i="1" dirty="0"/>
              <a:t>Same-Day</a:t>
            </a:r>
            <a:r>
              <a:rPr lang="en-CA" dirty="0"/>
              <a:t> appointment – </a:t>
            </a:r>
            <a:r>
              <a:rPr lang="en-CA" i="1" u="sng" dirty="0"/>
              <a:t>Urgent</a:t>
            </a:r>
            <a:endParaRPr lang="en-CA" u="sng" dirty="0"/>
          </a:p>
          <a:p>
            <a:pPr lvl="1"/>
            <a:r>
              <a:rPr lang="en-CA" dirty="0"/>
              <a:t>Coverage of Urgent appointments across Counselling schedule</a:t>
            </a:r>
          </a:p>
          <a:p>
            <a:pPr lvl="1"/>
            <a:r>
              <a:rPr lang="en-CA" dirty="0"/>
              <a:t>Each counsellor assigned 4 Urgent appointments per week</a:t>
            </a:r>
          </a:p>
          <a:p>
            <a:r>
              <a:rPr lang="en-CA" dirty="0"/>
              <a:t>Capped daily session limit at </a:t>
            </a:r>
            <a:r>
              <a:rPr lang="en-CA" b="1" u="sng" dirty="0"/>
              <a:t>5</a:t>
            </a:r>
            <a:endParaRPr lang="en-CA" dirty="0"/>
          </a:p>
          <a:p>
            <a:r>
              <a:rPr lang="en-CA" dirty="0"/>
              <a:t>Identified peak periods of demand for appointments</a:t>
            </a:r>
          </a:p>
          <a:p>
            <a:pPr lvl="1"/>
            <a:r>
              <a:rPr lang="en-CA" dirty="0"/>
              <a:t>Scheduled meetings during non-peak periods</a:t>
            </a:r>
          </a:p>
          <a:p>
            <a:pPr lvl="1"/>
            <a:r>
              <a:rPr lang="en-CA" dirty="0"/>
              <a:t>Staggered counsellor lunches to ensure coverage through mid-day</a:t>
            </a:r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394" y="486835"/>
            <a:ext cx="14020800" cy="1231659"/>
          </a:xfrm>
        </p:spPr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The Story: 2011/12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05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Compares Demand for Appointments, Appointments Completed, Students Served, Appointment No-Show, and No Appointments Available for the years of 2008/09, 2010/11, and 2011/12" title="2011/12 Line Graph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784843"/>
              </p:ext>
            </p:extLst>
          </p:nvPr>
        </p:nvGraphicFramePr>
        <p:xfrm>
          <a:off x="422031" y="1876638"/>
          <a:ext cx="15333784" cy="690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The Story: 2011/12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14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94" y="2364497"/>
            <a:ext cx="14020800" cy="5801784"/>
          </a:xfrm>
        </p:spPr>
        <p:txBody>
          <a:bodyPr>
            <a:normAutofit lnSpcReduction="10000"/>
          </a:bodyPr>
          <a:lstStyle/>
          <a:p>
            <a:r>
              <a:rPr lang="en-CA" dirty="0"/>
              <a:t>Moved to new </a:t>
            </a:r>
            <a:r>
              <a:rPr lang="en-CA" u="sng" dirty="0"/>
              <a:t>Student Commons</a:t>
            </a:r>
            <a:r>
              <a:rPr lang="en-CA" dirty="0"/>
              <a:t> </a:t>
            </a:r>
            <a:r>
              <a:rPr lang="en-CA" dirty="0" smtClean="0"/>
              <a:t>services space</a:t>
            </a:r>
            <a:endParaRPr lang="en-CA" dirty="0"/>
          </a:p>
          <a:p>
            <a:pPr lvl="1"/>
            <a:r>
              <a:rPr lang="en-CA" dirty="0"/>
              <a:t>Increased promotion of </a:t>
            </a:r>
            <a:r>
              <a:rPr lang="en-CA" dirty="0" smtClean="0"/>
              <a:t>Counselling</a:t>
            </a:r>
            <a:endParaRPr lang="en-CA" dirty="0"/>
          </a:p>
          <a:p>
            <a:pPr lvl="1"/>
            <a:r>
              <a:rPr lang="en-CA" dirty="0"/>
              <a:t>Extended service hours from </a:t>
            </a:r>
            <a:r>
              <a:rPr lang="en-CA" u="sng" dirty="0"/>
              <a:t>8:45-4:45</a:t>
            </a:r>
            <a:r>
              <a:rPr lang="en-CA" dirty="0"/>
              <a:t> to </a:t>
            </a:r>
            <a:r>
              <a:rPr lang="en-CA" u="sng" dirty="0"/>
              <a:t>8:00-6:00</a:t>
            </a:r>
          </a:p>
          <a:p>
            <a:pPr lvl="1"/>
            <a:r>
              <a:rPr lang="en-CA" dirty="0"/>
              <a:t>One-Stop shared reception desk</a:t>
            </a:r>
          </a:p>
          <a:p>
            <a:pPr lvl="2"/>
            <a:r>
              <a:rPr lang="en-CA" dirty="0"/>
              <a:t>Drafted clear guidelines for appointment booking</a:t>
            </a:r>
          </a:p>
          <a:p>
            <a:r>
              <a:rPr lang="en-CA" dirty="0"/>
              <a:t>Re-Launched </a:t>
            </a:r>
            <a:r>
              <a:rPr lang="en-CA" i="1" dirty="0"/>
              <a:t>Intake</a:t>
            </a:r>
            <a:r>
              <a:rPr lang="en-CA" dirty="0"/>
              <a:t> process.</a:t>
            </a:r>
          </a:p>
          <a:p>
            <a:pPr lvl="1"/>
            <a:r>
              <a:rPr lang="en-CA" dirty="0"/>
              <a:t>3 PT non-counsellor mental health </a:t>
            </a:r>
            <a:r>
              <a:rPr lang="en-CA" dirty="0" smtClean="0"/>
              <a:t>workers added</a:t>
            </a:r>
            <a:endParaRPr lang="en-CA" dirty="0"/>
          </a:p>
          <a:p>
            <a:pPr lvl="1"/>
            <a:r>
              <a:rPr lang="en-CA" dirty="0"/>
              <a:t>30 minute sessions</a:t>
            </a:r>
          </a:p>
          <a:p>
            <a:pPr lvl="1"/>
            <a:r>
              <a:rPr lang="en-CA" dirty="0"/>
              <a:t>110 Intake sessions available each week</a:t>
            </a:r>
          </a:p>
          <a:p>
            <a:pPr lvl="1"/>
            <a:r>
              <a:rPr lang="en-CA" dirty="0"/>
              <a:t>Completed counselling-admin tasks and basic referrals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The Story: 2012/13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4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Compares Demand for Appointments, Appointments Completed, Students Served, Appointment No-Show, and No Appointments Available for the years of 2008/09, 2010/11, 2011/12, and 2012/13" title="2012/13 Line Graph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406982"/>
              </p:ext>
            </p:extLst>
          </p:nvPr>
        </p:nvGraphicFramePr>
        <p:xfrm>
          <a:off x="515815" y="1856954"/>
          <a:ext cx="15146215" cy="700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73E"/>
                </a:solidFill>
              </a:rPr>
              <a:t>The Story: 2012/13</a:t>
            </a:r>
            <a:endParaRPr lang="en-CA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27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94" y="2364497"/>
            <a:ext cx="14020800" cy="5801784"/>
          </a:xfrm>
        </p:spPr>
        <p:txBody>
          <a:bodyPr>
            <a:normAutofit lnSpcReduction="10000"/>
          </a:bodyPr>
          <a:lstStyle/>
          <a:p>
            <a:r>
              <a:rPr lang="en-CA" dirty="0"/>
              <a:t>Implemented </a:t>
            </a:r>
            <a:r>
              <a:rPr lang="en-CA" i="1" dirty="0"/>
              <a:t>Urgent Counsellor </a:t>
            </a:r>
            <a:r>
              <a:rPr lang="en-CA" dirty="0"/>
              <a:t>role</a:t>
            </a:r>
          </a:p>
          <a:p>
            <a:pPr lvl="1"/>
            <a:r>
              <a:rPr lang="en-CA" dirty="0"/>
              <a:t>Experienced crisis counsellor</a:t>
            </a:r>
          </a:p>
          <a:p>
            <a:pPr lvl="1"/>
            <a:r>
              <a:rPr lang="en-CA" dirty="0"/>
              <a:t>Single-session model</a:t>
            </a:r>
          </a:p>
          <a:p>
            <a:r>
              <a:rPr lang="en-CA" dirty="0"/>
              <a:t>Increasing awareness and de-stigmatization of mental </a:t>
            </a:r>
            <a:r>
              <a:rPr lang="en-CA" dirty="0" smtClean="0"/>
              <a:t>health</a:t>
            </a:r>
          </a:p>
          <a:p>
            <a:pPr lvl="1"/>
            <a:r>
              <a:rPr lang="en-CA" dirty="0" smtClean="0"/>
              <a:t>Continued increase in demand for Counselling</a:t>
            </a:r>
            <a:endParaRPr lang="en-CA" dirty="0"/>
          </a:p>
          <a:p>
            <a:r>
              <a:rPr lang="en-CA" dirty="0"/>
              <a:t>Provided feedback to individual counsellors </a:t>
            </a:r>
            <a:r>
              <a:rPr lang="en-CA" dirty="0" smtClean="0"/>
              <a:t>based on </a:t>
            </a:r>
            <a:r>
              <a:rPr lang="en-CA" dirty="0"/>
              <a:t>KPI </a:t>
            </a:r>
            <a:r>
              <a:rPr lang="en-CA" dirty="0" smtClean="0"/>
              <a:t>Data</a:t>
            </a:r>
          </a:p>
          <a:p>
            <a:pPr lvl="1"/>
            <a:r>
              <a:rPr lang="en-CA" dirty="0" smtClean="0"/>
              <a:t># Unique students seen (Case Load)</a:t>
            </a:r>
          </a:p>
          <a:p>
            <a:pPr lvl="1"/>
            <a:r>
              <a:rPr lang="en-CA" dirty="0" smtClean="0"/>
              <a:t># Appointments </a:t>
            </a:r>
            <a:r>
              <a:rPr lang="en-CA" dirty="0"/>
              <a:t>completed</a:t>
            </a:r>
          </a:p>
          <a:p>
            <a:pPr lvl="1"/>
            <a:r>
              <a:rPr lang="en-CA" dirty="0" smtClean="0"/>
              <a:t>Mean # Appointments </a:t>
            </a:r>
            <a:r>
              <a:rPr lang="en-CA" dirty="0"/>
              <a:t>per student</a:t>
            </a:r>
          </a:p>
          <a:p>
            <a:pPr lvl="1"/>
            <a:r>
              <a:rPr lang="en-CA" dirty="0" smtClean="0"/>
              <a:t>% Appointment </a:t>
            </a:r>
            <a:r>
              <a:rPr lang="en-CA" dirty="0"/>
              <a:t>no-show rate</a:t>
            </a:r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The Story: 2013/14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9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1242647"/>
            <a:ext cx="9668513" cy="134815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Agenda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12881" y="2836985"/>
            <a:ext cx="9668512" cy="5122983"/>
          </a:xfrm>
        </p:spPr>
        <p:txBody>
          <a:bodyPr>
            <a:normAutofit fontScale="92500"/>
          </a:bodyPr>
          <a:lstStyle/>
          <a:p>
            <a:pPr marL="685783" indent="-685783">
              <a:buFont typeface="+mj-lt"/>
              <a:buAutoNum type="arabicPeriod"/>
            </a:pPr>
            <a:r>
              <a:rPr lang="en-US" dirty="0"/>
              <a:t>Introductions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What you will and won’t get from this presentation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What is a Lean Approach?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The Story</a:t>
            </a:r>
          </a:p>
          <a:p>
            <a:pPr lvl="1"/>
            <a:r>
              <a:rPr lang="en-US" sz="3733" dirty="0"/>
              <a:t>What was the Problem?</a:t>
            </a:r>
          </a:p>
          <a:p>
            <a:pPr lvl="1"/>
            <a:r>
              <a:rPr lang="en-US" sz="3733" dirty="0"/>
              <a:t>The Change Process</a:t>
            </a:r>
          </a:p>
          <a:p>
            <a:pPr lvl="1"/>
            <a:r>
              <a:rPr lang="en-US" sz="3733" dirty="0"/>
              <a:t>The Current State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Questions and Discussion</a:t>
            </a:r>
          </a:p>
          <a:p>
            <a:pPr marL="685783" indent="-685783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5481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Compares Demand for Appointments, Appointments Completed, Students Served, Appointment No-Show, and No Appointments Available for the years of 2008/09, 2010/11, 2011/12, 2012/13, and 2013/14" title="2013/14 Line Graph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693328"/>
              </p:ext>
            </p:extLst>
          </p:nvPr>
        </p:nvGraphicFramePr>
        <p:xfrm>
          <a:off x="515815" y="1879575"/>
          <a:ext cx="15228277" cy="691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The Story: 2013/14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17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94" y="2364497"/>
            <a:ext cx="14020800" cy="5801784"/>
          </a:xfrm>
        </p:spPr>
        <p:txBody>
          <a:bodyPr>
            <a:normAutofit/>
          </a:bodyPr>
          <a:lstStyle/>
          <a:p>
            <a:r>
              <a:rPr lang="en-CA" dirty="0"/>
              <a:t>Solidifying of changes made to date</a:t>
            </a:r>
          </a:p>
          <a:p>
            <a:r>
              <a:rPr lang="en-CA" dirty="0"/>
              <a:t>Increasingly detailed measurement of Counselling KPI’s</a:t>
            </a:r>
          </a:p>
          <a:p>
            <a:r>
              <a:rPr lang="en-CA" dirty="0"/>
              <a:t>Enhanced relationship with Residence Life team</a:t>
            </a:r>
          </a:p>
          <a:p>
            <a:pPr lvl="1"/>
            <a:r>
              <a:rPr lang="en-CA" dirty="0"/>
              <a:t>Training of Residence staff team</a:t>
            </a:r>
          </a:p>
          <a:p>
            <a:pPr lvl="1"/>
            <a:r>
              <a:rPr lang="en-CA" dirty="0"/>
              <a:t>Increased promotion of Counselling Services</a:t>
            </a:r>
          </a:p>
          <a:p>
            <a:pPr lvl="1"/>
            <a:r>
              <a:rPr lang="en-CA" dirty="0"/>
              <a:t>Priority referral procedure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The Story: 2014/15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80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Compares Demand for Appointments, Appointments Completed, Students Served, Appointment No-Show, and No Appointments Available for the years of 2008/09, 2010/11, 2011/12, 2012/13, 2013/14, and 2014/15" title="2014/15 Line Graph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03409"/>
              </p:ext>
            </p:extLst>
          </p:nvPr>
        </p:nvGraphicFramePr>
        <p:xfrm>
          <a:off x="586154" y="1850198"/>
          <a:ext cx="15157938" cy="70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73E"/>
                </a:solidFill>
              </a:rPr>
              <a:t>The Story: 2014/15</a:t>
            </a:r>
            <a:endParaRPr lang="en-CA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1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94" y="2267444"/>
            <a:ext cx="14020800" cy="5801784"/>
          </a:xfrm>
        </p:spPr>
        <p:txBody>
          <a:bodyPr>
            <a:normAutofit/>
          </a:bodyPr>
          <a:lstStyle/>
          <a:p>
            <a:r>
              <a:rPr lang="en-CA" i="1" dirty="0" smtClean="0"/>
              <a:t>Ben Bridgstock becomes Manager, Counselling Services</a:t>
            </a:r>
          </a:p>
          <a:p>
            <a:r>
              <a:rPr lang="en-CA" i="1" dirty="0" smtClean="0"/>
              <a:t>Umbrella </a:t>
            </a:r>
            <a:r>
              <a:rPr lang="en-CA" i="1" dirty="0"/>
              <a:t>Project </a:t>
            </a:r>
          </a:p>
          <a:p>
            <a:pPr lvl="1"/>
            <a:r>
              <a:rPr lang="en-CA" dirty="0"/>
              <a:t>Substance Use Harm-Reduction Project</a:t>
            </a:r>
          </a:p>
          <a:p>
            <a:pPr lvl="1"/>
            <a:r>
              <a:rPr lang="en-CA" dirty="0"/>
              <a:t>Increased awareness of substance use issues across college</a:t>
            </a:r>
          </a:p>
          <a:p>
            <a:pPr lvl="1"/>
            <a:r>
              <a:rPr lang="en-CA" dirty="0"/>
              <a:t>Training delivered to counselling team</a:t>
            </a:r>
          </a:p>
          <a:p>
            <a:pPr lvl="1"/>
            <a:r>
              <a:rPr lang="en-CA" dirty="0"/>
              <a:t>Addiction Counsellor available for consultations</a:t>
            </a:r>
          </a:p>
          <a:p>
            <a:r>
              <a:rPr lang="en-CA" dirty="0"/>
              <a:t>Student satisfaction survey initiative</a:t>
            </a:r>
          </a:p>
          <a:p>
            <a:pPr lvl="1"/>
            <a:r>
              <a:rPr lang="en-CA" dirty="0"/>
              <a:t>Identifying most valued aspects of Counselling Services</a:t>
            </a:r>
          </a:p>
          <a:p>
            <a:pPr lvl="1"/>
            <a:r>
              <a:rPr lang="en-CA" dirty="0"/>
              <a:t>Included feedback on difficulty acquiring appointments</a:t>
            </a:r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The Story: 2015-16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59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Compares Demand for Appointments, Appointments Completed, Students Served, Appointment No-Show, and No Appointments Available for the years of 2008/09, 2010/11, 2011/12, 2012/13, 2013/14, and 2015/16" title="2015/16 Line Graph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947274"/>
              </p:ext>
            </p:extLst>
          </p:nvPr>
        </p:nvGraphicFramePr>
        <p:xfrm>
          <a:off x="1118394" y="1850197"/>
          <a:ext cx="14020800" cy="580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73E"/>
                </a:solidFill>
              </a:rPr>
              <a:t>The Story: 2015/16</a:t>
            </a:r>
            <a:endParaRPr lang="en-CA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52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94" y="2364497"/>
            <a:ext cx="14020800" cy="6380918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Student feedback centered on access, wait time experienced before meeting a counsellor and availability of counsellors to meet with them on a regular basis</a:t>
            </a:r>
          </a:p>
          <a:p>
            <a:pPr lvl="1"/>
            <a:r>
              <a:rPr lang="en-US" dirty="0" smtClean="0"/>
              <a:t>Guest speakers/trainers invited to share ideas about service delivery to the Counselling team, including; </a:t>
            </a:r>
          </a:p>
          <a:p>
            <a:pPr lvl="2"/>
            <a:r>
              <a:rPr lang="en-US" dirty="0" smtClean="0"/>
              <a:t>Coordinator of the walk in clinic at Family Services Ottawa, </a:t>
            </a:r>
          </a:p>
          <a:p>
            <a:pPr lvl="2"/>
            <a:r>
              <a:rPr lang="en-US" dirty="0" smtClean="0"/>
              <a:t>Dr. Peter Cornish, Memorial University </a:t>
            </a:r>
          </a:p>
          <a:p>
            <a:pPr lvl="2"/>
            <a:r>
              <a:rPr lang="en-US" dirty="0" smtClean="0"/>
              <a:t>Dr. Jennifer Thake </a:t>
            </a:r>
            <a:r>
              <a:rPr lang="en-US" dirty="0" smtClean="0"/>
              <a:t>professor </a:t>
            </a:r>
            <a:r>
              <a:rPr lang="en-US" dirty="0" smtClean="0"/>
              <a:t>&amp; lead clinician at Terrace Wellness</a:t>
            </a:r>
          </a:p>
          <a:p>
            <a:pPr lvl="2"/>
            <a:r>
              <a:rPr lang="en-US" dirty="0" smtClean="0"/>
              <a:t>Dr. Simon Hatcher, a Psychiatrist at the Ottawa Hospital 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73E"/>
                </a:solidFill>
              </a:rPr>
              <a:t>The Story: 2016-17</a:t>
            </a:r>
            <a:endParaRPr lang="en-CA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95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Compares Demand for Appointments, Appointments Completed, Students Served, Appointment No-Show, and No Appointments Available for the years of 2008/09, 2010/11, 2011/12, 2012/13, 2013/14, 2015/16, and 2016/17" title="2016/17 Line Graph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914532"/>
              </p:ext>
            </p:extLst>
          </p:nvPr>
        </p:nvGraphicFramePr>
        <p:xfrm>
          <a:off x="351692" y="1850198"/>
          <a:ext cx="15427570" cy="687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73E"/>
                </a:solidFill>
              </a:rPr>
              <a:t>The Story: 2016-17</a:t>
            </a:r>
            <a:endParaRPr lang="en-CA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52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94" y="2364497"/>
            <a:ext cx="14020800" cy="6380918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Preparations for Stepped Care model of service delivery:</a:t>
            </a:r>
          </a:p>
          <a:p>
            <a:pPr lvl="2"/>
            <a:r>
              <a:rPr lang="en-US" dirty="0" smtClean="0"/>
              <a:t>Hired a counsellor to run groups</a:t>
            </a:r>
          </a:p>
          <a:p>
            <a:pPr lvl="2"/>
            <a:r>
              <a:rPr lang="en-US" dirty="0" smtClean="0"/>
              <a:t>Counsellors trained in single-session in preparation for walk-in</a:t>
            </a:r>
          </a:p>
          <a:p>
            <a:pPr lvl="2"/>
            <a:r>
              <a:rPr lang="en-US" dirty="0" smtClean="0"/>
              <a:t>Counsellors involved in planning and preparation of service model change</a:t>
            </a:r>
          </a:p>
          <a:p>
            <a:pPr lvl="2"/>
            <a:r>
              <a:rPr lang="en-US" dirty="0" smtClean="0"/>
              <a:t>Instituted BHM 20 for feedback-informed service for all students who come with a mental health concern</a:t>
            </a:r>
          </a:p>
          <a:p>
            <a:pPr lvl="2"/>
            <a:r>
              <a:rPr lang="en-US" dirty="0" smtClean="0"/>
              <a:t>Initiate use of Therapy Assisted Online (TAO)  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73E"/>
                </a:solidFill>
              </a:rPr>
              <a:t>The Story: </a:t>
            </a:r>
            <a:r>
              <a:rPr lang="en-US" b="1" dirty="0" smtClean="0">
                <a:solidFill>
                  <a:srgbClr val="00673E"/>
                </a:solidFill>
              </a:rPr>
              <a:t>2017-18</a:t>
            </a:r>
            <a:endParaRPr lang="en-CA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31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73E"/>
                </a:solidFill>
              </a:rPr>
              <a:t>The Story: </a:t>
            </a:r>
            <a:r>
              <a:rPr lang="en-US" b="1" dirty="0" smtClean="0">
                <a:solidFill>
                  <a:srgbClr val="00673E"/>
                </a:solidFill>
              </a:rPr>
              <a:t>2017-18</a:t>
            </a:r>
            <a:endParaRPr lang="en-CA" b="1" dirty="0">
              <a:solidFill>
                <a:srgbClr val="00673E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494041"/>
              </p:ext>
            </p:extLst>
          </p:nvPr>
        </p:nvGraphicFramePr>
        <p:xfrm>
          <a:off x="407773" y="1754659"/>
          <a:ext cx="15125303" cy="687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3654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94" y="2364497"/>
            <a:ext cx="14020800" cy="6380918"/>
          </a:xfrm>
        </p:spPr>
        <p:txBody>
          <a:bodyPr>
            <a:normAutofit/>
          </a:bodyPr>
          <a:lstStyle/>
          <a:p>
            <a:pPr lvl="1"/>
            <a:r>
              <a:rPr lang="en-CA" dirty="0"/>
              <a:t>Doug Stringer becomes Manager, Counselling Services</a:t>
            </a:r>
          </a:p>
          <a:p>
            <a:pPr lvl="1"/>
            <a:r>
              <a:rPr lang="en-US" dirty="0"/>
              <a:t>Intake process removed in </a:t>
            </a:r>
            <a:r>
              <a:rPr lang="en-US" dirty="0" err="1"/>
              <a:t>favour</a:t>
            </a:r>
            <a:r>
              <a:rPr lang="en-US" dirty="0"/>
              <a:t> of daily walk-in access to Counselling Services as the entry point</a:t>
            </a:r>
          </a:p>
          <a:p>
            <a:pPr lvl="1"/>
            <a:r>
              <a:rPr lang="en-US" dirty="0"/>
              <a:t>Once a student has accessed a counsellor, subsequent appointments can be </a:t>
            </a:r>
            <a:r>
              <a:rPr lang="en-US" dirty="0" smtClean="0"/>
              <a:t>scheduled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73E"/>
                </a:solidFill>
              </a:rPr>
              <a:t>The Story: </a:t>
            </a:r>
            <a:r>
              <a:rPr lang="en-US" b="1" dirty="0" smtClean="0">
                <a:solidFill>
                  <a:srgbClr val="00673E"/>
                </a:solidFill>
              </a:rPr>
              <a:t>2018-19</a:t>
            </a:r>
            <a:endParaRPr lang="en-CA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9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94" y="2094268"/>
            <a:ext cx="14020800" cy="58017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Doug Stringer; </a:t>
            </a:r>
          </a:p>
          <a:p>
            <a:r>
              <a:rPr lang="en-US" dirty="0" smtClean="0"/>
              <a:t>	Manager</a:t>
            </a:r>
            <a:r>
              <a:rPr lang="en-US" dirty="0" smtClean="0"/>
              <a:t>, Counselling Services &amp; Spiritual Centre</a:t>
            </a:r>
          </a:p>
          <a:p>
            <a:endParaRPr lang="en-US" dirty="0" smtClean="0"/>
          </a:p>
          <a:p>
            <a:r>
              <a:rPr lang="en-US" dirty="0" smtClean="0"/>
              <a:t>Ben Bridgstock</a:t>
            </a:r>
          </a:p>
          <a:p>
            <a:pPr marL="609585" lvl="1" indent="0">
              <a:buNone/>
            </a:pPr>
            <a:r>
              <a:rPr lang="en-US" dirty="0" smtClean="0"/>
              <a:t>Director, Student Support Services </a:t>
            </a:r>
            <a:endParaRPr lang="en-US" dirty="0"/>
          </a:p>
          <a:p>
            <a:pPr marL="609585" lvl="1" indent="0">
              <a:buNone/>
            </a:pPr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Introductions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35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94" y="2364497"/>
            <a:ext cx="14020800" cy="6380918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Over the 18/19 academic year 77% of students who came were seen “that day”, either through Walk-in or Urgent appointments </a:t>
            </a:r>
          </a:p>
          <a:p>
            <a:pPr lvl="1"/>
            <a:r>
              <a:rPr lang="en-US" sz="3600" dirty="0" smtClean="0"/>
              <a:t>In </a:t>
            </a:r>
            <a:r>
              <a:rPr lang="en-US" sz="3600" b="1" dirty="0" smtClean="0"/>
              <a:t>2017-2018</a:t>
            </a:r>
            <a:r>
              <a:rPr lang="en-US" sz="3600" dirty="0" smtClean="0"/>
              <a:t> there were 1672 Intake appointments and 3205 Counsellor appointments</a:t>
            </a:r>
          </a:p>
          <a:p>
            <a:pPr lvl="1"/>
            <a:r>
              <a:rPr lang="en-US" sz="3600" dirty="0" smtClean="0"/>
              <a:t>In </a:t>
            </a:r>
            <a:r>
              <a:rPr lang="en-US" sz="3600" b="1" dirty="0" smtClean="0"/>
              <a:t>2018-2019</a:t>
            </a:r>
            <a:r>
              <a:rPr lang="en-US" sz="3600" dirty="0" smtClean="0"/>
              <a:t> there were 0 Intake appointments and 3992 Counsellor appointments </a:t>
            </a:r>
          </a:p>
          <a:p>
            <a:pPr marL="781583" lvl="1" indent="0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73E"/>
                </a:solidFill>
              </a:rPr>
              <a:t>The </a:t>
            </a:r>
            <a:r>
              <a:rPr lang="en-US" b="1" dirty="0" smtClean="0">
                <a:solidFill>
                  <a:srgbClr val="00673E"/>
                </a:solidFill>
              </a:rPr>
              <a:t>Statistics: 2018-19</a:t>
            </a:r>
            <a:endParaRPr lang="en-CA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48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94" y="2364497"/>
            <a:ext cx="14020800" cy="6380918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Even with the removal of all Intake appointments, total unique students served increased from 2799 to 2942</a:t>
            </a:r>
          </a:p>
          <a:p>
            <a:pPr lvl="1"/>
            <a:r>
              <a:rPr lang="en-US" dirty="0" smtClean="0"/>
              <a:t>1041 students attended groups and events run by our groups counsellor</a:t>
            </a:r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73E"/>
                </a:solidFill>
              </a:rPr>
              <a:t>The </a:t>
            </a:r>
            <a:r>
              <a:rPr lang="en-US" b="1" dirty="0" smtClean="0">
                <a:solidFill>
                  <a:srgbClr val="00673E"/>
                </a:solidFill>
              </a:rPr>
              <a:t>Statistics: 2018-19</a:t>
            </a:r>
            <a:endParaRPr lang="en-CA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50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94" y="2039815"/>
            <a:ext cx="14020800" cy="67056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April 2018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Students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stated that they would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recommend Counselling Services to a friend  (down 6 % from the previous year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April 2019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98%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students surveyed indicated they would recommend Counselling Services to a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friend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April 2018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83%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students said they came away from counseling with a good plan to address their issues (down 8 % from the previous year)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April 2019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students said they came away from counseling with a good plan to address their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 marL="781583" lvl="1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/>
              <a:t>In </a:t>
            </a:r>
            <a:r>
              <a:rPr lang="en-US" sz="2800" b="1" dirty="0"/>
              <a:t>April 2018</a:t>
            </a:r>
            <a:r>
              <a:rPr lang="en-US" sz="2800" dirty="0"/>
              <a:t>, </a:t>
            </a:r>
            <a:r>
              <a:rPr lang="en-US" sz="2800" b="1" dirty="0" smtClean="0"/>
              <a:t>54% </a:t>
            </a:r>
            <a:r>
              <a:rPr lang="en-US" sz="2800" dirty="0"/>
              <a:t>of students felt they were able to meet with their counsellor as often as they would like (down 18 % from the previous year)</a:t>
            </a:r>
            <a:br>
              <a:rPr lang="en-US" sz="2800" dirty="0"/>
            </a:br>
            <a:r>
              <a:rPr lang="en-US" sz="2800" dirty="0"/>
              <a:t>In </a:t>
            </a:r>
            <a:r>
              <a:rPr lang="en-US" sz="2800" b="1" dirty="0"/>
              <a:t>April 2019</a:t>
            </a:r>
            <a:r>
              <a:rPr lang="en-US" sz="2800" dirty="0"/>
              <a:t>, </a:t>
            </a:r>
            <a:r>
              <a:rPr lang="en-US" sz="2800" b="1" dirty="0"/>
              <a:t>95% </a:t>
            </a:r>
            <a:r>
              <a:rPr lang="en-US" sz="2800" dirty="0"/>
              <a:t>of students stated they believe Counselling Services is available when they need support </a:t>
            </a:r>
            <a:endParaRPr lang="en-US" sz="2800" dirty="0" smtClean="0"/>
          </a:p>
          <a:p>
            <a:pPr marL="781583" lvl="1" indent="0">
              <a:buNone/>
            </a:pPr>
            <a:endParaRPr lang="en-US" sz="2800" dirty="0" smtClean="0"/>
          </a:p>
          <a:p>
            <a:pPr lvl="1"/>
            <a:r>
              <a:rPr lang="en-US" sz="2800" dirty="0"/>
              <a:t>In </a:t>
            </a:r>
            <a:r>
              <a:rPr lang="en-US" sz="2800" b="1" dirty="0"/>
              <a:t>April of 2018</a:t>
            </a:r>
            <a:r>
              <a:rPr lang="en-US" sz="2800" dirty="0"/>
              <a:t>, </a:t>
            </a:r>
            <a:r>
              <a:rPr lang="en-US" sz="2800" b="1" dirty="0" smtClean="0"/>
              <a:t>35% </a:t>
            </a:r>
            <a:r>
              <a:rPr lang="en-US" sz="2800" dirty="0"/>
              <a:t>of </a:t>
            </a:r>
            <a:r>
              <a:rPr lang="en-US" sz="2800" dirty="0" smtClean="0"/>
              <a:t>student comments </a:t>
            </a:r>
            <a:r>
              <a:rPr lang="en-US" sz="2800" dirty="0"/>
              <a:t>expressed concerns about access, scheduling and wait times between </a:t>
            </a:r>
            <a:r>
              <a:rPr lang="en-US" sz="2800" dirty="0" smtClean="0"/>
              <a:t>appointments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In </a:t>
            </a:r>
            <a:r>
              <a:rPr lang="en-US" sz="2800" b="1" dirty="0"/>
              <a:t>April of 2019</a:t>
            </a:r>
            <a:r>
              <a:rPr lang="en-US" sz="2800" dirty="0"/>
              <a:t>, </a:t>
            </a:r>
            <a:r>
              <a:rPr lang="en-US" sz="2800" b="1" dirty="0" smtClean="0"/>
              <a:t>21% </a:t>
            </a:r>
            <a:r>
              <a:rPr lang="en-US" sz="2800" dirty="0"/>
              <a:t>of </a:t>
            </a:r>
            <a:r>
              <a:rPr lang="en-US" sz="2800" dirty="0" smtClean="0"/>
              <a:t>student comments </a:t>
            </a:r>
            <a:r>
              <a:rPr lang="en-US" sz="2800" dirty="0"/>
              <a:t>expressed these same concerns</a:t>
            </a:r>
            <a:br>
              <a:rPr lang="en-US" sz="2800" dirty="0"/>
            </a:b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73E"/>
                </a:solidFill>
              </a:rPr>
              <a:t>The </a:t>
            </a:r>
            <a:r>
              <a:rPr lang="en-US" b="1" dirty="0" smtClean="0">
                <a:solidFill>
                  <a:srgbClr val="00673E"/>
                </a:solidFill>
              </a:rPr>
              <a:t>Statistics: 2018-19 </a:t>
            </a:r>
            <a:br>
              <a:rPr lang="en-US" b="1" dirty="0" smtClean="0">
                <a:solidFill>
                  <a:srgbClr val="00673E"/>
                </a:solidFill>
              </a:rPr>
            </a:br>
            <a:endParaRPr lang="en-CA" sz="44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07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73E"/>
                </a:solidFill>
              </a:rPr>
              <a:t>The Story: </a:t>
            </a:r>
            <a:r>
              <a:rPr lang="en-US" b="1" dirty="0" smtClean="0">
                <a:solidFill>
                  <a:srgbClr val="00673E"/>
                </a:solidFill>
              </a:rPr>
              <a:t>2018-19</a:t>
            </a:r>
            <a:endParaRPr lang="en-CA" b="1" dirty="0">
              <a:solidFill>
                <a:srgbClr val="00673E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733552"/>
              </p:ext>
            </p:extLst>
          </p:nvPr>
        </p:nvGraphicFramePr>
        <p:xfrm>
          <a:off x="358346" y="1890584"/>
          <a:ext cx="15384162" cy="696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4540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Any 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1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783" indent="-685783">
              <a:buFont typeface="+mj-lt"/>
              <a:buAutoNum type="arabicPeriod"/>
            </a:pPr>
            <a:endParaRPr lang="en-CA" sz="4000" dirty="0" smtClean="0"/>
          </a:p>
          <a:p>
            <a:pPr marL="685783" indent="-685783">
              <a:buFont typeface="+mj-lt"/>
              <a:buAutoNum type="arabicPeriod"/>
            </a:pPr>
            <a:r>
              <a:rPr lang="en-CA" sz="4000" dirty="0" smtClean="0"/>
              <a:t>Longitudinal </a:t>
            </a:r>
            <a:r>
              <a:rPr lang="en-CA" sz="4000" dirty="0"/>
              <a:t>case-study of the implementation of </a:t>
            </a:r>
            <a:r>
              <a:rPr lang="en-CA" sz="4000" dirty="0" smtClean="0"/>
              <a:t>Lean and Stepped Care</a:t>
            </a:r>
            <a:endParaRPr lang="en-CA" sz="4000" dirty="0"/>
          </a:p>
          <a:p>
            <a:pPr marL="685783" indent="-685783">
              <a:buFont typeface="+mj-lt"/>
              <a:buAutoNum type="arabicPeriod"/>
            </a:pPr>
            <a:r>
              <a:rPr lang="en-CA" sz="4000" dirty="0"/>
              <a:t>Time line of adjustments with</a:t>
            </a:r>
          </a:p>
          <a:p>
            <a:pPr lvl="1"/>
            <a:r>
              <a:rPr lang="en-CA" sz="4000" dirty="0"/>
              <a:t>Primary concern at each point</a:t>
            </a:r>
          </a:p>
          <a:p>
            <a:pPr lvl="1"/>
            <a:r>
              <a:rPr lang="en-CA" sz="4000" dirty="0"/>
              <a:t>Implemented solution</a:t>
            </a:r>
          </a:p>
          <a:p>
            <a:pPr lvl="1"/>
            <a:r>
              <a:rPr lang="en-CA" sz="4000" dirty="0"/>
              <a:t>Outcome</a:t>
            </a:r>
          </a:p>
          <a:p>
            <a:pPr marL="685783" indent="-685783">
              <a:buFont typeface="+mj-lt"/>
              <a:buAutoNum type="arabicPeriod"/>
            </a:pPr>
            <a:r>
              <a:rPr lang="en-CA" sz="4000" dirty="0"/>
              <a:t>Data illustrating the impact of each change on key performance indicators 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What You </a:t>
            </a:r>
            <a:r>
              <a:rPr lang="en-US" sz="6000" b="1" u="sng" dirty="0">
                <a:solidFill>
                  <a:srgbClr val="00673E"/>
                </a:solidFill>
              </a:rPr>
              <a:t>Will</a:t>
            </a:r>
            <a:r>
              <a:rPr lang="en-US" sz="6000" b="1" dirty="0">
                <a:solidFill>
                  <a:srgbClr val="00673E"/>
                </a:solidFill>
              </a:rPr>
              <a:t> </a:t>
            </a:r>
            <a:r>
              <a:rPr lang="en-US" sz="6000" b="1" dirty="0" smtClean="0">
                <a:solidFill>
                  <a:srgbClr val="00673E"/>
                </a:solidFill>
              </a:rPr>
              <a:t>Get </a:t>
            </a:r>
            <a:r>
              <a:rPr lang="en-US" sz="6000" b="1" dirty="0">
                <a:solidFill>
                  <a:srgbClr val="00673E"/>
                </a:solidFill>
              </a:rPr>
              <a:t>From This Presentation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1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 smtClean="0"/>
          </a:p>
          <a:p>
            <a:r>
              <a:rPr lang="en-US" sz="4000" dirty="0" smtClean="0"/>
              <a:t>You </a:t>
            </a:r>
            <a:r>
              <a:rPr lang="en-US" sz="4000" dirty="0"/>
              <a:t>Won’t Get…</a:t>
            </a:r>
          </a:p>
          <a:p>
            <a:pPr marL="685783" indent="-685783">
              <a:buFont typeface="+mj-lt"/>
              <a:buAutoNum type="arabicPeriod"/>
            </a:pPr>
            <a:r>
              <a:rPr lang="en-CA" sz="4000" dirty="0"/>
              <a:t>Instructions for implementing </a:t>
            </a:r>
            <a:r>
              <a:rPr lang="en-CA" sz="4000" dirty="0" smtClean="0"/>
              <a:t>Lean or Stepped Care</a:t>
            </a:r>
            <a:endParaRPr lang="en-CA" sz="4000" dirty="0"/>
          </a:p>
          <a:p>
            <a:pPr marL="685783" indent="-685783">
              <a:buFont typeface="+mj-lt"/>
              <a:buAutoNum type="arabicPeriod"/>
            </a:pPr>
            <a:r>
              <a:rPr lang="en-CA" sz="4000" dirty="0"/>
              <a:t>A set of global ingredients for reducing wait times </a:t>
            </a:r>
          </a:p>
          <a:p>
            <a:pPr marL="685783" indent="-685783">
              <a:buFont typeface="+mj-lt"/>
              <a:buAutoNum type="arabicPeriod"/>
            </a:pPr>
            <a:r>
              <a:rPr lang="en-CA" sz="4000" dirty="0"/>
              <a:t>A guide for managing change with a team of clinical professionals</a:t>
            </a:r>
          </a:p>
          <a:p>
            <a:pPr marL="685783" indent="-685783">
              <a:buFont typeface="+mj-lt"/>
              <a:buAutoNum type="arabicPeriod"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What You </a:t>
            </a:r>
            <a:r>
              <a:rPr lang="en-US" sz="6000" b="1" u="sng" dirty="0" smtClean="0">
                <a:solidFill>
                  <a:srgbClr val="00673E"/>
                </a:solidFill>
              </a:rPr>
              <a:t>Won’t</a:t>
            </a:r>
            <a:r>
              <a:rPr lang="en-US" sz="6000" b="1" dirty="0" smtClean="0">
                <a:solidFill>
                  <a:srgbClr val="00673E"/>
                </a:solidFill>
              </a:rPr>
              <a:t> </a:t>
            </a:r>
            <a:r>
              <a:rPr lang="en-US" sz="6000" b="1" dirty="0">
                <a:solidFill>
                  <a:srgbClr val="00673E"/>
                </a:solidFill>
              </a:rPr>
              <a:t>Get From This Presentation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6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Respect every individual </a:t>
            </a:r>
            <a:r>
              <a:rPr lang="en-US" dirty="0"/>
              <a:t>– listen to all, empower all, encourage all, serve all</a:t>
            </a:r>
          </a:p>
          <a:p>
            <a:r>
              <a:rPr lang="en-US" b="1" dirty="0"/>
              <a:t>Lead with humility </a:t>
            </a:r>
            <a:r>
              <a:rPr lang="en-US" dirty="0"/>
              <a:t>– leaders ask questions, listen and take a ‘one down’ view</a:t>
            </a:r>
          </a:p>
          <a:p>
            <a:r>
              <a:rPr lang="en-US" b="1" dirty="0"/>
              <a:t>Seek perfection </a:t>
            </a:r>
            <a:r>
              <a:rPr lang="en-US" dirty="0"/>
              <a:t>– find root causes/solutions, chase flawless service delivery</a:t>
            </a:r>
          </a:p>
          <a:p>
            <a:r>
              <a:rPr lang="en-US" b="1" dirty="0"/>
              <a:t>Ensure quality at the source</a:t>
            </a:r>
            <a:r>
              <a:rPr lang="en-US" dirty="0"/>
              <a:t> – seek to eliminate errors and mistakes</a:t>
            </a:r>
          </a:p>
          <a:p>
            <a:r>
              <a:rPr lang="en-US" b="1" dirty="0"/>
              <a:t>Scientific thinking </a:t>
            </a:r>
            <a:r>
              <a:rPr lang="en-US" dirty="0"/>
              <a:t>– follow ‘plan-do-study-act’ process rigorously </a:t>
            </a:r>
          </a:p>
          <a:p>
            <a:r>
              <a:rPr lang="en-US" b="1" dirty="0"/>
              <a:t>Focus on process </a:t>
            </a:r>
            <a:r>
              <a:rPr lang="en-US" dirty="0"/>
              <a:t>– results flow from processes, adjust one, impact the other</a:t>
            </a:r>
          </a:p>
          <a:p>
            <a:r>
              <a:rPr lang="en-US" b="1" dirty="0"/>
              <a:t>Think systemically </a:t>
            </a:r>
            <a:r>
              <a:rPr lang="en-US" dirty="0"/>
              <a:t>– every aspect of the system must add value to the end user </a:t>
            </a:r>
          </a:p>
          <a:p>
            <a:r>
              <a:rPr lang="en-US" b="1" dirty="0"/>
              <a:t>Create constancy of purpose </a:t>
            </a:r>
            <a:r>
              <a:rPr lang="en-US" dirty="0"/>
              <a:t>– remove all non value creating steps in process </a:t>
            </a:r>
          </a:p>
          <a:p>
            <a:r>
              <a:rPr lang="en-US" b="1" dirty="0"/>
              <a:t>Transparency through visual management </a:t>
            </a:r>
            <a:r>
              <a:rPr lang="en-US" dirty="0"/>
              <a:t>– display data, act to address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What Are “Lean Values”?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8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What </a:t>
            </a:r>
            <a:r>
              <a:rPr lang="en-US" sz="6000" b="1" dirty="0" smtClean="0">
                <a:solidFill>
                  <a:srgbClr val="00673E"/>
                </a:solidFill>
              </a:rPr>
              <a:t>is Stepped Care?</a:t>
            </a:r>
            <a:endParaRPr lang="en-CA" sz="6000" b="1" dirty="0">
              <a:solidFill>
                <a:srgbClr val="00673E"/>
              </a:solidFill>
            </a:endParaRPr>
          </a:p>
        </p:txBody>
      </p:sp>
      <p:pic>
        <p:nvPicPr>
          <p:cNvPr id="1026" name="Picture 2" descr="https://steppedcaretwopoint0.ca/wp-content/uploads/2018/11/Slid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79" y="2133599"/>
            <a:ext cx="13430249" cy="654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5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46" y="138794"/>
            <a:ext cx="15741625" cy="1994806"/>
          </a:xfrm>
        </p:spPr>
        <p:txBody>
          <a:bodyPr/>
          <a:lstStyle/>
          <a:p>
            <a:r>
              <a:rPr lang="en-US" b="1" dirty="0">
                <a:solidFill>
                  <a:srgbClr val="00673E"/>
                </a:solidFill>
              </a:rPr>
              <a:t>The Journey from 2008 to Present</a:t>
            </a:r>
            <a:endParaRPr lang="en-CA" b="1" dirty="0">
              <a:solidFill>
                <a:srgbClr val="00673E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733552"/>
              </p:ext>
            </p:extLst>
          </p:nvPr>
        </p:nvGraphicFramePr>
        <p:xfrm>
          <a:off x="358346" y="1890584"/>
          <a:ext cx="15384162" cy="696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404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The Manager of Counselling Services noticed…</a:t>
            </a:r>
          </a:p>
          <a:p>
            <a:pPr lvl="1"/>
            <a:r>
              <a:rPr lang="en-CA" sz="3733" dirty="0"/>
              <a:t>Students asked to wait several weeks for appointments.</a:t>
            </a:r>
          </a:p>
          <a:p>
            <a:pPr lvl="1"/>
            <a:r>
              <a:rPr lang="en-CA" sz="3733" dirty="0"/>
              <a:t>Counsellors without students in their offices much of the time.</a:t>
            </a:r>
          </a:p>
          <a:p>
            <a:pPr lvl="1"/>
            <a:r>
              <a:rPr lang="en-CA" sz="3733" dirty="0"/>
              <a:t>Appointment scheduling system could not produce reports to capture KPI’s:</a:t>
            </a:r>
          </a:p>
          <a:p>
            <a:pPr lvl="2"/>
            <a:r>
              <a:rPr lang="en-CA" sz="3733" dirty="0"/>
              <a:t># of appointments available</a:t>
            </a:r>
          </a:p>
          <a:p>
            <a:pPr lvl="2"/>
            <a:r>
              <a:rPr lang="en-CA" sz="3733" dirty="0"/>
              <a:t># of appointments used</a:t>
            </a:r>
          </a:p>
          <a:p>
            <a:pPr lvl="2"/>
            <a:r>
              <a:rPr lang="en-CA" sz="3733" dirty="0"/>
              <a:t>Wait time for appointments</a:t>
            </a:r>
          </a:p>
          <a:p>
            <a:pPr lvl="2"/>
            <a:r>
              <a:rPr lang="en-CA" sz="3733" dirty="0"/>
              <a:t># of students being served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00673E"/>
                </a:solidFill>
              </a:rPr>
              <a:t>The Story: 2008/09</a:t>
            </a:r>
            <a:endParaRPr lang="en-CA" sz="6000" b="1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2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onquin College Colours">
      <a:dk1>
        <a:srgbClr val="423F3F"/>
      </a:dk1>
      <a:lt1>
        <a:sysClr val="window" lastClr="FFFFFF"/>
      </a:lt1>
      <a:dk2>
        <a:srgbClr val="00673E"/>
      </a:dk2>
      <a:lt2>
        <a:srgbClr val="FFFFFF"/>
      </a:lt2>
      <a:accent1>
        <a:srgbClr val="00673E"/>
      </a:accent1>
      <a:accent2>
        <a:srgbClr val="599A83"/>
      </a:accent2>
      <a:accent3>
        <a:srgbClr val="A6C8BC"/>
      </a:accent3>
      <a:accent4>
        <a:srgbClr val="408A70"/>
      </a:accent4>
      <a:accent5>
        <a:srgbClr val="423F3F"/>
      </a:accent5>
      <a:accent6>
        <a:srgbClr val="B4B2B5"/>
      </a:accent6>
      <a:hlink>
        <a:srgbClr val="43B02A"/>
      </a:hlink>
      <a:folHlink>
        <a:srgbClr val="7AC1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003B0C699F4E4AAA4D1B98ECC6DB79" ma:contentTypeVersion="11" ma:contentTypeDescription="Create a new document." ma:contentTypeScope="" ma:versionID="836390fb518868a697c68203c68b4c6b">
  <xsd:schema xmlns:xsd="http://www.w3.org/2001/XMLSchema" xmlns:xs="http://www.w3.org/2001/XMLSchema" xmlns:p="http://schemas.microsoft.com/office/2006/metadata/properties" xmlns:ns3="59b9b973-6bee-4645-bd27-01a45802238e" xmlns:ns4="869d05bd-dc21-4d87-9ed1-563fba5acc5c" targetNamespace="http://schemas.microsoft.com/office/2006/metadata/properties" ma:root="true" ma:fieldsID="f2f6786396a737234fa7c85694b34a55" ns3:_="" ns4:_="">
    <xsd:import namespace="59b9b973-6bee-4645-bd27-01a45802238e"/>
    <xsd:import namespace="869d05bd-dc21-4d87-9ed1-563fba5acc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9b973-6bee-4645-bd27-01a4580223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d05bd-dc21-4d87-9ed1-563fba5acc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E18C57-DFE0-4D79-80C2-63AAA722DEF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69d05bd-dc21-4d87-9ed1-563fba5acc5c"/>
    <ds:schemaRef ds:uri="59b9b973-6bee-4645-bd27-01a45802238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5B23CD-E975-4CB6-810C-5222765064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84A79-C38E-4886-862A-700678BE8E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9b973-6bee-4645-bd27-01a45802238e"/>
    <ds:schemaRef ds:uri="869d05bd-dc21-4d87-9ed1-563fba5acc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1212</Words>
  <Application>Microsoft Office PowerPoint</Application>
  <PresentationFormat>Custom</PresentationFormat>
  <Paragraphs>236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 Using LEAN &amp; Stepped Care Process Methodology to Reduce Wait Times for Counselling Services  </vt:lpstr>
      <vt:lpstr>Agenda</vt:lpstr>
      <vt:lpstr>Introductions</vt:lpstr>
      <vt:lpstr>What You Will Get From This Presentation</vt:lpstr>
      <vt:lpstr>What You Won’t Get From This Presentation</vt:lpstr>
      <vt:lpstr>What Are “Lean Values”?</vt:lpstr>
      <vt:lpstr>What is Stepped Care?</vt:lpstr>
      <vt:lpstr>The Journey from 2008 to Present</vt:lpstr>
      <vt:lpstr>The Story: 2008/09</vt:lpstr>
      <vt:lpstr>The Story: 2008/09</vt:lpstr>
      <vt:lpstr>The Story: 2008/09</vt:lpstr>
      <vt:lpstr>The Story: 2009/10</vt:lpstr>
      <vt:lpstr>The Story: 2010/11</vt:lpstr>
      <vt:lpstr>The Story: 2010/11</vt:lpstr>
      <vt:lpstr>The Story: 2011/12</vt:lpstr>
      <vt:lpstr>The Story: 2011/12</vt:lpstr>
      <vt:lpstr>The Story: 2012/13</vt:lpstr>
      <vt:lpstr>The Story: 2012/13</vt:lpstr>
      <vt:lpstr>The Story: 2013/14</vt:lpstr>
      <vt:lpstr>The Story: 2013/14</vt:lpstr>
      <vt:lpstr>The Story: 2014/15</vt:lpstr>
      <vt:lpstr>The Story: 2014/15</vt:lpstr>
      <vt:lpstr>The Story: 2015-16</vt:lpstr>
      <vt:lpstr>The Story: 2015/16</vt:lpstr>
      <vt:lpstr>The Story: 2016-17</vt:lpstr>
      <vt:lpstr>The Story: 2016-17</vt:lpstr>
      <vt:lpstr>The Story: 2017-18</vt:lpstr>
      <vt:lpstr>The Story: 2017-18</vt:lpstr>
      <vt:lpstr>The Story: 2018-19</vt:lpstr>
      <vt:lpstr>The Statistics: 2018-19</vt:lpstr>
      <vt:lpstr>The Statistics: 2018-19</vt:lpstr>
      <vt:lpstr>The Statistics: 2018-19  </vt:lpstr>
      <vt:lpstr>The Story: 2018-19</vt:lpstr>
      <vt:lpstr>Thank You!   Any Questions? </vt:lpstr>
    </vt:vector>
  </TitlesOfParts>
  <Company>Salt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Chavez Ackermann</dc:creator>
  <cp:lastModifiedBy>Ben Bridgstock</cp:lastModifiedBy>
  <cp:revision>194</cp:revision>
  <dcterms:created xsi:type="dcterms:W3CDTF">2016-12-21T16:02:28Z</dcterms:created>
  <dcterms:modified xsi:type="dcterms:W3CDTF">2019-10-09T17:18:33Z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0x010100E8003B0C699F4E4AAA4D1B98ECC6DB79</vt:lpwstr>
  </property>
</Properties>
</file>