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7.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58" r:id="rId1"/>
    <p:sldMasterId id="2147483786" r:id="rId2"/>
    <p:sldMasterId id="2147483797" r:id="rId3"/>
    <p:sldMasterId id="2147483802" r:id="rId4"/>
    <p:sldMasterId id="2147483805" r:id="rId5"/>
    <p:sldMasterId id="2147483808" r:id="rId6"/>
    <p:sldMasterId id="2147483820" r:id="rId7"/>
    <p:sldMasterId id="2147483833" r:id="rId8"/>
  </p:sldMasterIdLst>
  <p:notesMasterIdLst>
    <p:notesMasterId r:id="rId29"/>
  </p:notesMasterIdLst>
  <p:handoutMasterIdLst>
    <p:handoutMasterId r:id="rId30"/>
  </p:handoutMasterIdLst>
  <p:sldIdLst>
    <p:sldId id="433" r:id="rId9"/>
    <p:sldId id="434" r:id="rId10"/>
    <p:sldId id="436" r:id="rId11"/>
    <p:sldId id="435" r:id="rId12"/>
    <p:sldId id="437" r:id="rId13"/>
    <p:sldId id="438" r:id="rId14"/>
    <p:sldId id="454" r:id="rId15"/>
    <p:sldId id="440" r:id="rId16"/>
    <p:sldId id="441" r:id="rId17"/>
    <p:sldId id="442" r:id="rId18"/>
    <p:sldId id="443" r:id="rId19"/>
    <p:sldId id="444" r:id="rId20"/>
    <p:sldId id="445" r:id="rId21"/>
    <p:sldId id="446" r:id="rId22"/>
    <p:sldId id="453" r:id="rId23"/>
    <p:sldId id="450" r:id="rId24"/>
    <p:sldId id="447" r:id="rId25"/>
    <p:sldId id="448" r:id="rId26"/>
    <p:sldId id="451" r:id="rId27"/>
    <p:sldId id="452"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motional Intelligence" id="{34DA7DB0-625A-441E-AEEE-BC8326F089EC}">
          <p14:sldIdLst>
            <p14:sldId id="433"/>
            <p14:sldId id="434"/>
            <p14:sldId id="436"/>
            <p14:sldId id="435"/>
            <p14:sldId id="437"/>
            <p14:sldId id="438"/>
            <p14:sldId id="454"/>
            <p14:sldId id="440"/>
            <p14:sldId id="441"/>
            <p14:sldId id="442"/>
            <p14:sldId id="443"/>
            <p14:sldId id="444"/>
            <p14:sldId id="445"/>
            <p14:sldId id="446"/>
            <p14:sldId id="453"/>
            <p14:sldId id="450"/>
            <p14:sldId id="447"/>
            <p14:sldId id="448"/>
            <p14:sldId id="451"/>
            <p14:sldId id="452"/>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9810"/>
    <a:srgbClr val="FF6600"/>
    <a:srgbClr val="41D406"/>
    <a:srgbClr val="6600FF"/>
    <a:srgbClr val="AB98C2"/>
    <a:srgbClr val="E6CDFF"/>
    <a:srgbClr val="ACE6B7"/>
    <a:srgbClr val="CDEEAA"/>
    <a:srgbClr val="F6C1A9"/>
    <a:srgbClr val="9EF2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43" autoAdjust="0"/>
    <p:restoredTop sz="88534" autoAdjust="0"/>
  </p:normalViewPr>
  <p:slideViewPr>
    <p:cSldViewPr showGuides="1">
      <p:cViewPr>
        <p:scale>
          <a:sx n="75" d="100"/>
          <a:sy n="75" d="100"/>
        </p:scale>
        <p:origin x="-2580" y="-966"/>
      </p:cViewPr>
      <p:guideLst>
        <p:guide orient="horz" pos="2160"/>
        <p:guide pos="2880"/>
      </p:guideLst>
    </p:cSldViewPr>
  </p:slideViewPr>
  <p:outlineViewPr>
    <p:cViewPr>
      <p:scale>
        <a:sx n="33" d="100"/>
        <a:sy n="33" d="100"/>
      </p:scale>
      <p:origin x="0" y="812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2832" y="-9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FE6F95E3-8995-453D-8F2B-76B6C974DC7D}" type="datetimeFigureOut">
              <a:rPr lang="en-CA" smtClean="0"/>
              <a:t>19/07/2016</a:t>
            </a:fld>
            <a:endParaRPr lang="en-CA"/>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62A75666-3C24-43FC-816E-64D3D7F94728}" type="slidenum">
              <a:rPr lang="en-CA" smtClean="0"/>
              <a:t>‹#›</a:t>
            </a:fld>
            <a:endParaRPr lang="en-CA"/>
          </a:p>
        </p:txBody>
      </p:sp>
    </p:spTree>
    <p:extLst>
      <p:ext uri="{BB962C8B-B14F-4D97-AF65-F5344CB8AC3E}">
        <p14:creationId xmlns:p14="http://schemas.microsoft.com/office/powerpoint/2010/main" val="1488110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75EBE12F-0950-4622-8751-5A39F0EDFDDB}" type="datetimeFigureOut">
              <a:rPr lang="en-CA" smtClean="0"/>
              <a:t>19/07/2016</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48534198-6479-454D-8818-4AD61D0A4700}" type="slidenum">
              <a:rPr lang="en-CA" smtClean="0"/>
              <a:t>‹#›</a:t>
            </a:fld>
            <a:endParaRPr lang="en-CA"/>
          </a:p>
        </p:txBody>
      </p:sp>
    </p:spTree>
    <p:extLst>
      <p:ext uri="{BB962C8B-B14F-4D97-AF65-F5344CB8AC3E}">
        <p14:creationId xmlns:p14="http://schemas.microsoft.com/office/powerpoint/2010/main" val="3569237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8534198-6479-454D-8818-4AD61D0A4700}" type="slidenum">
              <a:rPr lang="en-CA" smtClean="0"/>
              <a:t>1</a:t>
            </a:fld>
            <a:endParaRPr lang="en-CA"/>
          </a:p>
        </p:txBody>
      </p:sp>
    </p:spTree>
    <p:extLst>
      <p:ext uri="{BB962C8B-B14F-4D97-AF65-F5344CB8AC3E}">
        <p14:creationId xmlns:p14="http://schemas.microsoft.com/office/powerpoint/2010/main" val="2036703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DC6319-1662-44BC-97D8-8B3E8759DE7E}" type="slidenum">
              <a:rPr lang="en-US" smtClean="0"/>
              <a:pPr/>
              <a:t>6</a:t>
            </a:fld>
            <a:endParaRPr lang="en-US"/>
          </a:p>
        </p:txBody>
      </p:sp>
    </p:spTree>
    <p:extLst>
      <p:ext uri="{BB962C8B-B14F-4D97-AF65-F5344CB8AC3E}">
        <p14:creationId xmlns:p14="http://schemas.microsoft.com/office/powerpoint/2010/main" val="1238000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8534198-6479-454D-8818-4AD61D0A4700}" type="slidenum">
              <a:rPr lang="en-CA" smtClean="0"/>
              <a:t>14</a:t>
            </a:fld>
            <a:endParaRPr lang="en-CA"/>
          </a:p>
        </p:txBody>
      </p:sp>
    </p:spTree>
    <p:extLst>
      <p:ext uri="{BB962C8B-B14F-4D97-AF65-F5344CB8AC3E}">
        <p14:creationId xmlns:p14="http://schemas.microsoft.com/office/powerpoint/2010/main" val="3215776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534198-6479-454D-8818-4AD61D0A4700}" type="slidenum">
              <a:rPr lang="en-CA" smtClean="0"/>
              <a:t>17</a:t>
            </a:fld>
            <a:endParaRPr lang="en-CA"/>
          </a:p>
        </p:txBody>
      </p:sp>
    </p:spTree>
    <p:extLst>
      <p:ext uri="{BB962C8B-B14F-4D97-AF65-F5344CB8AC3E}">
        <p14:creationId xmlns:p14="http://schemas.microsoft.com/office/powerpoint/2010/main" val="1427797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DC6319-1662-44BC-97D8-8B3E8759DE7E}" type="slidenum">
              <a:rPr lang="en-US" smtClean="0"/>
              <a:pPr/>
              <a:t>18</a:t>
            </a:fld>
            <a:endParaRPr lang="en-US"/>
          </a:p>
        </p:txBody>
      </p:sp>
    </p:spTree>
    <p:extLst>
      <p:ext uri="{BB962C8B-B14F-4D97-AF65-F5344CB8AC3E}">
        <p14:creationId xmlns:p14="http://schemas.microsoft.com/office/powerpoint/2010/main" val="1393968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40C7DA5-617A-407D-81D1-202B8422EACB}" type="datetimeFigureOut">
              <a:rPr lang="en-CA" smtClean="0"/>
              <a:t>19/07/2016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5924B8A-7607-4E86-9209-A4DEF41CD704}" type="slidenum">
              <a:rPr lang="en-CA" smtClean="0"/>
              <a:t>‹#›</a:t>
            </a:fld>
            <a:endParaRPr lang="en-CA"/>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0C7DA5-617A-407D-81D1-202B8422EACB}" type="datetimeFigureOut">
              <a:rPr lang="en-CA" smtClean="0"/>
              <a:t>19/07/2016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5924B8A-7607-4E86-9209-A4DEF41CD704}" type="slidenum">
              <a:rPr lang="en-CA" smtClean="0"/>
              <a:t>‹#›</a:t>
            </a:fld>
            <a:endParaRPr lang="en-CA"/>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848600" cy="1927225"/>
          </a:xfrm>
        </p:spPr>
        <p:txBody>
          <a:bodyPr anchor="b">
            <a:noAutofit/>
          </a:bodyPr>
          <a:lstStyle>
            <a:lvl1pPr>
              <a:defRPr sz="5400" b="1"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E199BB2-54BF-40CA-879B-3AF366A26ACC}" type="datetimeFigureOut">
              <a:rPr lang="en-CA" smtClean="0"/>
              <a:t>19/07/2016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0F7468B-8924-4E27-9322-2B20474255C5}" type="slidenum">
              <a:rPr lang="en-CA" smtClean="0"/>
              <a:t>‹#›</a:t>
            </a:fld>
            <a:endParaRPr lang="en-CA"/>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254530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199BB2-54BF-40CA-879B-3AF366A26ACC}" type="datetimeFigureOut">
              <a:rPr lang="en-CA" smtClean="0"/>
              <a:t>19/07/2016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0F7468B-8924-4E27-9322-2B20474255C5}" type="slidenum">
              <a:rPr lang="en-CA" smtClean="0"/>
              <a:t>‹#›</a:t>
            </a:fld>
            <a:endParaRPr lang="en-CA"/>
          </a:p>
        </p:txBody>
      </p:sp>
    </p:spTree>
    <p:extLst>
      <p:ext uri="{BB962C8B-B14F-4D97-AF65-F5344CB8AC3E}">
        <p14:creationId xmlns:p14="http://schemas.microsoft.com/office/powerpoint/2010/main" val="380512140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5"/>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0C7DA5-617A-407D-81D1-202B8422EACB}" type="datetimeFigureOut">
              <a:rPr lang="en-CA" smtClean="0"/>
              <a:t>19/07/2016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5924B8A-7607-4E86-9209-A4DEF41CD704}" type="slidenum">
              <a:rPr lang="en-CA" smtClean="0"/>
              <a:t>‹#›</a:t>
            </a:fld>
            <a:endParaRPr lang="en-CA"/>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56445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40C7DA5-617A-407D-81D1-202B8422EACB}" type="datetimeFigureOut">
              <a:rPr lang="en-CA" smtClean="0"/>
              <a:t>19/07/2016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5924B8A-7607-4E86-9209-A4DEF41CD704}" type="slidenum">
              <a:rPr lang="en-CA" smtClean="0"/>
              <a:t>‹#›</a:t>
            </a:fld>
            <a:endParaRPr lang="en-CA"/>
          </a:p>
        </p:txBody>
      </p:sp>
    </p:spTree>
    <p:extLst>
      <p:ext uri="{BB962C8B-B14F-4D97-AF65-F5344CB8AC3E}">
        <p14:creationId xmlns:p14="http://schemas.microsoft.com/office/powerpoint/2010/main" val="141911506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40C7DA5-617A-407D-81D1-202B8422EACB}" type="datetimeFigureOut">
              <a:rPr lang="en-CA" smtClean="0"/>
              <a:t>19/07/2016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5924B8A-7607-4E86-9209-A4DEF41CD704}" type="slidenum">
              <a:rPr lang="en-CA" smtClean="0"/>
              <a:t>‹#›</a:t>
            </a:fld>
            <a:endParaRPr lang="en-CA"/>
          </a:p>
        </p:txBody>
      </p:sp>
      <p:cxnSp>
        <p:nvCxnSpPr>
          <p:cNvPr id="11" name="Straight Connector 10"/>
          <p:cNvCxnSpPr/>
          <p:nvPr/>
        </p:nvCxnSpPr>
        <p:spPr>
          <a:xfrm rot="5400000">
            <a:off x="2217817" y="4045823"/>
            <a:ext cx="4709160" cy="79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4002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0C7DA5-617A-407D-81D1-202B8422EACB}" type="datetimeFigureOut">
              <a:rPr lang="en-CA" smtClean="0"/>
              <a:t>19/07/2016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5924B8A-7607-4E86-9209-A4DEF41CD704}" type="slidenum">
              <a:rPr lang="en-CA" smtClean="0"/>
              <a:t>‹#›</a:t>
            </a:fld>
            <a:endParaRPr lang="en-CA"/>
          </a:p>
        </p:txBody>
      </p:sp>
    </p:spTree>
    <p:extLst>
      <p:ext uri="{BB962C8B-B14F-4D97-AF65-F5344CB8AC3E}">
        <p14:creationId xmlns:p14="http://schemas.microsoft.com/office/powerpoint/2010/main" val="60551889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0C7DA5-617A-407D-81D1-202B8422EACB}" type="datetimeFigureOut">
              <a:rPr lang="en-CA" smtClean="0"/>
              <a:t>19/07/2016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5924B8A-7607-4E86-9209-A4DEF41CD704}" type="slidenum">
              <a:rPr lang="en-CA" smtClean="0"/>
              <a:t>‹#›</a:t>
            </a:fld>
            <a:endParaRPr lang="en-CA"/>
          </a:p>
        </p:txBody>
      </p:sp>
    </p:spTree>
    <p:extLst>
      <p:ext uri="{BB962C8B-B14F-4D97-AF65-F5344CB8AC3E}">
        <p14:creationId xmlns:p14="http://schemas.microsoft.com/office/powerpoint/2010/main" val="23558773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3"/>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0C7DA5-617A-407D-81D1-202B8422EACB}" type="datetimeFigureOut">
              <a:rPr lang="en-CA" smtClean="0"/>
              <a:t>19/07/2016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5924B8A-7607-4E86-9209-A4DEF41CD704}" type="slidenum">
              <a:rPr lang="en-CA" smtClean="0"/>
              <a:t>‹#›</a:t>
            </a:fld>
            <a:endParaRPr lang="en-CA"/>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28501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2"/>
            <a:ext cx="5904391"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0C7DA5-617A-407D-81D1-202B8422EACB}" type="datetimeFigureOut">
              <a:rPr lang="en-CA" smtClean="0"/>
              <a:t>19/07/2016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5924B8A-7607-4E86-9209-A4DEF41CD704}" type="slidenum">
              <a:rPr lang="en-CA" smtClean="0"/>
              <a:t>‹#›</a:t>
            </a:fld>
            <a:endParaRPr lang="en-CA"/>
          </a:p>
        </p:txBody>
      </p:sp>
    </p:spTree>
    <p:extLst>
      <p:ext uri="{BB962C8B-B14F-4D97-AF65-F5344CB8AC3E}">
        <p14:creationId xmlns:p14="http://schemas.microsoft.com/office/powerpoint/2010/main" val="34163379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0C7DA5-617A-407D-81D1-202B8422EACB}" type="datetimeFigureOut">
              <a:rPr lang="en-CA" smtClean="0"/>
              <a:t>19/07/2016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5924B8A-7607-4E86-9209-A4DEF41CD704}" type="slidenum">
              <a:rPr lang="en-CA" smtClean="0"/>
              <a:t>‹#›</a:t>
            </a:fld>
            <a:endParaRPr lang="en-CA"/>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0C7DA5-617A-407D-81D1-202B8422EACB}" type="datetimeFigureOut">
              <a:rPr lang="en-CA" smtClean="0"/>
              <a:t>19/07/2016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5924B8A-7607-4E86-9209-A4DEF41CD704}" type="slidenum">
              <a:rPr lang="en-CA" smtClean="0"/>
              <a:t>‹#›</a:t>
            </a:fld>
            <a:endParaRPr lang="en-CA"/>
          </a:p>
        </p:txBody>
      </p:sp>
    </p:spTree>
    <p:extLst>
      <p:ext uri="{BB962C8B-B14F-4D97-AF65-F5344CB8AC3E}">
        <p14:creationId xmlns:p14="http://schemas.microsoft.com/office/powerpoint/2010/main" val="97359042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0C7DA5-617A-407D-81D1-202B8422EACB}" type="datetimeFigureOut">
              <a:rPr lang="en-CA" smtClean="0"/>
              <a:t>19/07/2016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5924B8A-7607-4E86-9209-A4DEF41CD704}" type="slidenum">
              <a:rPr lang="en-CA" smtClean="0"/>
              <a:t>‹#›</a:t>
            </a:fld>
            <a:endParaRPr lang="en-CA"/>
          </a:p>
        </p:txBody>
      </p:sp>
    </p:spTree>
    <p:extLst>
      <p:ext uri="{BB962C8B-B14F-4D97-AF65-F5344CB8AC3E}">
        <p14:creationId xmlns:p14="http://schemas.microsoft.com/office/powerpoint/2010/main" val="22386317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CB17F265-41EF-4231-956C-67BA86AAA1FB}" type="datetimeFigureOut">
              <a:rPr lang="en-CA" smtClean="0"/>
              <a:t>19/07/2016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178B262-F735-4155-A0C5-5BDFC49AA616}" type="slidenum">
              <a:rPr lang="en-CA" smtClean="0"/>
              <a:t>‹#›</a:t>
            </a:fld>
            <a:endParaRPr lang="en-CA"/>
          </a:p>
        </p:txBody>
      </p:sp>
    </p:spTree>
    <p:extLst>
      <p:ext uri="{BB962C8B-B14F-4D97-AF65-F5344CB8AC3E}">
        <p14:creationId xmlns:p14="http://schemas.microsoft.com/office/powerpoint/2010/main" val="26253377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B17F265-41EF-4231-956C-67BA86AAA1FB}" type="datetimeFigureOut">
              <a:rPr lang="en-CA" smtClean="0"/>
              <a:t>19/07/2016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178B262-F735-4155-A0C5-5BDFC49AA616}" type="slidenum">
              <a:rPr lang="en-CA" smtClean="0"/>
              <a:t>‹#›</a:t>
            </a:fld>
            <a:endParaRPr lang="en-CA"/>
          </a:p>
        </p:txBody>
      </p:sp>
    </p:spTree>
    <p:extLst>
      <p:ext uri="{BB962C8B-B14F-4D97-AF65-F5344CB8AC3E}">
        <p14:creationId xmlns:p14="http://schemas.microsoft.com/office/powerpoint/2010/main" val="2692297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17F265-41EF-4231-956C-67BA86AAA1FB}" type="datetimeFigureOut">
              <a:rPr lang="en-CA" smtClean="0"/>
              <a:t>19/07/2016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178B262-F735-4155-A0C5-5BDFC49AA616}" type="slidenum">
              <a:rPr lang="en-CA" smtClean="0"/>
              <a:t>‹#›</a:t>
            </a:fld>
            <a:endParaRPr lang="en-CA"/>
          </a:p>
        </p:txBody>
      </p:sp>
    </p:spTree>
    <p:extLst>
      <p:ext uri="{BB962C8B-B14F-4D97-AF65-F5344CB8AC3E}">
        <p14:creationId xmlns:p14="http://schemas.microsoft.com/office/powerpoint/2010/main" val="37534591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CB17F265-41EF-4231-956C-67BA86AAA1FB}" type="datetimeFigureOut">
              <a:rPr lang="en-CA" smtClean="0"/>
              <a:t>19/07/2016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178B262-F735-4155-A0C5-5BDFC49AA616}" type="slidenum">
              <a:rPr lang="en-CA" smtClean="0"/>
              <a:t>‹#›</a:t>
            </a:fld>
            <a:endParaRPr lang="en-CA"/>
          </a:p>
        </p:txBody>
      </p:sp>
    </p:spTree>
    <p:extLst>
      <p:ext uri="{BB962C8B-B14F-4D97-AF65-F5344CB8AC3E}">
        <p14:creationId xmlns:p14="http://schemas.microsoft.com/office/powerpoint/2010/main" val="4093815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CB17F265-41EF-4231-956C-67BA86AAA1FB}" type="datetimeFigureOut">
              <a:rPr lang="en-CA" smtClean="0"/>
              <a:t>19/07/2016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178B262-F735-4155-A0C5-5BDFC49AA616}" type="slidenum">
              <a:rPr lang="en-CA" smtClean="0"/>
              <a:t>‹#›</a:t>
            </a:fld>
            <a:endParaRPr lang="en-CA"/>
          </a:p>
        </p:txBody>
      </p:sp>
    </p:spTree>
    <p:extLst>
      <p:ext uri="{BB962C8B-B14F-4D97-AF65-F5344CB8AC3E}">
        <p14:creationId xmlns:p14="http://schemas.microsoft.com/office/powerpoint/2010/main" val="19124917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CB17F265-41EF-4231-956C-67BA86AAA1FB}" type="datetimeFigureOut">
              <a:rPr lang="en-CA" smtClean="0"/>
              <a:t>19/07/2016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178B262-F735-4155-A0C5-5BDFC49AA616}" type="slidenum">
              <a:rPr lang="en-CA" smtClean="0"/>
              <a:t>‹#›</a:t>
            </a:fld>
            <a:endParaRPr lang="en-CA"/>
          </a:p>
        </p:txBody>
      </p:sp>
    </p:spTree>
    <p:extLst>
      <p:ext uri="{BB962C8B-B14F-4D97-AF65-F5344CB8AC3E}">
        <p14:creationId xmlns:p14="http://schemas.microsoft.com/office/powerpoint/2010/main" val="39448195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17F265-41EF-4231-956C-67BA86AAA1FB}" type="datetimeFigureOut">
              <a:rPr lang="en-CA" smtClean="0"/>
              <a:t>19/07/2016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178B262-F735-4155-A0C5-5BDFC49AA616}" type="slidenum">
              <a:rPr lang="en-CA" smtClean="0"/>
              <a:t>‹#›</a:t>
            </a:fld>
            <a:endParaRPr lang="en-CA"/>
          </a:p>
        </p:txBody>
      </p:sp>
    </p:spTree>
    <p:extLst>
      <p:ext uri="{BB962C8B-B14F-4D97-AF65-F5344CB8AC3E}">
        <p14:creationId xmlns:p14="http://schemas.microsoft.com/office/powerpoint/2010/main" val="40303449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17F265-41EF-4231-956C-67BA86AAA1FB}" type="datetimeFigureOut">
              <a:rPr lang="en-CA" smtClean="0"/>
              <a:t>19/07/2016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178B262-F735-4155-A0C5-5BDFC49AA616}" type="slidenum">
              <a:rPr lang="en-CA" smtClean="0"/>
              <a:t>‹#›</a:t>
            </a:fld>
            <a:endParaRPr lang="en-CA"/>
          </a:p>
        </p:txBody>
      </p:sp>
    </p:spTree>
    <p:extLst>
      <p:ext uri="{BB962C8B-B14F-4D97-AF65-F5344CB8AC3E}">
        <p14:creationId xmlns:p14="http://schemas.microsoft.com/office/powerpoint/2010/main" val="2521049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848600" cy="1927225"/>
          </a:xfrm>
        </p:spPr>
        <p:txBody>
          <a:bodyPr anchor="b">
            <a:noAutofit/>
          </a:bodyPr>
          <a:lstStyle>
            <a:lvl1pPr>
              <a:defRPr sz="5400"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40C7DA5-617A-407D-81D1-202B8422EACB}" type="datetimeFigureOut">
              <a:rPr lang="en-CA" smtClean="0"/>
              <a:t>19/07/2016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5924B8A-7607-4E86-9209-A4DEF41CD704}" type="slidenum">
              <a:rPr lang="en-CA" smtClean="0"/>
              <a:t>‹#›</a:t>
            </a:fld>
            <a:endParaRPr lang="en-CA"/>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17F265-41EF-4231-956C-67BA86AAA1FB}" type="datetimeFigureOut">
              <a:rPr lang="en-CA" smtClean="0"/>
              <a:t>19/07/2016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178B262-F735-4155-A0C5-5BDFC49AA616}" type="slidenum">
              <a:rPr lang="en-CA" smtClean="0"/>
              <a:t>‹#›</a:t>
            </a:fld>
            <a:endParaRPr lang="en-CA"/>
          </a:p>
        </p:txBody>
      </p:sp>
    </p:spTree>
    <p:extLst>
      <p:ext uri="{BB962C8B-B14F-4D97-AF65-F5344CB8AC3E}">
        <p14:creationId xmlns:p14="http://schemas.microsoft.com/office/powerpoint/2010/main" val="41676819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B17F265-41EF-4231-956C-67BA86AAA1FB}" type="datetimeFigureOut">
              <a:rPr lang="en-CA" smtClean="0"/>
              <a:t>19/07/2016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178B262-F735-4155-A0C5-5BDFC49AA616}" type="slidenum">
              <a:rPr lang="en-CA" smtClean="0"/>
              <a:t>‹#›</a:t>
            </a:fld>
            <a:endParaRPr lang="en-CA"/>
          </a:p>
        </p:txBody>
      </p:sp>
    </p:spTree>
    <p:extLst>
      <p:ext uri="{BB962C8B-B14F-4D97-AF65-F5344CB8AC3E}">
        <p14:creationId xmlns:p14="http://schemas.microsoft.com/office/powerpoint/2010/main" val="9984677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B17F265-41EF-4231-956C-67BA86AAA1FB}" type="datetimeFigureOut">
              <a:rPr lang="en-CA" smtClean="0"/>
              <a:t>19/07/2016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178B262-F735-4155-A0C5-5BDFC49AA616}" type="slidenum">
              <a:rPr lang="en-CA" smtClean="0"/>
              <a:t>‹#›</a:t>
            </a:fld>
            <a:endParaRPr lang="en-CA"/>
          </a:p>
        </p:txBody>
      </p:sp>
    </p:spTree>
    <p:extLst>
      <p:ext uri="{BB962C8B-B14F-4D97-AF65-F5344CB8AC3E}">
        <p14:creationId xmlns:p14="http://schemas.microsoft.com/office/powerpoint/2010/main" val="5749688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CB17F265-41EF-4231-956C-67BA86AAA1FB}" type="datetimeFigureOut">
              <a:rPr lang="en-CA" smtClean="0"/>
              <a:t>19/07/2016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178B262-F735-4155-A0C5-5BDFC49AA616}" type="slidenum">
              <a:rPr lang="en-CA" smtClean="0"/>
              <a:t>‹#›</a:t>
            </a:fld>
            <a:endParaRPr lang="en-CA"/>
          </a:p>
        </p:txBody>
      </p:sp>
    </p:spTree>
    <p:extLst>
      <p:ext uri="{BB962C8B-B14F-4D97-AF65-F5344CB8AC3E}">
        <p14:creationId xmlns:p14="http://schemas.microsoft.com/office/powerpoint/2010/main" val="94086385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3E199BB2-54BF-40CA-879B-3AF366A26ACC}" type="datetimeFigureOut">
              <a:rPr lang="en-CA" smtClean="0"/>
              <a:t>19/07/2016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0F7468B-8924-4E27-9322-2B20474255C5}" type="slidenum">
              <a:rPr lang="en-CA" smtClean="0"/>
              <a:t>‹#›</a:t>
            </a:fld>
            <a:endParaRPr lang="en-CA"/>
          </a:p>
        </p:txBody>
      </p:sp>
    </p:spTree>
    <p:extLst>
      <p:ext uri="{BB962C8B-B14F-4D97-AF65-F5344CB8AC3E}">
        <p14:creationId xmlns:p14="http://schemas.microsoft.com/office/powerpoint/2010/main" val="1795328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E199BB2-54BF-40CA-879B-3AF366A26ACC}" type="datetimeFigureOut">
              <a:rPr lang="en-CA" smtClean="0"/>
              <a:t>19/07/2016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0F7468B-8924-4E27-9322-2B20474255C5}" type="slidenum">
              <a:rPr lang="en-CA" smtClean="0"/>
              <a:t>‹#›</a:t>
            </a:fld>
            <a:endParaRPr lang="en-CA"/>
          </a:p>
        </p:txBody>
      </p:sp>
    </p:spTree>
    <p:extLst>
      <p:ext uri="{BB962C8B-B14F-4D97-AF65-F5344CB8AC3E}">
        <p14:creationId xmlns:p14="http://schemas.microsoft.com/office/powerpoint/2010/main" val="30605298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199BB2-54BF-40CA-879B-3AF366A26ACC}" type="datetimeFigureOut">
              <a:rPr lang="en-CA" smtClean="0"/>
              <a:t>19/07/2016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0F7468B-8924-4E27-9322-2B20474255C5}" type="slidenum">
              <a:rPr lang="en-CA" smtClean="0"/>
              <a:t>‹#›</a:t>
            </a:fld>
            <a:endParaRPr lang="en-CA"/>
          </a:p>
        </p:txBody>
      </p:sp>
    </p:spTree>
    <p:extLst>
      <p:ext uri="{BB962C8B-B14F-4D97-AF65-F5344CB8AC3E}">
        <p14:creationId xmlns:p14="http://schemas.microsoft.com/office/powerpoint/2010/main" val="22173515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3E199BB2-54BF-40CA-879B-3AF366A26ACC}" type="datetimeFigureOut">
              <a:rPr lang="en-CA" smtClean="0"/>
              <a:t>19/07/2016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0F7468B-8924-4E27-9322-2B20474255C5}" type="slidenum">
              <a:rPr lang="en-CA" smtClean="0"/>
              <a:t>‹#›</a:t>
            </a:fld>
            <a:endParaRPr lang="en-CA"/>
          </a:p>
        </p:txBody>
      </p:sp>
    </p:spTree>
    <p:extLst>
      <p:ext uri="{BB962C8B-B14F-4D97-AF65-F5344CB8AC3E}">
        <p14:creationId xmlns:p14="http://schemas.microsoft.com/office/powerpoint/2010/main" val="31347849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3E199BB2-54BF-40CA-879B-3AF366A26ACC}" type="datetimeFigureOut">
              <a:rPr lang="en-CA" smtClean="0"/>
              <a:t>19/07/2016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0F7468B-8924-4E27-9322-2B20474255C5}" type="slidenum">
              <a:rPr lang="en-CA" smtClean="0"/>
              <a:t>‹#›</a:t>
            </a:fld>
            <a:endParaRPr lang="en-CA"/>
          </a:p>
        </p:txBody>
      </p:sp>
    </p:spTree>
    <p:extLst>
      <p:ext uri="{BB962C8B-B14F-4D97-AF65-F5344CB8AC3E}">
        <p14:creationId xmlns:p14="http://schemas.microsoft.com/office/powerpoint/2010/main" val="11246017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3E199BB2-54BF-40CA-879B-3AF366A26ACC}" type="datetimeFigureOut">
              <a:rPr lang="en-CA" smtClean="0"/>
              <a:t>19/07/2016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0F7468B-8924-4E27-9322-2B20474255C5}" type="slidenum">
              <a:rPr lang="en-CA" smtClean="0"/>
              <a:t>‹#›</a:t>
            </a:fld>
            <a:endParaRPr lang="en-CA"/>
          </a:p>
        </p:txBody>
      </p:sp>
    </p:spTree>
    <p:extLst>
      <p:ext uri="{BB962C8B-B14F-4D97-AF65-F5344CB8AC3E}">
        <p14:creationId xmlns:p14="http://schemas.microsoft.com/office/powerpoint/2010/main" val="10341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0C7DA5-617A-407D-81D1-202B8422EACB}" type="datetimeFigureOut">
              <a:rPr lang="en-CA" smtClean="0"/>
              <a:t>19/07/2016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5924B8A-7607-4E86-9209-A4DEF41CD704}" type="slidenum">
              <a:rPr lang="en-CA" smtClean="0"/>
              <a:t>‹#›</a:t>
            </a:fld>
            <a:endParaRPr lang="en-CA"/>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199BB2-54BF-40CA-879B-3AF366A26ACC}" type="datetimeFigureOut">
              <a:rPr lang="en-CA" smtClean="0"/>
              <a:t>19/07/2016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0F7468B-8924-4E27-9322-2B20474255C5}" type="slidenum">
              <a:rPr lang="en-CA" smtClean="0"/>
              <a:t>‹#›</a:t>
            </a:fld>
            <a:endParaRPr lang="en-CA"/>
          </a:p>
        </p:txBody>
      </p:sp>
    </p:spTree>
    <p:extLst>
      <p:ext uri="{BB962C8B-B14F-4D97-AF65-F5344CB8AC3E}">
        <p14:creationId xmlns:p14="http://schemas.microsoft.com/office/powerpoint/2010/main" val="28166327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199BB2-54BF-40CA-879B-3AF366A26ACC}" type="datetimeFigureOut">
              <a:rPr lang="en-CA" smtClean="0"/>
              <a:t>19/07/2016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0F7468B-8924-4E27-9322-2B20474255C5}" type="slidenum">
              <a:rPr lang="en-CA" smtClean="0"/>
              <a:t>‹#›</a:t>
            </a:fld>
            <a:endParaRPr lang="en-CA"/>
          </a:p>
        </p:txBody>
      </p:sp>
    </p:spTree>
    <p:extLst>
      <p:ext uri="{BB962C8B-B14F-4D97-AF65-F5344CB8AC3E}">
        <p14:creationId xmlns:p14="http://schemas.microsoft.com/office/powerpoint/2010/main" val="9001003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199BB2-54BF-40CA-879B-3AF366A26ACC}" type="datetimeFigureOut">
              <a:rPr lang="en-CA" smtClean="0"/>
              <a:t>19/07/2016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0F7468B-8924-4E27-9322-2B20474255C5}" type="slidenum">
              <a:rPr lang="en-CA" smtClean="0"/>
              <a:t>‹#›</a:t>
            </a:fld>
            <a:endParaRPr lang="en-CA"/>
          </a:p>
        </p:txBody>
      </p:sp>
    </p:spTree>
    <p:extLst>
      <p:ext uri="{BB962C8B-B14F-4D97-AF65-F5344CB8AC3E}">
        <p14:creationId xmlns:p14="http://schemas.microsoft.com/office/powerpoint/2010/main" val="11710834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E199BB2-54BF-40CA-879B-3AF366A26ACC}" type="datetimeFigureOut">
              <a:rPr lang="en-CA" smtClean="0"/>
              <a:t>19/07/2016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0F7468B-8924-4E27-9322-2B20474255C5}" type="slidenum">
              <a:rPr lang="en-CA" smtClean="0"/>
              <a:t>‹#›</a:t>
            </a:fld>
            <a:endParaRPr lang="en-CA"/>
          </a:p>
        </p:txBody>
      </p:sp>
    </p:spTree>
    <p:extLst>
      <p:ext uri="{BB962C8B-B14F-4D97-AF65-F5344CB8AC3E}">
        <p14:creationId xmlns:p14="http://schemas.microsoft.com/office/powerpoint/2010/main" val="29390036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E199BB2-54BF-40CA-879B-3AF366A26ACC}" type="datetimeFigureOut">
              <a:rPr lang="en-CA" smtClean="0"/>
              <a:t>19/07/2016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0F7468B-8924-4E27-9322-2B20474255C5}" type="slidenum">
              <a:rPr lang="en-CA" smtClean="0"/>
              <a:t>‹#›</a:t>
            </a:fld>
            <a:endParaRPr lang="en-CA"/>
          </a:p>
        </p:txBody>
      </p:sp>
    </p:spTree>
    <p:extLst>
      <p:ext uri="{BB962C8B-B14F-4D97-AF65-F5344CB8AC3E}">
        <p14:creationId xmlns:p14="http://schemas.microsoft.com/office/powerpoint/2010/main" val="1530710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848600" cy="1927225"/>
          </a:xfrm>
        </p:spPr>
        <p:txBody>
          <a:bodyPr anchor="b">
            <a:noAutofit/>
          </a:bodyPr>
          <a:lstStyle>
            <a:lvl1pPr>
              <a:defRPr sz="5400"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3E199BB2-54BF-40CA-879B-3AF366A26ACC}" type="datetimeFigureOut">
              <a:rPr lang="en-CA" smtClean="0"/>
              <a:t>19/07/2016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0F7468B-8924-4E27-9322-2B20474255C5}" type="slidenum">
              <a:rPr lang="en-CA" smtClean="0"/>
              <a:t>‹#›</a:t>
            </a:fld>
            <a:endParaRPr lang="en-CA"/>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199BB2-54BF-40CA-879B-3AF366A26ACC}" type="datetimeFigureOut">
              <a:rPr lang="en-CA" smtClean="0"/>
              <a:t>19/07/2016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0F7468B-8924-4E27-9322-2B20474255C5}" type="slidenum">
              <a:rPr lang="en-CA" smtClean="0"/>
              <a:t>‹#›</a:t>
            </a:fld>
            <a:endParaRPr lang="en-CA"/>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E199BB2-54BF-40CA-879B-3AF366A26ACC}" type="datetimeFigureOut">
              <a:rPr lang="en-CA" smtClean="0"/>
              <a:t>19/07/2016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0F7468B-8924-4E27-9322-2B20474255C5}" type="slidenum">
              <a:rPr lang="en-CA" smtClean="0"/>
              <a:t>‹#›</a:t>
            </a:fld>
            <a:endParaRPr lang="en-CA"/>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199BB2-54BF-40CA-879B-3AF366A26ACC}" type="datetimeFigureOut">
              <a:rPr lang="en-CA" smtClean="0"/>
              <a:t>19/07/2016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0F7468B-8924-4E27-9322-2B20474255C5}" type="slidenum">
              <a:rPr lang="en-CA" smtClean="0"/>
              <a:t>‹#›</a:t>
            </a:fld>
            <a:endParaRPr lang="en-CA"/>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40C7DA5-617A-407D-81D1-202B8422EACB}" type="datetimeFigureOut">
              <a:rPr lang="en-CA" smtClean="0"/>
              <a:t>19/07/2016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5924B8A-7607-4E86-9209-A4DEF41CD704}" type="slidenum">
              <a:rPr lang="en-CA" smtClean="0"/>
              <a:t>‹#›</a:t>
            </a:fld>
            <a:endParaRPr lang="en-CA"/>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6.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7.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8.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Mentoring Relationship</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740C7DA5-617A-407D-81D1-202B8422EACB}" type="datetimeFigureOut">
              <a:rPr lang="en-CA" smtClean="0"/>
              <a:t>19/07/2016</a:t>
            </a:fld>
            <a:endParaRPr lang="en-CA"/>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CA"/>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5924B8A-7607-4E86-9209-A4DEF41CD704}"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Lst>
  <p:timing>
    <p:tnLst>
      <p:par>
        <p:cTn id="1" dur="indefinite" restart="never" nodeType="tmRoot"/>
      </p:par>
    </p:tnLst>
  </p:timing>
  <p:txStyles>
    <p:titleStyle>
      <a:lvl1pPr algn="l" defTabSz="914400" rtl="0" eaLnBrk="1" latinLnBrk="0" hangingPunct="1">
        <a:spcBef>
          <a:spcPct val="0"/>
        </a:spcBef>
        <a:buNone/>
        <a:defRPr sz="4000" b="1" kern="1200" spc="-100" baseline="0">
          <a:solidFill>
            <a:schemeClr val="tx2"/>
          </a:solidFill>
          <a:latin typeface="Calibri" panose="020F0502020204030204" pitchFamily="34" charset="0"/>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Calibri" panose="020F0502020204030204" pitchFamily="34"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Calibri" panose="020F0502020204030204" pitchFamily="34"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Calibri" panose="020F0502020204030204" pitchFamily="34"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Calibri" panose="020F0502020204030204" pitchFamily="34"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Effective Communication</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740C7DA5-617A-407D-81D1-202B8422EACB}" type="datetimeFigureOut">
              <a:rPr lang="en-CA" smtClean="0"/>
              <a:t>19/07/2016</a:t>
            </a:fld>
            <a:endParaRPr lang="en-CA"/>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CA"/>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5924B8A-7607-4E86-9209-A4DEF41CD704}"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Calibri" panose="020F0502020204030204" pitchFamily="34" charset="0"/>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Calibri" panose="020F0502020204030204" pitchFamily="34"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Calibri" panose="020F0502020204030204" pitchFamily="34"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Calibri" panose="020F0502020204030204" pitchFamily="34"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Calibri" panose="020F0502020204030204" pitchFamily="34"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740C7DA5-617A-407D-81D1-202B8422EACB}" type="datetimeFigureOut">
              <a:rPr lang="en-CA" smtClean="0"/>
              <a:t>19/07/2016</a:t>
            </a:fld>
            <a:endParaRPr lang="en-CA"/>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CA"/>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5924B8A-7607-4E86-9209-A4DEF41CD704}"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798" r:id="rId1"/>
    <p:sldLayoutId id="2147483799" r:id="rId2"/>
  </p:sldLayoutIdLst>
  <p:timing>
    <p:tnLst>
      <p:par>
        <p:cTn id="1" dur="indefinite" restart="never" nodeType="tmRoot"/>
      </p:par>
    </p:tnLst>
  </p:timing>
  <p:txStyles>
    <p:titleStyle>
      <a:lvl1pPr algn="l" defTabSz="914400" rtl="0" eaLnBrk="1" latinLnBrk="0" hangingPunct="1">
        <a:spcBef>
          <a:spcPct val="0"/>
        </a:spcBef>
        <a:buNone/>
        <a:defRPr sz="4000" b="1" kern="1200" spc="-100" baseline="0">
          <a:solidFill>
            <a:srgbClr val="7030A0"/>
          </a:solidFill>
          <a:latin typeface="Calibri" panose="020F0502020204030204" pitchFamily="34" charset="0"/>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740C7DA5-617A-407D-81D1-202B8422EACB}" type="datetimeFigureOut">
              <a:rPr lang="en-CA" smtClean="0"/>
              <a:t>19/07/2016</a:t>
            </a:fld>
            <a:endParaRPr lang="en-CA"/>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CA"/>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5924B8A-7607-4E86-9209-A4DEF41CD704}"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Lst>
  <p:timing>
    <p:tnLst>
      <p:par>
        <p:cTn id="1" dur="indefinite" restart="never" nodeType="tmRoot"/>
      </p:par>
    </p:tnLst>
  </p:timing>
  <p:txStyles>
    <p:titleStyle>
      <a:lvl1pPr algn="l" defTabSz="914400" rtl="0" eaLnBrk="1" latinLnBrk="0" hangingPunct="1">
        <a:spcBef>
          <a:spcPct val="0"/>
        </a:spcBef>
        <a:buNone/>
        <a:defRPr sz="4000" b="1" kern="1200" spc="-100" baseline="0">
          <a:solidFill>
            <a:srgbClr val="FF6600"/>
          </a:solidFill>
          <a:latin typeface="Calibri" panose="020F0502020204030204" pitchFamily="34" charset="0"/>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740C7DA5-617A-407D-81D1-202B8422EACB}" type="datetimeFigureOut">
              <a:rPr lang="en-CA" smtClean="0"/>
              <a:t>19/07/2016</a:t>
            </a:fld>
            <a:endParaRPr lang="en-CA"/>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CA"/>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5924B8A-7607-4E86-9209-A4DEF41CD704}"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Lst>
  <p:timing>
    <p:tnLst>
      <p:par>
        <p:cTn id="1" dur="indefinite" restart="never" nodeType="tmRoot"/>
      </p:par>
    </p:tnLst>
  </p:timing>
  <p:txStyles>
    <p:titleStyle>
      <a:lvl1pPr algn="l" defTabSz="914400" rtl="0" eaLnBrk="1" latinLnBrk="0" hangingPunct="1">
        <a:spcBef>
          <a:spcPct val="0"/>
        </a:spcBef>
        <a:buNone/>
        <a:defRPr sz="4000" b="1" kern="1200" spc="-100" baseline="0">
          <a:solidFill>
            <a:srgbClr val="0070C0"/>
          </a:solidFill>
          <a:latin typeface="Calibri" panose="020F0502020204030204" pitchFamily="34" charset="0"/>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740C7DA5-617A-407D-81D1-202B8422EACB}" type="datetimeFigureOut">
              <a:rPr lang="en-CA" smtClean="0"/>
              <a:t>19/07/2016</a:t>
            </a:fld>
            <a:endParaRPr lang="en-CA"/>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CA"/>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5924B8A-7607-4E86-9209-A4DEF41CD704}" type="slidenum">
              <a:rPr lang="en-CA" smtClean="0"/>
              <a:t>‹#›</a:t>
            </a:fld>
            <a:endParaRPr lang="en-CA"/>
          </a:p>
        </p:txBody>
      </p:sp>
    </p:spTree>
    <p:extLst>
      <p:ext uri="{BB962C8B-B14F-4D97-AF65-F5344CB8AC3E}">
        <p14:creationId xmlns:p14="http://schemas.microsoft.com/office/powerpoint/2010/main" val="3534430884"/>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17F265-41EF-4231-956C-67BA86AAA1FB}" type="datetimeFigureOut">
              <a:rPr lang="en-CA" smtClean="0"/>
              <a:t>19/07/2016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78B262-F735-4155-A0C5-5BDFC49AA616}" type="slidenum">
              <a:rPr lang="en-CA" smtClean="0"/>
              <a:t>‹#›</a:t>
            </a:fld>
            <a:endParaRPr lang="en-CA"/>
          </a:p>
        </p:txBody>
      </p:sp>
    </p:spTree>
    <p:extLst>
      <p:ext uri="{BB962C8B-B14F-4D97-AF65-F5344CB8AC3E}">
        <p14:creationId xmlns:p14="http://schemas.microsoft.com/office/powerpoint/2010/main" val="3069009247"/>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199BB2-54BF-40CA-879B-3AF366A26ACC}" type="datetimeFigureOut">
              <a:rPr lang="en-CA" smtClean="0"/>
              <a:t>19/07/2016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F7468B-8924-4E27-9322-2B20474255C5}" type="slidenum">
              <a:rPr lang="en-CA" smtClean="0"/>
              <a:t>‹#›</a:t>
            </a:fld>
            <a:endParaRPr lang="en-CA"/>
          </a:p>
        </p:txBody>
      </p:sp>
    </p:spTree>
    <p:extLst>
      <p:ext uri="{BB962C8B-B14F-4D97-AF65-F5344CB8AC3E}">
        <p14:creationId xmlns:p14="http://schemas.microsoft.com/office/powerpoint/2010/main" val="106565088"/>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hyperlink" Target="http://downloads.mhs.com/eqi/EQi-Launch-Kit.pdf"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hyperlink" Target="http://downloads.mhs.com/eqi/EQi-Launch-Kit.pdf"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hyperlink" Target="http://downloads.mhs.com/eqi/EQi-Launch-Kit.pdf"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hyperlink" Target="http://downloads.mhs.com/eqi/EQi-Launch-Kit.pdf"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hyperlink" Target="http://downloads.mhs.com/eqi/EQi-Launch-Kit.pdf"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b="1" dirty="0" smtClean="0">
                <a:latin typeface="Calibri" panose="020F0502020204030204" pitchFamily="34" charset="0"/>
              </a:rPr>
              <a:t>Emotional Intelligence</a:t>
            </a:r>
            <a:endParaRPr lang="en-CA" b="1" dirty="0">
              <a:latin typeface="Calibri" panose="020F0502020204030204" pitchFamily="34" charset="0"/>
            </a:endParaRPr>
          </a:p>
        </p:txBody>
      </p:sp>
      <p:sp>
        <p:nvSpPr>
          <p:cNvPr id="4" name="Subtitle 3"/>
          <p:cNvSpPr>
            <a:spLocks noGrp="1"/>
          </p:cNvSpPr>
          <p:nvPr>
            <p:ph type="subTitle" idx="1"/>
          </p:nvPr>
        </p:nvSpPr>
        <p:spPr/>
        <p:txBody>
          <a:bodyPr>
            <a:normAutofit/>
          </a:bodyPr>
          <a:lstStyle/>
          <a:p>
            <a:r>
              <a:rPr lang="en-CA" sz="2800" dirty="0" smtClean="0">
                <a:solidFill>
                  <a:schemeClr val="tx1"/>
                </a:solidFill>
              </a:rPr>
              <a:t>Elspeth Christie</a:t>
            </a:r>
            <a:br>
              <a:rPr lang="en-CA" sz="2800" dirty="0" smtClean="0">
                <a:solidFill>
                  <a:schemeClr val="tx1"/>
                </a:solidFill>
              </a:rPr>
            </a:br>
            <a:r>
              <a:rPr lang="en-CA" sz="2800" dirty="0" smtClean="0">
                <a:solidFill>
                  <a:schemeClr val="tx1"/>
                </a:solidFill>
              </a:rPr>
              <a:t>Queen’s University</a:t>
            </a:r>
            <a:endParaRPr lang="en-CA" sz="2800" dirty="0">
              <a:solidFill>
                <a:schemeClr val="tx1"/>
              </a:solidFill>
            </a:endParaRPr>
          </a:p>
        </p:txBody>
      </p:sp>
    </p:spTree>
    <p:extLst>
      <p:ext uri="{BB962C8B-B14F-4D97-AF65-F5344CB8AC3E}">
        <p14:creationId xmlns:p14="http://schemas.microsoft.com/office/powerpoint/2010/main" val="16539548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CA" b="1" dirty="0" smtClean="0"/>
              <a:t>Homework</a:t>
            </a:r>
            <a:r>
              <a:rPr lang="en-CA" dirty="0" smtClean="0"/>
              <a:t> </a:t>
            </a:r>
            <a:r>
              <a:rPr lang="en-CA" b="1" dirty="0" smtClean="0"/>
              <a:t>Review — EI Components 3</a:t>
            </a:r>
            <a:endParaRPr lang="en-CA" b="1" dirty="0"/>
          </a:p>
        </p:txBody>
      </p:sp>
      <p:sp>
        <p:nvSpPr>
          <p:cNvPr id="3" name="Content Placeholder 2"/>
          <p:cNvSpPr>
            <a:spLocks noGrp="1"/>
          </p:cNvSpPr>
          <p:nvPr>
            <p:ph idx="1"/>
          </p:nvPr>
        </p:nvSpPr>
        <p:spPr>
          <a:xfrm>
            <a:off x="457200" y="1792560"/>
            <a:ext cx="8229600" cy="4876800"/>
          </a:xfrm>
        </p:spPr>
        <p:txBody>
          <a:bodyPr>
            <a:normAutofit/>
          </a:bodyPr>
          <a:lstStyle/>
          <a:p>
            <a:pPr algn="ctr">
              <a:buNone/>
            </a:pPr>
            <a:r>
              <a:rPr lang="en-US" sz="3600" dirty="0" smtClean="0"/>
              <a:t>Interpersonal relationships</a:t>
            </a:r>
          </a:p>
          <a:p>
            <a:pPr algn="ctr">
              <a:buNone/>
            </a:pPr>
            <a:r>
              <a:rPr lang="en-US" sz="3600" dirty="0"/>
              <a:t>E</a:t>
            </a:r>
            <a:r>
              <a:rPr lang="en-US" sz="3600" dirty="0" smtClean="0"/>
              <a:t>mpathy</a:t>
            </a:r>
          </a:p>
          <a:p>
            <a:pPr algn="ctr">
              <a:buNone/>
            </a:pPr>
            <a:r>
              <a:rPr lang="en-US" sz="3600" dirty="0"/>
              <a:t>S</a:t>
            </a:r>
            <a:r>
              <a:rPr lang="en-US" sz="3600" dirty="0" smtClean="0"/>
              <a:t>ocial responsibility</a:t>
            </a:r>
          </a:p>
          <a:p>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r"/>
            <a:endParaRPr lang="en-US" dirty="0"/>
          </a:p>
        </p:txBody>
      </p:sp>
      <p:sp>
        <p:nvSpPr>
          <p:cNvPr id="7" name="TextBox 6"/>
          <p:cNvSpPr txBox="1"/>
          <p:nvPr/>
        </p:nvSpPr>
        <p:spPr>
          <a:xfrm>
            <a:off x="2057400" y="4648200"/>
            <a:ext cx="4953000" cy="923330"/>
          </a:xfrm>
          <a:prstGeom prst="rect">
            <a:avLst/>
          </a:prstGeom>
          <a:ln w="50800">
            <a:solidFill>
              <a:srgbClr val="CC66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5400" b="1" dirty="0" smtClean="0">
                <a:solidFill>
                  <a:srgbClr val="CC6600"/>
                </a:solidFill>
              </a:rPr>
              <a:t>INTERPERSONAL</a:t>
            </a:r>
            <a:endParaRPr lang="en-US" sz="5400" b="1" dirty="0">
              <a:solidFill>
                <a:srgbClr val="CC6600"/>
              </a:solidFill>
            </a:endParaRPr>
          </a:p>
        </p:txBody>
      </p:sp>
      <p:sp>
        <p:nvSpPr>
          <p:cNvPr id="5" name="TextBox 4"/>
          <p:cNvSpPr txBox="1"/>
          <p:nvPr/>
        </p:nvSpPr>
        <p:spPr>
          <a:xfrm>
            <a:off x="972158" y="6246167"/>
            <a:ext cx="7199684" cy="461665"/>
          </a:xfrm>
          <a:prstGeom prst="rect">
            <a:avLst/>
          </a:prstGeom>
          <a:noFill/>
        </p:spPr>
        <p:txBody>
          <a:bodyPr wrap="square" rtlCol="0">
            <a:spAutoFit/>
          </a:bodyPr>
          <a:lstStyle/>
          <a:p>
            <a:r>
              <a:rPr lang="en-CA" sz="1200" dirty="0" smtClean="0"/>
              <a:t>Based on the </a:t>
            </a:r>
            <a:r>
              <a:rPr lang="en-CA" sz="1200" dirty="0" err="1" smtClean="0"/>
              <a:t>EQ-i</a:t>
            </a:r>
            <a:r>
              <a:rPr lang="en-CA" sz="1200" dirty="0" smtClean="0"/>
              <a:t> 2.0 Model. Source: Multi-Health </a:t>
            </a:r>
            <a:r>
              <a:rPr lang="en-CA" sz="1200" dirty="0"/>
              <a:t>Systems Inc. (March 2011). </a:t>
            </a:r>
            <a:r>
              <a:rPr lang="en-CA" sz="1200" i="1" dirty="0"/>
              <a:t>The complete </a:t>
            </a:r>
            <a:r>
              <a:rPr lang="en-CA" sz="1200" i="1" dirty="0" err="1"/>
              <a:t>EQ</a:t>
            </a:r>
            <a:r>
              <a:rPr lang="en-CA" sz="1200" i="1" dirty="0"/>
              <a:t>-I 2.0 </a:t>
            </a:r>
            <a:r>
              <a:rPr lang="en-CA" sz="1200" i="1" dirty="0" smtClean="0"/>
              <a:t>experience.</a:t>
            </a:r>
            <a:r>
              <a:rPr lang="en-CA" sz="1200" dirty="0"/>
              <a:t/>
            </a:r>
            <a:br>
              <a:rPr lang="en-CA" sz="1200" dirty="0"/>
            </a:br>
            <a:r>
              <a:rPr lang="en-CA" sz="1200" dirty="0" smtClean="0"/>
              <a:t>Retrieved </a:t>
            </a:r>
            <a:r>
              <a:rPr lang="en-CA" sz="1200" dirty="0"/>
              <a:t>from </a:t>
            </a:r>
            <a:r>
              <a:rPr lang="en-CA" sz="1200" u="sng" dirty="0">
                <a:hlinkClick r:id="rId2"/>
              </a:rPr>
              <a:t>http://downloads.mhs.com/eqi/EQi-Launch-Kit.pdf</a:t>
            </a:r>
            <a:endParaRPr lang="en-CA" sz="1200" dirty="0"/>
          </a:p>
        </p:txBody>
      </p:sp>
    </p:spTree>
    <p:extLst>
      <p:ext uri="{BB962C8B-B14F-4D97-AF65-F5344CB8AC3E}">
        <p14:creationId xmlns:p14="http://schemas.microsoft.com/office/powerpoint/2010/main" val="32987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bg/>
                                          </p:spTgt>
                                        </p:tgtEl>
                                        <p:attrNameLst>
                                          <p:attrName>style.visibility</p:attrName>
                                        </p:attrNameLst>
                                      </p:cBhvr>
                                      <p:to>
                                        <p:strVal val="visible"/>
                                      </p:to>
                                    </p:set>
                                    <p:animEffect transition="in" filter="fade">
                                      <p:cBhvr>
                                        <p:cTn id="22" dur="2000"/>
                                        <p:tgtEl>
                                          <p:spTgt spid="7">
                                            <p:bg/>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fade">
                                      <p:cBhvr>
                                        <p:cTn id="25"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en-CA" b="1" dirty="0" smtClean="0"/>
              <a:t>Homework</a:t>
            </a:r>
            <a:r>
              <a:rPr lang="en-CA" dirty="0" smtClean="0"/>
              <a:t> </a:t>
            </a:r>
            <a:r>
              <a:rPr lang="en-CA" b="1" dirty="0" smtClean="0"/>
              <a:t>Review — EI Components 4</a:t>
            </a:r>
            <a:endParaRPr lang="en-CA" b="1" dirty="0"/>
          </a:p>
        </p:txBody>
      </p:sp>
      <p:sp>
        <p:nvSpPr>
          <p:cNvPr id="3" name="Content Placeholder 2"/>
          <p:cNvSpPr>
            <a:spLocks noGrp="1"/>
          </p:cNvSpPr>
          <p:nvPr>
            <p:ph idx="1"/>
          </p:nvPr>
        </p:nvSpPr>
        <p:spPr>
          <a:xfrm>
            <a:off x="457200" y="1988840"/>
            <a:ext cx="8229600" cy="4876800"/>
          </a:xfrm>
        </p:spPr>
        <p:txBody>
          <a:bodyPr>
            <a:normAutofit/>
          </a:bodyPr>
          <a:lstStyle/>
          <a:p>
            <a:pPr algn="ctr">
              <a:buNone/>
            </a:pPr>
            <a:r>
              <a:rPr lang="en-US" sz="3600" dirty="0" smtClean="0"/>
              <a:t>Problem-solving</a:t>
            </a:r>
          </a:p>
          <a:p>
            <a:pPr algn="ctr">
              <a:buNone/>
            </a:pPr>
            <a:r>
              <a:rPr lang="en-US" sz="3600" dirty="0"/>
              <a:t>R</a:t>
            </a:r>
            <a:r>
              <a:rPr lang="en-US" sz="3600" dirty="0" smtClean="0"/>
              <a:t>eality testing </a:t>
            </a:r>
          </a:p>
          <a:p>
            <a:pPr algn="ctr">
              <a:buNone/>
            </a:pPr>
            <a:r>
              <a:rPr lang="en-US" sz="3600" dirty="0"/>
              <a:t>I</a:t>
            </a:r>
            <a:r>
              <a:rPr lang="en-US" sz="3600" dirty="0" smtClean="0"/>
              <a:t>mpulse control</a:t>
            </a:r>
            <a:endParaRPr lang="en-US" sz="3600" dirty="0"/>
          </a:p>
        </p:txBody>
      </p:sp>
      <p:sp>
        <p:nvSpPr>
          <p:cNvPr id="4" name="Rectangle 3"/>
          <p:cNvSpPr/>
          <p:nvPr/>
        </p:nvSpPr>
        <p:spPr>
          <a:xfrm>
            <a:off x="1806332" y="4876800"/>
            <a:ext cx="5634363" cy="923330"/>
          </a:xfrm>
          <a:prstGeom prst="rect">
            <a:avLst/>
          </a:prstGeom>
          <a:ln w="50800">
            <a:solidFill>
              <a:srgbClr val="1A9810"/>
            </a:solidFill>
          </a:ln>
        </p:spPr>
        <p:style>
          <a:lnRef idx="2">
            <a:schemeClr val="accent6"/>
          </a:lnRef>
          <a:fillRef idx="1">
            <a:schemeClr val="lt1"/>
          </a:fillRef>
          <a:effectRef idx="0">
            <a:schemeClr val="accent6"/>
          </a:effectRef>
          <a:fontRef idx="minor">
            <a:schemeClr val="dk1"/>
          </a:fontRef>
        </p:style>
        <p:txBody>
          <a:bodyPr wrap="none">
            <a:spAutoFit/>
          </a:bodyPr>
          <a:lstStyle/>
          <a:p>
            <a:pPr algn="ctr"/>
            <a:r>
              <a:rPr lang="en-US" sz="5400" b="1" dirty="0" smtClean="0">
                <a:solidFill>
                  <a:srgbClr val="1A9810"/>
                </a:solidFill>
              </a:rPr>
              <a:t>DECISION-MAKING</a:t>
            </a:r>
            <a:endParaRPr lang="en-US" sz="5400" b="1" dirty="0">
              <a:solidFill>
                <a:srgbClr val="1A9810"/>
              </a:solidFill>
            </a:endParaRPr>
          </a:p>
        </p:txBody>
      </p:sp>
      <p:sp>
        <p:nvSpPr>
          <p:cNvPr id="5" name="TextBox 4"/>
          <p:cNvSpPr txBox="1"/>
          <p:nvPr/>
        </p:nvSpPr>
        <p:spPr>
          <a:xfrm>
            <a:off x="972158" y="6246167"/>
            <a:ext cx="7199684" cy="461665"/>
          </a:xfrm>
          <a:prstGeom prst="rect">
            <a:avLst/>
          </a:prstGeom>
          <a:noFill/>
        </p:spPr>
        <p:txBody>
          <a:bodyPr wrap="square" rtlCol="0">
            <a:spAutoFit/>
          </a:bodyPr>
          <a:lstStyle/>
          <a:p>
            <a:r>
              <a:rPr lang="en-CA" sz="1200" dirty="0" smtClean="0"/>
              <a:t>Based on the </a:t>
            </a:r>
            <a:r>
              <a:rPr lang="en-CA" sz="1200" dirty="0" err="1" smtClean="0"/>
              <a:t>EQ-i</a:t>
            </a:r>
            <a:r>
              <a:rPr lang="en-CA" sz="1200" dirty="0" smtClean="0"/>
              <a:t> 2.0 Model. Source: Multi-Health </a:t>
            </a:r>
            <a:r>
              <a:rPr lang="en-CA" sz="1200" dirty="0"/>
              <a:t>Systems Inc. (March 2011). </a:t>
            </a:r>
            <a:r>
              <a:rPr lang="en-CA" sz="1200" i="1" dirty="0"/>
              <a:t>The complete </a:t>
            </a:r>
            <a:r>
              <a:rPr lang="en-CA" sz="1200" i="1" dirty="0" err="1"/>
              <a:t>EQ</a:t>
            </a:r>
            <a:r>
              <a:rPr lang="en-CA" sz="1200" i="1" dirty="0"/>
              <a:t>-I 2.0 </a:t>
            </a:r>
            <a:r>
              <a:rPr lang="en-CA" sz="1200" i="1" dirty="0" smtClean="0"/>
              <a:t>experience.</a:t>
            </a:r>
            <a:r>
              <a:rPr lang="en-CA" sz="1200" dirty="0"/>
              <a:t/>
            </a:r>
            <a:br>
              <a:rPr lang="en-CA" sz="1200" dirty="0"/>
            </a:br>
            <a:r>
              <a:rPr lang="en-CA" sz="1200" dirty="0" smtClean="0"/>
              <a:t>Retrieved </a:t>
            </a:r>
            <a:r>
              <a:rPr lang="en-CA" sz="1200" dirty="0"/>
              <a:t>from </a:t>
            </a:r>
            <a:r>
              <a:rPr lang="en-CA" sz="1200" u="sng" dirty="0">
                <a:hlinkClick r:id="rId2"/>
              </a:rPr>
              <a:t>http://downloads.mhs.com/eqi/EQi-Launch-Kit.pdf</a:t>
            </a:r>
            <a:endParaRPr lang="en-CA" sz="1200" dirty="0"/>
          </a:p>
        </p:txBody>
      </p:sp>
    </p:spTree>
    <p:extLst>
      <p:ext uri="{BB962C8B-B14F-4D97-AF65-F5344CB8AC3E}">
        <p14:creationId xmlns:p14="http://schemas.microsoft.com/office/powerpoint/2010/main" val="101529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en-CA" b="1" dirty="0" smtClean="0"/>
              <a:t>Homework Review — EI Components 5</a:t>
            </a:r>
            <a:endParaRPr lang="en-CA" b="1" dirty="0"/>
          </a:p>
        </p:txBody>
      </p:sp>
      <p:sp>
        <p:nvSpPr>
          <p:cNvPr id="3" name="Content Placeholder 2"/>
          <p:cNvSpPr>
            <a:spLocks noGrp="1"/>
          </p:cNvSpPr>
          <p:nvPr>
            <p:ph idx="1"/>
          </p:nvPr>
        </p:nvSpPr>
        <p:spPr>
          <a:xfrm>
            <a:off x="457200" y="1916832"/>
            <a:ext cx="8229600" cy="4876800"/>
          </a:xfrm>
        </p:spPr>
        <p:txBody>
          <a:bodyPr/>
          <a:lstStyle/>
          <a:p>
            <a:pPr algn="ctr">
              <a:buNone/>
            </a:pPr>
            <a:r>
              <a:rPr lang="en-US" sz="4000" dirty="0"/>
              <a:t>F</a:t>
            </a:r>
            <a:r>
              <a:rPr lang="en-US" sz="4000" dirty="0" smtClean="0"/>
              <a:t>lexibility</a:t>
            </a:r>
          </a:p>
          <a:p>
            <a:pPr algn="ctr">
              <a:buNone/>
            </a:pPr>
            <a:r>
              <a:rPr lang="en-US" sz="4000" dirty="0"/>
              <a:t>S</a:t>
            </a:r>
            <a:r>
              <a:rPr lang="en-US" sz="4000" dirty="0" smtClean="0"/>
              <a:t>tress tolerance </a:t>
            </a:r>
          </a:p>
          <a:p>
            <a:pPr algn="ctr">
              <a:buNone/>
            </a:pPr>
            <a:r>
              <a:rPr lang="en-US" sz="4000" dirty="0"/>
              <a:t>O</a:t>
            </a:r>
            <a:r>
              <a:rPr lang="en-US" sz="4000" dirty="0" smtClean="0"/>
              <a:t>ptimism</a:t>
            </a:r>
          </a:p>
          <a:p>
            <a:endParaRPr lang="en-US" dirty="0"/>
          </a:p>
        </p:txBody>
      </p:sp>
      <p:sp>
        <p:nvSpPr>
          <p:cNvPr id="4" name="Rectangle 3"/>
          <p:cNvSpPr/>
          <p:nvPr/>
        </p:nvSpPr>
        <p:spPr>
          <a:xfrm>
            <a:off x="1249541" y="5105400"/>
            <a:ext cx="6797566" cy="923330"/>
          </a:xfrm>
          <a:prstGeom prst="rect">
            <a:avLst/>
          </a:prstGeom>
          <a:ln w="50800">
            <a:solidFill>
              <a:srgbClr val="0070C0"/>
            </a:solidFill>
          </a:ln>
        </p:spPr>
        <p:style>
          <a:lnRef idx="2">
            <a:schemeClr val="accent1"/>
          </a:lnRef>
          <a:fillRef idx="1">
            <a:schemeClr val="lt1"/>
          </a:fillRef>
          <a:effectRef idx="0">
            <a:schemeClr val="accent1"/>
          </a:effectRef>
          <a:fontRef idx="minor">
            <a:schemeClr val="dk1"/>
          </a:fontRef>
        </p:style>
        <p:txBody>
          <a:bodyPr wrap="none">
            <a:spAutoFit/>
          </a:bodyPr>
          <a:lstStyle/>
          <a:p>
            <a:pPr algn="ctr"/>
            <a:r>
              <a:rPr lang="en-US" sz="5400" b="1" dirty="0" smtClean="0">
                <a:solidFill>
                  <a:srgbClr val="0070C0"/>
                </a:solidFill>
              </a:rPr>
              <a:t>STRESS MANAGEMENT</a:t>
            </a:r>
            <a:endParaRPr lang="en-US" sz="5400" b="1" dirty="0">
              <a:solidFill>
                <a:srgbClr val="0070C0"/>
              </a:solidFill>
            </a:endParaRPr>
          </a:p>
        </p:txBody>
      </p:sp>
      <p:sp>
        <p:nvSpPr>
          <p:cNvPr id="5" name="TextBox 4"/>
          <p:cNvSpPr txBox="1"/>
          <p:nvPr/>
        </p:nvSpPr>
        <p:spPr>
          <a:xfrm>
            <a:off x="972158" y="6246167"/>
            <a:ext cx="7199684" cy="461665"/>
          </a:xfrm>
          <a:prstGeom prst="rect">
            <a:avLst/>
          </a:prstGeom>
          <a:noFill/>
        </p:spPr>
        <p:txBody>
          <a:bodyPr wrap="square" rtlCol="0">
            <a:spAutoFit/>
          </a:bodyPr>
          <a:lstStyle/>
          <a:p>
            <a:r>
              <a:rPr lang="en-CA" sz="1200" dirty="0" smtClean="0"/>
              <a:t>Based on the </a:t>
            </a:r>
            <a:r>
              <a:rPr lang="en-CA" sz="1200" dirty="0" err="1" smtClean="0"/>
              <a:t>EQ-i</a:t>
            </a:r>
            <a:r>
              <a:rPr lang="en-CA" sz="1200" dirty="0" smtClean="0"/>
              <a:t> 2.0 Model. Source: Multi-Health </a:t>
            </a:r>
            <a:r>
              <a:rPr lang="en-CA" sz="1200" dirty="0"/>
              <a:t>Systems Inc. (March 2011). </a:t>
            </a:r>
            <a:r>
              <a:rPr lang="en-CA" sz="1200" i="1" dirty="0"/>
              <a:t>The complete </a:t>
            </a:r>
            <a:r>
              <a:rPr lang="en-CA" sz="1200" i="1" dirty="0" err="1"/>
              <a:t>EQ</a:t>
            </a:r>
            <a:r>
              <a:rPr lang="en-CA" sz="1200" i="1" dirty="0"/>
              <a:t>-I 2.0 </a:t>
            </a:r>
            <a:r>
              <a:rPr lang="en-CA" sz="1200" i="1" dirty="0" smtClean="0"/>
              <a:t>experience.</a:t>
            </a:r>
            <a:r>
              <a:rPr lang="en-CA" sz="1200" dirty="0"/>
              <a:t/>
            </a:r>
            <a:br>
              <a:rPr lang="en-CA" sz="1200" dirty="0"/>
            </a:br>
            <a:r>
              <a:rPr lang="en-CA" sz="1200" dirty="0" smtClean="0"/>
              <a:t>Retrieved </a:t>
            </a:r>
            <a:r>
              <a:rPr lang="en-CA" sz="1200" dirty="0"/>
              <a:t>from </a:t>
            </a:r>
            <a:r>
              <a:rPr lang="en-CA" sz="1200" u="sng" dirty="0">
                <a:hlinkClick r:id="rId2"/>
              </a:rPr>
              <a:t>http://downloads.mhs.com/eqi/EQi-Launch-Kit.pdf</a:t>
            </a:r>
            <a:endParaRPr lang="en-CA" sz="1200" dirty="0"/>
          </a:p>
        </p:txBody>
      </p:sp>
    </p:spTree>
    <p:extLst>
      <p:ext uri="{BB962C8B-B14F-4D97-AF65-F5344CB8AC3E}">
        <p14:creationId xmlns:p14="http://schemas.microsoft.com/office/powerpoint/2010/main" val="142089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Quiz Time! </a:t>
            </a:r>
            <a:endParaRPr lang="en-US" b="1" dirty="0"/>
          </a:p>
        </p:txBody>
      </p:sp>
      <p:sp>
        <p:nvSpPr>
          <p:cNvPr id="3" name="Content Placeholder 2"/>
          <p:cNvSpPr>
            <a:spLocks noGrp="1"/>
          </p:cNvSpPr>
          <p:nvPr>
            <p:ph idx="1"/>
          </p:nvPr>
        </p:nvSpPr>
        <p:spPr>
          <a:xfrm>
            <a:off x="457200" y="1916832"/>
            <a:ext cx="8229600" cy="4560168"/>
          </a:xfrm>
        </p:spPr>
        <p:txBody>
          <a:bodyPr>
            <a:normAutofit/>
          </a:bodyPr>
          <a:lstStyle/>
          <a:p>
            <a:pPr>
              <a:buNone/>
            </a:pPr>
            <a:r>
              <a:rPr lang="en-US" sz="4000" dirty="0" smtClean="0"/>
              <a:t>Emotional Intelligence Competencies</a:t>
            </a:r>
            <a:br>
              <a:rPr lang="en-US" sz="4000" dirty="0" smtClean="0"/>
            </a:br>
            <a:r>
              <a:rPr lang="en-US" sz="4000" dirty="0" smtClean="0"/>
              <a:t>Matching Game</a:t>
            </a:r>
            <a:endParaRPr lang="en-US" sz="4000" dirty="0"/>
          </a:p>
        </p:txBody>
      </p:sp>
      <p:pic>
        <p:nvPicPr>
          <p:cNvPr id="4" name="Picture 3" descr="A check-lis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500000">
            <a:off x="4755259" y="3155585"/>
            <a:ext cx="2828925" cy="2857500"/>
          </a:xfrm>
          <a:prstGeom prst="rect">
            <a:avLst/>
          </a:prstGeom>
        </p:spPr>
      </p:pic>
    </p:spTree>
    <p:extLst>
      <p:ext uri="{BB962C8B-B14F-4D97-AF65-F5344CB8AC3E}">
        <p14:creationId xmlns:p14="http://schemas.microsoft.com/office/powerpoint/2010/main" val="9391676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CA" sz="3200" b="1" dirty="0" smtClean="0"/>
              <a:t>Applying and Practicing Emotional Intelligence </a:t>
            </a:r>
            <a:br>
              <a:rPr lang="en-CA" sz="3200" b="1" dirty="0" smtClean="0"/>
            </a:br>
            <a:r>
              <a:rPr lang="en-CA" sz="3200" b="1" dirty="0" smtClean="0"/>
              <a:t>Case Study: Jamie</a:t>
            </a:r>
            <a:endParaRPr lang="en-CA" sz="3200" b="1" dirty="0"/>
          </a:p>
        </p:txBody>
      </p:sp>
      <p:sp>
        <p:nvSpPr>
          <p:cNvPr id="3" name="Content Placeholder 2"/>
          <p:cNvSpPr>
            <a:spLocks noGrp="1"/>
          </p:cNvSpPr>
          <p:nvPr>
            <p:ph idx="1"/>
          </p:nvPr>
        </p:nvSpPr>
        <p:spPr>
          <a:xfrm>
            <a:off x="323528" y="1792560"/>
            <a:ext cx="8363272" cy="4876800"/>
          </a:xfrm>
        </p:spPr>
        <p:txBody>
          <a:bodyPr>
            <a:normAutofit fontScale="92500" lnSpcReduction="20000"/>
          </a:bodyPr>
          <a:lstStyle/>
          <a:p>
            <a:pPr marL="0" indent="0">
              <a:buNone/>
            </a:pPr>
            <a:r>
              <a:rPr lang="en-CA" sz="2800" dirty="0" smtClean="0"/>
              <a:t>Jamie </a:t>
            </a:r>
            <a:r>
              <a:rPr lang="en-CA" sz="2800" dirty="0"/>
              <a:t>is experiencing conflict with her housemates. Jamie is in Nursing and has a very intense schedule this semester. On top of classes, she has a 12-hour clinical placement shift each Thursday at a hospital that is 45 minutes away. She has a merit-based scholarship and needs to maintain a high GPA each semester to keep it. Jamie and her housemates, Lynn and Anjali, became friends in first year when they lived in residence together. Lynn and Anjali are both in social sciences programs and have more open schedules than Jamie. They also like to </a:t>
            </a:r>
            <a:r>
              <a:rPr lang="en-CA" sz="2800" dirty="0" smtClean="0"/>
              <a:t>party … </a:t>
            </a:r>
            <a:r>
              <a:rPr lang="en-CA" sz="2800" dirty="0"/>
              <a:t>a lot. Jamie hit a breaking point this week when Lynn and Anjali threw a party on Wednesday night, without telling her first. The party was so loud that Jamie couldn’t sleep. She woke up at 6 a.m. for her clinical placement feeling exhausted</a:t>
            </a:r>
            <a:r>
              <a:rPr lang="en-CA" sz="2800" dirty="0" smtClean="0"/>
              <a:t>.</a:t>
            </a:r>
            <a:endParaRPr lang="en-CA" sz="2800" b="1" dirty="0" smtClean="0"/>
          </a:p>
        </p:txBody>
      </p:sp>
    </p:spTree>
    <p:extLst>
      <p:ext uri="{BB962C8B-B14F-4D97-AF65-F5344CB8AC3E}">
        <p14:creationId xmlns:p14="http://schemas.microsoft.com/office/powerpoint/2010/main" val="25321260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CA" sz="3200" b="1" dirty="0"/>
              <a:t>Applying and Practicing Emotional Intelligence </a:t>
            </a:r>
            <a:br>
              <a:rPr lang="en-CA" sz="3200" b="1" dirty="0"/>
            </a:br>
            <a:r>
              <a:rPr lang="en-CA" sz="3200" b="1" dirty="0"/>
              <a:t>Case Study: </a:t>
            </a:r>
            <a:r>
              <a:rPr lang="en-CA" sz="3200" b="1" dirty="0" smtClean="0"/>
              <a:t>Jamie Continued</a:t>
            </a:r>
            <a:endParaRPr lang="en-CA" sz="3200" b="1" dirty="0"/>
          </a:p>
        </p:txBody>
      </p:sp>
      <p:sp>
        <p:nvSpPr>
          <p:cNvPr id="3" name="Content Placeholder 2"/>
          <p:cNvSpPr>
            <a:spLocks noGrp="1"/>
          </p:cNvSpPr>
          <p:nvPr>
            <p:ph idx="1"/>
          </p:nvPr>
        </p:nvSpPr>
        <p:spPr>
          <a:xfrm>
            <a:off x="457200" y="1792560"/>
            <a:ext cx="8229600" cy="4876800"/>
          </a:xfrm>
        </p:spPr>
        <p:txBody>
          <a:bodyPr/>
          <a:lstStyle/>
          <a:p>
            <a:r>
              <a:rPr lang="en-CA" sz="2800" b="1" dirty="0" smtClean="0"/>
              <a:t>How could Jamie respond?</a:t>
            </a:r>
          </a:p>
          <a:p>
            <a:pPr marL="0" indent="0">
              <a:buNone/>
            </a:pPr>
            <a:endParaRPr lang="en-CA" sz="2800" b="1" dirty="0" smtClean="0"/>
          </a:p>
          <a:p>
            <a:r>
              <a:rPr lang="en-CA" sz="2800" dirty="0" smtClean="0"/>
              <a:t>Which responses show high emotional intelligence?</a:t>
            </a:r>
            <a:br>
              <a:rPr lang="en-CA" sz="2800" dirty="0" smtClean="0"/>
            </a:br>
            <a:endParaRPr lang="en-CA" sz="2800" dirty="0" smtClean="0"/>
          </a:p>
          <a:p>
            <a:r>
              <a:rPr lang="en-CA" sz="2800" dirty="0" smtClean="0"/>
              <a:t>Which responses show low emotional intelligence?</a:t>
            </a:r>
            <a:br>
              <a:rPr lang="en-CA" sz="2800" dirty="0" smtClean="0"/>
            </a:br>
            <a:endParaRPr lang="en-CA" sz="2800" dirty="0" smtClean="0"/>
          </a:p>
          <a:p>
            <a:r>
              <a:rPr lang="en-CA" sz="2800" dirty="0" smtClean="0"/>
              <a:t>Which competency area(s) relate to each response?</a:t>
            </a:r>
          </a:p>
          <a:p>
            <a:endParaRPr lang="en-CA" dirty="0"/>
          </a:p>
        </p:txBody>
      </p:sp>
    </p:spTree>
    <p:extLst>
      <p:ext uri="{BB962C8B-B14F-4D97-AF65-F5344CB8AC3E}">
        <p14:creationId xmlns:p14="http://schemas.microsoft.com/office/powerpoint/2010/main" val="36862007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CA" sz="3200" b="1" dirty="0"/>
              <a:t>Applying and Practicing Emotional Intelligence </a:t>
            </a:r>
            <a:br>
              <a:rPr lang="en-CA" sz="3200" b="1" dirty="0"/>
            </a:br>
            <a:r>
              <a:rPr lang="en-CA" sz="3200" b="1" dirty="0"/>
              <a:t>Case Study: </a:t>
            </a:r>
            <a:r>
              <a:rPr lang="en-CA" sz="3200" b="1" dirty="0" smtClean="0"/>
              <a:t>Ling</a:t>
            </a:r>
            <a:endParaRPr lang="en-CA" sz="3200" b="1" dirty="0"/>
          </a:p>
        </p:txBody>
      </p:sp>
      <p:sp>
        <p:nvSpPr>
          <p:cNvPr id="3" name="Content Placeholder 2"/>
          <p:cNvSpPr>
            <a:spLocks noGrp="1"/>
          </p:cNvSpPr>
          <p:nvPr>
            <p:ph idx="1"/>
          </p:nvPr>
        </p:nvSpPr>
        <p:spPr>
          <a:xfrm>
            <a:off x="457200" y="1792560"/>
            <a:ext cx="8229600" cy="4876800"/>
          </a:xfrm>
        </p:spPr>
        <p:txBody>
          <a:bodyPr>
            <a:normAutofit/>
          </a:bodyPr>
          <a:lstStyle/>
          <a:p>
            <a:r>
              <a:rPr lang="en-CA" sz="2800" b="1" dirty="0" smtClean="0"/>
              <a:t>Small group activity</a:t>
            </a:r>
            <a:br>
              <a:rPr lang="en-CA" sz="2800" b="1" dirty="0" smtClean="0"/>
            </a:br>
            <a:endParaRPr lang="en-CA" sz="2800" b="1" dirty="0" smtClean="0"/>
          </a:p>
          <a:p>
            <a:r>
              <a:rPr lang="en-CA" sz="2800" dirty="0" smtClean="0"/>
              <a:t>Review the case study about Ling</a:t>
            </a:r>
          </a:p>
          <a:p>
            <a:r>
              <a:rPr lang="en-CA" sz="2800" dirty="0" smtClean="0"/>
              <a:t>Discuss the following questions with your group:</a:t>
            </a:r>
          </a:p>
          <a:p>
            <a:pPr lvl="2"/>
            <a:r>
              <a:rPr lang="en-CA" sz="2600" dirty="0" smtClean="0"/>
              <a:t>What might someone with high EI say, think, or do?</a:t>
            </a:r>
          </a:p>
          <a:p>
            <a:pPr lvl="2"/>
            <a:r>
              <a:rPr lang="en-CA" sz="2600" dirty="0" smtClean="0"/>
              <a:t>What might someone with low EI say, think, or do?</a:t>
            </a:r>
          </a:p>
          <a:p>
            <a:pPr lvl="2"/>
            <a:r>
              <a:rPr lang="en-CA" sz="2600" dirty="0" smtClean="0"/>
              <a:t>Look </a:t>
            </a:r>
            <a:r>
              <a:rPr lang="en-CA" sz="2600" dirty="0"/>
              <a:t>at the emotional intelligence competency areas for ideas.</a:t>
            </a:r>
          </a:p>
          <a:p>
            <a:pPr lvl="2"/>
            <a:endParaRPr lang="en-CA" sz="2400" dirty="0" smtClean="0"/>
          </a:p>
        </p:txBody>
      </p:sp>
    </p:spTree>
    <p:extLst>
      <p:ext uri="{BB962C8B-B14F-4D97-AF65-F5344CB8AC3E}">
        <p14:creationId xmlns:p14="http://schemas.microsoft.com/office/powerpoint/2010/main" val="33571613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Application to Peer Mentoring </a:t>
            </a:r>
            <a:endParaRPr lang="en-CA" b="1" dirty="0"/>
          </a:p>
        </p:txBody>
      </p:sp>
      <p:sp>
        <p:nvSpPr>
          <p:cNvPr id="3" name="Content Placeholder 2"/>
          <p:cNvSpPr>
            <a:spLocks noGrp="1"/>
          </p:cNvSpPr>
          <p:nvPr>
            <p:ph idx="1"/>
          </p:nvPr>
        </p:nvSpPr>
        <p:spPr/>
        <p:txBody>
          <a:bodyPr>
            <a:normAutofit/>
          </a:bodyPr>
          <a:lstStyle/>
          <a:p>
            <a:r>
              <a:rPr lang="en-US" sz="2800" dirty="0" smtClean="0"/>
              <a:t>How is emotional intelligence relevant and applicable to your role as a Peer Mentor?</a:t>
            </a:r>
          </a:p>
          <a:p>
            <a:pPr marL="0" indent="0">
              <a:buNone/>
            </a:pPr>
            <a:endParaRPr lang="en-US" sz="2800" dirty="0" smtClean="0"/>
          </a:p>
          <a:p>
            <a:r>
              <a:rPr lang="en-US" sz="2800" dirty="0" smtClean="0"/>
              <a:t>Choose three of the EI components that you think will be the most valuable and/or effective in your role as a Peer Mentor.</a:t>
            </a:r>
            <a:endParaRPr lang="en-US" sz="2800" dirty="0"/>
          </a:p>
        </p:txBody>
      </p:sp>
      <p:pic>
        <p:nvPicPr>
          <p:cNvPr id="4" name="Picture 3" descr="A person putting puzzle pieces together"/>
          <p:cNvPicPr>
            <a:picLocks noChangeAspect="1"/>
          </p:cNvPicPr>
          <p:nvPr/>
        </p:nvPicPr>
        <p:blipFill>
          <a:blip r:embed="rId3"/>
          <a:stretch>
            <a:fillRect/>
          </a:stretch>
        </p:blipFill>
        <p:spPr>
          <a:xfrm>
            <a:off x="5382056" y="4293096"/>
            <a:ext cx="3304952" cy="2183904"/>
          </a:xfrm>
          <a:prstGeom prst="rect">
            <a:avLst/>
          </a:prstGeom>
        </p:spPr>
      </p:pic>
    </p:spTree>
    <p:extLst>
      <p:ext uri="{BB962C8B-B14F-4D97-AF65-F5344CB8AC3E}">
        <p14:creationId xmlns:p14="http://schemas.microsoft.com/office/powerpoint/2010/main" val="347281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Techniques for Increasing Your EI</a:t>
            </a:r>
            <a:endParaRPr lang="en-CA" dirty="0"/>
          </a:p>
        </p:txBody>
      </p:sp>
      <p:sp>
        <p:nvSpPr>
          <p:cNvPr id="3" name="Content Placeholder 2"/>
          <p:cNvSpPr>
            <a:spLocks noGrp="1"/>
          </p:cNvSpPr>
          <p:nvPr>
            <p:ph idx="1"/>
          </p:nvPr>
        </p:nvSpPr>
        <p:spPr/>
        <p:txBody>
          <a:bodyPr/>
          <a:lstStyle/>
          <a:p>
            <a:pPr marL="346075" indent="-346075"/>
            <a:r>
              <a:rPr lang="en-US" sz="3400" dirty="0" smtClean="0"/>
              <a:t>Gratitude</a:t>
            </a:r>
          </a:p>
          <a:p>
            <a:pPr marL="346075" indent="-346075"/>
            <a:r>
              <a:rPr lang="en-US" sz="3400" dirty="0" smtClean="0"/>
              <a:t>Seek and accept feedback</a:t>
            </a:r>
          </a:p>
          <a:p>
            <a:pPr marL="346075" indent="-346075"/>
            <a:r>
              <a:rPr lang="en-US" sz="3400" dirty="0" smtClean="0"/>
              <a:t>Vulnerability</a:t>
            </a:r>
          </a:p>
          <a:p>
            <a:pPr marL="346075" indent="-346075"/>
            <a:r>
              <a:rPr lang="en-US" sz="3400" dirty="0" smtClean="0"/>
              <a:t>Listen to yourself</a:t>
            </a:r>
          </a:p>
          <a:p>
            <a:pPr marL="346075" indent="-346075"/>
            <a:r>
              <a:rPr lang="en-US" sz="3400" dirty="0" smtClean="0"/>
              <a:t>Best friend</a:t>
            </a:r>
          </a:p>
          <a:p>
            <a:pPr marL="346075" indent="-346075"/>
            <a:r>
              <a:rPr lang="en-US" sz="3400" dirty="0" smtClean="0"/>
              <a:t>Practice</a:t>
            </a:r>
          </a:p>
          <a:p>
            <a:pPr>
              <a:buNone/>
            </a:pPr>
            <a:endParaRPr lang="en-US" sz="3600" dirty="0" smtClean="0"/>
          </a:p>
          <a:p>
            <a:pPr>
              <a:buNone/>
            </a:pPr>
            <a:endParaRPr lang="en-US" dirty="0"/>
          </a:p>
        </p:txBody>
      </p:sp>
      <p:pic>
        <p:nvPicPr>
          <p:cNvPr id="4" name="Picture 3" descr="A sign with two directions 1. to something new and 2. to the same old way"/>
          <p:cNvPicPr>
            <a:picLocks noChangeAspect="1"/>
          </p:cNvPicPr>
          <p:nvPr/>
        </p:nvPicPr>
        <p:blipFill>
          <a:blip r:embed="rId3"/>
          <a:stretch>
            <a:fillRect/>
          </a:stretch>
        </p:blipFill>
        <p:spPr>
          <a:xfrm>
            <a:off x="4261612" y="3642360"/>
            <a:ext cx="4425188" cy="2834640"/>
          </a:xfrm>
          <a:prstGeom prst="rect">
            <a:avLst/>
          </a:prstGeom>
        </p:spPr>
      </p:pic>
    </p:spTree>
    <p:extLst>
      <p:ext uri="{BB962C8B-B14F-4D97-AF65-F5344CB8AC3E}">
        <p14:creationId xmlns:p14="http://schemas.microsoft.com/office/powerpoint/2010/main" val="12662549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EI Self-Assessment </a:t>
            </a:r>
            <a:endParaRPr lang="en-CA" b="1" dirty="0"/>
          </a:p>
        </p:txBody>
      </p:sp>
      <p:sp>
        <p:nvSpPr>
          <p:cNvPr id="3" name="Content Placeholder 2"/>
          <p:cNvSpPr>
            <a:spLocks noGrp="1"/>
          </p:cNvSpPr>
          <p:nvPr>
            <p:ph idx="1"/>
          </p:nvPr>
        </p:nvSpPr>
        <p:spPr/>
        <p:txBody>
          <a:bodyPr>
            <a:normAutofit/>
          </a:bodyPr>
          <a:lstStyle/>
          <a:p>
            <a:pPr marL="0" indent="0">
              <a:buNone/>
            </a:pPr>
            <a:r>
              <a:rPr lang="en-CA" sz="3200" b="1" dirty="0" smtClean="0"/>
              <a:t>Looking at your self-assessment… </a:t>
            </a:r>
          </a:p>
          <a:p>
            <a:pPr marL="731520" lvl="1" indent="-457200">
              <a:buFont typeface="+mj-lt"/>
              <a:buAutoNum type="arabicPeriod"/>
            </a:pPr>
            <a:r>
              <a:rPr lang="en-CA" sz="2800" dirty="0" smtClean="0"/>
              <a:t>What is one strategy you will practice to further enhance your strongest EI domain?</a:t>
            </a:r>
          </a:p>
          <a:p>
            <a:pPr marL="274320" lvl="1" indent="0">
              <a:buNone/>
            </a:pPr>
            <a:endParaRPr lang="en-CA" sz="2800" dirty="0" smtClean="0"/>
          </a:p>
          <a:p>
            <a:pPr marL="731520" lvl="1" indent="-457200">
              <a:buSzPct val="90000"/>
              <a:buFont typeface="+mj-lt"/>
              <a:buAutoNum type="arabicPeriod" startAt="2"/>
            </a:pPr>
            <a:r>
              <a:rPr lang="en-CA" sz="2800" dirty="0" smtClean="0"/>
              <a:t>What is one strategy you will practice to develop a weaker EI domain? </a:t>
            </a:r>
            <a:endParaRPr lang="en-CA" sz="2800" dirty="0"/>
          </a:p>
        </p:txBody>
      </p:sp>
    </p:spTree>
    <p:extLst>
      <p:ext uri="{BB962C8B-B14F-4D97-AF65-F5344CB8AC3E}">
        <p14:creationId xmlns:p14="http://schemas.microsoft.com/office/powerpoint/2010/main" val="27926786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b="1" dirty="0" smtClean="0"/>
              <a:t>Emotional Intelligence isn’t:</a:t>
            </a:r>
            <a:endParaRPr lang="en-CA" b="1" dirty="0"/>
          </a:p>
        </p:txBody>
      </p:sp>
      <p:sp>
        <p:nvSpPr>
          <p:cNvPr id="3" name="Content Placeholder 2"/>
          <p:cNvSpPr>
            <a:spLocks noGrp="1"/>
          </p:cNvSpPr>
          <p:nvPr>
            <p:ph idx="1"/>
          </p:nvPr>
        </p:nvSpPr>
        <p:spPr/>
        <p:txBody>
          <a:bodyPr>
            <a:normAutofit/>
          </a:bodyPr>
          <a:lstStyle/>
          <a:p>
            <a:pPr algn="ctr">
              <a:buNone/>
            </a:pPr>
            <a:r>
              <a:rPr lang="en-US" dirty="0" smtClean="0"/>
              <a:t> </a:t>
            </a:r>
            <a:r>
              <a:rPr lang="en-US" sz="3600" dirty="0" smtClean="0"/>
              <a:t>Charisma</a:t>
            </a:r>
          </a:p>
          <a:p>
            <a:pPr algn="ctr">
              <a:buNone/>
            </a:pPr>
            <a:r>
              <a:rPr lang="en-US" sz="3600" dirty="0" smtClean="0"/>
              <a:t> “Being nice”</a:t>
            </a:r>
          </a:p>
          <a:p>
            <a:pPr algn="ctr">
              <a:buNone/>
            </a:pPr>
            <a:r>
              <a:rPr lang="en-US" sz="3600" dirty="0" smtClean="0"/>
              <a:t>Personality</a:t>
            </a:r>
          </a:p>
          <a:p>
            <a:pPr algn="ctr">
              <a:buNone/>
            </a:pPr>
            <a:r>
              <a:rPr lang="en-US" sz="3600" dirty="0" smtClean="0"/>
              <a:t>Fixed from birth</a:t>
            </a:r>
          </a:p>
          <a:p>
            <a:pPr algn="ctr">
              <a:buNone/>
            </a:pPr>
            <a:r>
              <a:rPr lang="en-US" sz="3600" dirty="0" smtClean="0"/>
              <a:t>The latest self-improvement fad</a:t>
            </a:r>
          </a:p>
          <a:p>
            <a:pPr algn="ctr">
              <a:buNone/>
            </a:pPr>
            <a:endParaRPr lang="en-US" sz="3600" dirty="0" smtClean="0"/>
          </a:p>
        </p:txBody>
      </p:sp>
    </p:spTree>
    <p:extLst>
      <p:ext uri="{BB962C8B-B14F-4D97-AF65-F5344CB8AC3E}">
        <p14:creationId xmlns:p14="http://schemas.microsoft.com/office/powerpoint/2010/main" val="16574538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6232"/>
            <a:ext cx="8229600" cy="990600"/>
          </a:xfrm>
        </p:spPr>
        <p:txBody>
          <a:bodyPr>
            <a:normAutofit/>
          </a:bodyPr>
          <a:lstStyle/>
          <a:p>
            <a:pPr algn="ctr"/>
            <a:r>
              <a:rPr lang="en-CA" sz="4800" b="1" dirty="0" smtClean="0"/>
              <a:t>Questions?</a:t>
            </a:r>
            <a:endParaRPr lang="en-CA" sz="4800" b="1" dirty="0"/>
          </a:p>
        </p:txBody>
      </p:sp>
      <p:pic>
        <p:nvPicPr>
          <p:cNvPr id="4" name="Picture 3" descr="A person with questi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888" y="2420888"/>
            <a:ext cx="2706624" cy="3383280"/>
          </a:xfrm>
          <a:prstGeom prst="rect">
            <a:avLst/>
          </a:prstGeom>
        </p:spPr>
      </p:pic>
    </p:spTree>
    <p:extLst>
      <p:ext uri="{BB962C8B-B14F-4D97-AF65-F5344CB8AC3E}">
        <p14:creationId xmlns:p14="http://schemas.microsoft.com/office/powerpoint/2010/main" val="5789746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b="1" dirty="0"/>
              <a:t>Emotional </a:t>
            </a:r>
            <a:r>
              <a:rPr lang="en-CA" b="1" dirty="0" smtClean="0"/>
              <a:t>Intelligence is:</a:t>
            </a:r>
            <a:endParaRPr lang="en-CA" b="1" dirty="0"/>
          </a:p>
        </p:txBody>
      </p:sp>
      <p:sp>
        <p:nvSpPr>
          <p:cNvPr id="3" name="Content Placeholder 2"/>
          <p:cNvSpPr>
            <a:spLocks noGrp="1"/>
          </p:cNvSpPr>
          <p:nvPr>
            <p:ph idx="1"/>
          </p:nvPr>
        </p:nvSpPr>
        <p:spPr>
          <a:xfrm>
            <a:off x="457200" y="1501552"/>
            <a:ext cx="8507288" cy="5328592"/>
          </a:xfrm>
        </p:spPr>
        <p:txBody>
          <a:bodyPr>
            <a:normAutofit/>
          </a:bodyPr>
          <a:lstStyle/>
          <a:p>
            <a:pPr algn="ctr">
              <a:buNone/>
            </a:pPr>
            <a:endParaRPr lang="en-US" dirty="0" smtClean="0"/>
          </a:p>
          <a:p>
            <a:pPr marL="284163" indent="-284163"/>
            <a:r>
              <a:rPr lang="en-US" sz="3200" dirty="0" smtClean="0"/>
              <a:t>Identifying, understanding, and managing your emotions</a:t>
            </a:r>
          </a:p>
          <a:p>
            <a:pPr marL="284163" indent="-284163"/>
            <a:r>
              <a:rPr lang="en-US" sz="3200" dirty="0" smtClean="0"/>
              <a:t>Recognizing and managing your own needs</a:t>
            </a:r>
          </a:p>
          <a:p>
            <a:pPr marL="284163" indent="-284163"/>
            <a:r>
              <a:rPr lang="en-US" sz="3200" dirty="0" smtClean="0"/>
              <a:t>Recognizing and relating to the needs of others</a:t>
            </a:r>
          </a:p>
          <a:p>
            <a:pPr marL="284163" indent="-284163"/>
            <a:r>
              <a:rPr lang="en-US" sz="3200" dirty="0" smtClean="0"/>
              <a:t>Subject to change with circumstances and age</a:t>
            </a:r>
            <a:endParaRPr lang="en-US" sz="3200" dirty="0"/>
          </a:p>
          <a:p>
            <a:pPr marL="284163" indent="-284163"/>
            <a:r>
              <a:rPr lang="en-US" sz="3200" dirty="0" smtClean="0"/>
              <a:t>A skill that can be enhanced</a:t>
            </a:r>
          </a:p>
        </p:txBody>
      </p:sp>
    </p:spTree>
    <p:extLst>
      <p:ext uri="{BB962C8B-B14F-4D97-AF65-F5344CB8AC3E}">
        <p14:creationId xmlns:p14="http://schemas.microsoft.com/office/powerpoint/2010/main" val="14915970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b="1" dirty="0" smtClean="0"/>
              <a:t>Emotional Intelligence…</a:t>
            </a:r>
            <a:endParaRPr lang="en-CA" b="1" dirty="0"/>
          </a:p>
        </p:txBody>
      </p:sp>
      <p:sp>
        <p:nvSpPr>
          <p:cNvPr id="3" name="Content Placeholder 2"/>
          <p:cNvSpPr>
            <a:spLocks noGrp="1"/>
          </p:cNvSpPr>
          <p:nvPr>
            <p:ph idx="1"/>
          </p:nvPr>
        </p:nvSpPr>
        <p:spPr>
          <a:xfrm>
            <a:off x="457200" y="1744216"/>
            <a:ext cx="8229600" cy="3773016"/>
          </a:xfrm>
        </p:spPr>
        <p:txBody>
          <a:bodyPr>
            <a:normAutofit/>
          </a:bodyPr>
          <a:lstStyle/>
          <a:p>
            <a:pPr algn="ctr">
              <a:buNone/>
            </a:pPr>
            <a:r>
              <a:rPr lang="en-US" sz="3200" dirty="0" smtClean="0"/>
              <a:t>Starts with </a:t>
            </a:r>
            <a:r>
              <a:rPr lang="en-US" sz="3200" b="1" dirty="0" smtClean="0"/>
              <a:t>self-perception </a:t>
            </a:r>
            <a:r>
              <a:rPr lang="en-US" sz="3200" dirty="0" smtClean="0"/>
              <a:t>and </a:t>
            </a:r>
            <a:r>
              <a:rPr lang="en-US" sz="3200" b="1" dirty="0" smtClean="0"/>
              <a:t>self-awareness</a:t>
            </a:r>
          </a:p>
          <a:p>
            <a:pPr algn="ctr">
              <a:buNone/>
            </a:pPr>
            <a:r>
              <a:rPr lang="en-US" sz="3200" dirty="0" smtClean="0"/>
              <a:t>Manifests in </a:t>
            </a:r>
            <a:r>
              <a:rPr lang="en-US" sz="3200" b="1" dirty="0" smtClean="0"/>
              <a:t>self-expression</a:t>
            </a:r>
          </a:p>
          <a:p>
            <a:pPr algn="ctr">
              <a:buNone/>
            </a:pPr>
            <a:r>
              <a:rPr lang="en-US" sz="3200" dirty="0" smtClean="0"/>
              <a:t>Shows up in all </a:t>
            </a:r>
            <a:r>
              <a:rPr lang="en-US" sz="3200" b="1" dirty="0" smtClean="0"/>
              <a:t>relationships</a:t>
            </a:r>
          </a:p>
          <a:p>
            <a:pPr algn="ctr">
              <a:buNone/>
            </a:pPr>
            <a:r>
              <a:rPr lang="en-US" sz="3200" dirty="0" smtClean="0"/>
              <a:t>Affects </a:t>
            </a:r>
            <a:r>
              <a:rPr lang="en-US" sz="3200" b="1" dirty="0" smtClean="0"/>
              <a:t>decision-making</a:t>
            </a:r>
          </a:p>
          <a:p>
            <a:pPr algn="ctr">
              <a:buNone/>
            </a:pPr>
            <a:r>
              <a:rPr lang="en-US" sz="3200" dirty="0" smtClean="0"/>
              <a:t>Enables </a:t>
            </a:r>
            <a:r>
              <a:rPr lang="en-US" sz="3200" b="1" dirty="0" smtClean="0"/>
              <a:t>stress management</a:t>
            </a:r>
          </a:p>
          <a:p>
            <a:endParaRPr lang="en-US" sz="3600" dirty="0"/>
          </a:p>
        </p:txBody>
      </p:sp>
    </p:spTree>
    <p:extLst>
      <p:ext uri="{BB962C8B-B14F-4D97-AF65-F5344CB8AC3E}">
        <p14:creationId xmlns:p14="http://schemas.microsoft.com/office/powerpoint/2010/main" val="16911587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507288" cy="990600"/>
          </a:xfrm>
        </p:spPr>
        <p:txBody>
          <a:bodyPr>
            <a:normAutofit fontScale="90000"/>
          </a:bodyPr>
          <a:lstStyle/>
          <a:p>
            <a:r>
              <a:rPr lang="en-US" b="1" dirty="0" smtClean="0"/>
              <a:t>People with high emotional intelligence (continued</a:t>
            </a:r>
            <a:r>
              <a:rPr lang="en-US" b="1" dirty="0" smtClean="0">
                <a:sym typeface="Wingdings" panose="05000000000000000000" pitchFamily="2" charset="2"/>
              </a:rPr>
              <a:t>): </a:t>
            </a:r>
            <a:endParaRPr lang="en-US" b="1" dirty="0"/>
          </a:p>
        </p:txBody>
      </p:sp>
      <p:sp>
        <p:nvSpPr>
          <p:cNvPr id="3" name="Content Placeholder 2"/>
          <p:cNvSpPr>
            <a:spLocks noGrp="1"/>
          </p:cNvSpPr>
          <p:nvPr>
            <p:ph idx="1"/>
          </p:nvPr>
        </p:nvSpPr>
        <p:spPr/>
        <p:txBody>
          <a:bodyPr>
            <a:normAutofit/>
          </a:bodyPr>
          <a:lstStyle/>
          <a:p>
            <a:pPr marL="346075" indent="-346075">
              <a:lnSpc>
                <a:spcPct val="90000"/>
              </a:lnSpc>
              <a:defRPr/>
            </a:pPr>
            <a:r>
              <a:rPr lang="en-US" sz="3600" dirty="0" smtClean="0"/>
              <a:t>Trust </a:t>
            </a:r>
            <a:r>
              <a:rPr lang="en-US" sz="3600" dirty="0"/>
              <a:t>their intuition</a:t>
            </a:r>
          </a:p>
          <a:p>
            <a:pPr marL="346075" indent="-346075">
              <a:lnSpc>
                <a:spcPct val="90000"/>
              </a:lnSpc>
              <a:defRPr/>
            </a:pPr>
            <a:r>
              <a:rPr lang="en-US" sz="3600" dirty="0" smtClean="0"/>
              <a:t>Label </a:t>
            </a:r>
            <a:r>
              <a:rPr lang="en-US" sz="3600" dirty="0"/>
              <a:t>and predict </a:t>
            </a:r>
            <a:r>
              <a:rPr lang="en-US" sz="3600" dirty="0" smtClean="0"/>
              <a:t>their feelings</a:t>
            </a:r>
            <a:endParaRPr lang="en-US" sz="3600" dirty="0"/>
          </a:p>
          <a:p>
            <a:pPr marL="346075" indent="-346075">
              <a:lnSpc>
                <a:spcPct val="90000"/>
              </a:lnSpc>
              <a:defRPr/>
            </a:pPr>
            <a:r>
              <a:rPr lang="en-US" sz="3600" dirty="0" smtClean="0"/>
              <a:t>Self-reflect</a:t>
            </a:r>
            <a:endParaRPr lang="en-US" sz="3600" dirty="0"/>
          </a:p>
          <a:p>
            <a:pPr marL="346075" indent="-346075">
              <a:lnSpc>
                <a:spcPct val="90000"/>
              </a:lnSpc>
              <a:defRPr/>
            </a:pPr>
            <a:r>
              <a:rPr lang="en-US" sz="3600" dirty="0" smtClean="0"/>
              <a:t>Know </a:t>
            </a:r>
            <a:r>
              <a:rPr lang="en-US" sz="3600" dirty="0"/>
              <a:t>their values and goals</a:t>
            </a:r>
          </a:p>
          <a:p>
            <a:pPr marL="346075" indent="-346075">
              <a:lnSpc>
                <a:spcPct val="90000"/>
              </a:lnSpc>
              <a:defRPr/>
            </a:pPr>
            <a:r>
              <a:rPr lang="en-US" sz="3600" dirty="0" smtClean="0"/>
              <a:t>Openly receive </a:t>
            </a:r>
            <a:r>
              <a:rPr lang="en-US" sz="3600" dirty="0"/>
              <a:t>feedback and </a:t>
            </a:r>
            <a:r>
              <a:rPr lang="en-US" sz="3600" dirty="0" smtClean="0"/>
              <a:t>are interested in self-improvement</a:t>
            </a:r>
            <a:endParaRPr lang="en-US" sz="3600" dirty="0"/>
          </a:p>
          <a:p>
            <a:pPr>
              <a:buNone/>
            </a:pPr>
            <a:endParaRPr lang="en-US" sz="3600" dirty="0"/>
          </a:p>
        </p:txBody>
      </p:sp>
    </p:spTree>
    <p:extLst>
      <p:ext uri="{BB962C8B-B14F-4D97-AF65-F5344CB8AC3E}">
        <p14:creationId xmlns:p14="http://schemas.microsoft.com/office/powerpoint/2010/main" val="335604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435280" cy="990600"/>
          </a:xfrm>
        </p:spPr>
        <p:txBody>
          <a:bodyPr>
            <a:normAutofit/>
          </a:bodyPr>
          <a:lstStyle/>
          <a:p>
            <a:r>
              <a:rPr lang="en-US" b="1" dirty="0"/>
              <a:t>People with high emotional </a:t>
            </a:r>
            <a:r>
              <a:rPr lang="en-US" b="1" dirty="0" smtClean="0"/>
              <a:t>intelligence:</a:t>
            </a:r>
            <a:endParaRPr lang="en-US" b="1" dirty="0"/>
          </a:p>
        </p:txBody>
      </p:sp>
      <p:sp>
        <p:nvSpPr>
          <p:cNvPr id="3" name="Content Placeholder 2"/>
          <p:cNvSpPr>
            <a:spLocks noGrp="1"/>
          </p:cNvSpPr>
          <p:nvPr>
            <p:ph idx="1"/>
          </p:nvPr>
        </p:nvSpPr>
        <p:spPr/>
        <p:txBody>
          <a:bodyPr>
            <a:normAutofit/>
          </a:bodyPr>
          <a:lstStyle/>
          <a:p>
            <a:pPr marL="346075" indent="-346075"/>
            <a:r>
              <a:rPr lang="en-US" sz="3400" dirty="0" smtClean="0"/>
              <a:t>Take responsibility for their feelings</a:t>
            </a:r>
          </a:p>
          <a:p>
            <a:pPr marL="346075" indent="-346075"/>
            <a:r>
              <a:rPr lang="en-US" sz="3400" dirty="0"/>
              <a:t>V</a:t>
            </a:r>
            <a:r>
              <a:rPr lang="en-US" sz="3400" dirty="0" smtClean="0"/>
              <a:t>alidate other people’s feelings</a:t>
            </a:r>
          </a:p>
          <a:p>
            <a:pPr marL="346075" indent="-346075"/>
            <a:r>
              <a:rPr lang="en-US" sz="3400" dirty="0" smtClean="0"/>
              <a:t>Consider their feelings when making decisions</a:t>
            </a:r>
          </a:p>
          <a:p>
            <a:pPr marL="346075" indent="-346075">
              <a:lnSpc>
                <a:spcPct val="90000"/>
              </a:lnSpc>
              <a:defRPr/>
            </a:pPr>
            <a:r>
              <a:rPr lang="en-US" sz="3400" dirty="0"/>
              <a:t>H</a:t>
            </a:r>
            <a:r>
              <a:rPr lang="en-US" sz="3400" dirty="0" smtClean="0"/>
              <a:t>ave a sense of </a:t>
            </a:r>
            <a:r>
              <a:rPr lang="en-US" sz="3400" dirty="0" err="1" smtClean="0"/>
              <a:t>humour</a:t>
            </a:r>
            <a:r>
              <a:rPr lang="en-US" sz="3400" dirty="0" smtClean="0"/>
              <a:t> about themselves  </a:t>
            </a:r>
          </a:p>
          <a:p>
            <a:pPr marL="346075" indent="-346075">
              <a:lnSpc>
                <a:spcPct val="90000"/>
              </a:lnSpc>
              <a:defRPr/>
            </a:pPr>
            <a:r>
              <a:rPr lang="en-US" sz="3400" dirty="0" smtClean="0"/>
              <a:t>Are assertive, not aggressive or </a:t>
            </a:r>
            <a:br>
              <a:rPr lang="en-US" sz="3400" dirty="0" smtClean="0"/>
            </a:br>
            <a:r>
              <a:rPr lang="en-US" sz="3400" dirty="0" smtClean="0"/>
              <a:t>passive-aggressive</a:t>
            </a:r>
          </a:p>
          <a:p>
            <a:pPr marL="346075" indent="-346075">
              <a:lnSpc>
                <a:spcPct val="90000"/>
              </a:lnSpc>
              <a:defRPr/>
            </a:pPr>
            <a:r>
              <a:rPr lang="en-US" sz="3400" dirty="0"/>
              <a:t>A</a:t>
            </a:r>
            <a:r>
              <a:rPr lang="en-US" sz="3400" dirty="0" smtClean="0"/>
              <a:t>re active listeners</a:t>
            </a:r>
          </a:p>
          <a:p>
            <a:pPr>
              <a:buNone/>
            </a:pPr>
            <a:endParaRPr lang="en-US" dirty="0"/>
          </a:p>
        </p:txBody>
      </p:sp>
    </p:spTree>
    <p:extLst>
      <p:ext uri="{BB962C8B-B14F-4D97-AF65-F5344CB8AC3E}">
        <p14:creationId xmlns:p14="http://schemas.microsoft.com/office/powerpoint/2010/main" val="2918578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Interesting research findings </a:t>
            </a:r>
            <a:endParaRPr lang="en-CA" b="1" dirty="0"/>
          </a:p>
        </p:txBody>
      </p:sp>
      <p:sp>
        <p:nvSpPr>
          <p:cNvPr id="3" name="Content Placeholder 2"/>
          <p:cNvSpPr>
            <a:spLocks noGrp="1"/>
          </p:cNvSpPr>
          <p:nvPr>
            <p:ph idx="1"/>
          </p:nvPr>
        </p:nvSpPr>
        <p:spPr/>
        <p:txBody>
          <a:bodyPr>
            <a:normAutofit/>
          </a:bodyPr>
          <a:lstStyle/>
          <a:p>
            <a:pPr marL="346075" indent="-346075"/>
            <a:r>
              <a:rPr lang="en-CA" sz="3400" dirty="0" smtClean="0"/>
              <a:t>Men have higher self-regard scores </a:t>
            </a:r>
          </a:p>
          <a:p>
            <a:pPr marL="346075" indent="-346075"/>
            <a:r>
              <a:rPr lang="en-CA" sz="3400" dirty="0" smtClean="0"/>
              <a:t>Men have higher stress tolerance scores</a:t>
            </a:r>
          </a:p>
          <a:p>
            <a:pPr marL="346075" indent="-346075"/>
            <a:r>
              <a:rPr lang="en-CA" sz="3400" dirty="0" smtClean="0"/>
              <a:t>Women have higher empathy scores </a:t>
            </a:r>
          </a:p>
          <a:p>
            <a:pPr marL="346075" indent="-346075"/>
            <a:r>
              <a:rPr lang="en-CA" sz="3400" dirty="0" smtClean="0"/>
              <a:t>Women have higher social responsibility scores </a:t>
            </a:r>
          </a:p>
          <a:p>
            <a:pPr marL="346075" indent="-346075"/>
            <a:endParaRPr lang="en-CA" sz="3400" dirty="0" smtClean="0"/>
          </a:p>
          <a:p>
            <a:pPr marL="346075" indent="-346075"/>
            <a:r>
              <a:rPr lang="en-CA" sz="3400" dirty="0" smtClean="0"/>
              <a:t>EI peaks at what age?</a:t>
            </a:r>
            <a:endParaRPr lang="en-CA" sz="3400" dirty="0"/>
          </a:p>
        </p:txBody>
      </p:sp>
      <p:sp>
        <p:nvSpPr>
          <p:cNvPr id="4" name="TextBox 3"/>
          <p:cNvSpPr txBox="1"/>
          <p:nvPr/>
        </p:nvSpPr>
        <p:spPr>
          <a:xfrm>
            <a:off x="971600" y="6477000"/>
            <a:ext cx="7200800" cy="276999"/>
          </a:xfrm>
          <a:prstGeom prst="rect">
            <a:avLst/>
          </a:prstGeom>
          <a:noFill/>
        </p:spPr>
        <p:txBody>
          <a:bodyPr wrap="square" rtlCol="0">
            <a:spAutoFit/>
          </a:bodyPr>
          <a:lstStyle/>
          <a:p>
            <a:r>
              <a:rPr lang="en-CA" sz="1200" dirty="0" smtClean="0"/>
              <a:t>Source: Bar-On</a:t>
            </a:r>
            <a:r>
              <a:rPr lang="en-CA" sz="1200" dirty="0"/>
              <a:t>, R. (2006). The Bar-On model of emotional-social intelligence (</a:t>
            </a:r>
            <a:r>
              <a:rPr lang="en-CA" sz="1200" dirty="0" err="1"/>
              <a:t>ESI</a:t>
            </a:r>
            <a:r>
              <a:rPr lang="en-CA" sz="1200" dirty="0"/>
              <a:t>). </a:t>
            </a:r>
            <a:r>
              <a:rPr lang="en-CA" sz="1200" i="1" dirty="0" err="1"/>
              <a:t>Psicothema</a:t>
            </a:r>
            <a:r>
              <a:rPr lang="en-CA" sz="1200" i="1" dirty="0"/>
              <a:t>, 18</a:t>
            </a:r>
            <a:r>
              <a:rPr lang="en-CA" sz="1200" dirty="0"/>
              <a:t> , </a:t>
            </a:r>
            <a:r>
              <a:rPr lang="en-CA" sz="1200" dirty="0" err="1"/>
              <a:t>supl</a:t>
            </a:r>
            <a:r>
              <a:rPr lang="en-CA" sz="1200" dirty="0"/>
              <a:t>., 13-25</a:t>
            </a:r>
            <a:r>
              <a:rPr lang="en-CA" sz="1200" dirty="0" smtClean="0"/>
              <a:t>.</a:t>
            </a:r>
            <a:endParaRPr lang="en-CA" sz="1200" dirty="0"/>
          </a:p>
        </p:txBody>
      </p:sp>
    </p:spTree>
    <p:extLst>
      <p:ext uri="{BB962C8B-B14F-4D97-AF65-F5344CB8AC3E}">
        <p14:creationId xmlns:p14="http://schemas.microsoft.com/office/powerpoint/2010/main" val="37216187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en-US" b="1" dirty="0" smtClean="0"/>
              <a:t>Homework Review — EI Components 1</a:t>
            </a:r>
            <a:endParaRPr lang="en-US" b="1" dirty="0"/>
          </a:p>
        </p:txBody>
      </p:sp>
      <p:sp>
        <p:nvSpPr>
          <p:cNvPr id="3" name="Content Placeholder 2"/>
          <p:cNvSpPr>
            <a:spLocks noGrp="1"/>
          </p:cNvSpPr>
          <p:nvPr>
            <p:ph idx="1"/>
          </p:nvPr>
        </p:nvSpPr>
        <p:spPr/>
        <p:txBody>
          <a:bodyPr/>
          <a:lstStyle/>
          <a:p>
            <a:pPr marL="0" lvl="0" indent="0" algn="ctr">
              <a:buNone/>
            </a:pPr>
            <a:r>
              <a:rPr lang="en-US" sz="3600" dirty="0" smtClean="0"/>
              <a:t>Self-regard</a:t>
            </a:r>
          </a:p>
          <a:p>
            <a:pPr marL="0" lvl="0" indent="0" algn="ctr">
              <a:buNone/>
            </a:pPr>
            <a:r>
              <a:rPr lang="en-US" sz="3600" dirty="0" smtClean="0"/>
              <a:t>Self-actualization </a:t>
            </a:r>
          </a:p>
          <a:p>
            <a:pPr marL="0" lvl="0" indent="0" algn="ctr">
              <a:buNone/>
            </a:pPr>
            <a:r>
              <a:rPr lang="en-US" sz="3600" dirty="0" smtClean="0"/>
              <a:t>Emotional self-awareness </a:t>
            </a:r>
            <a:r>
              <a:rPr lang="en-US" dirty="0" smtClean="0"/>
              <a:t> </a:t>
            </a:r>
          </a:p>
          <a:p>
            <a:endParaRPr lang="en-US" dirty="0" smtClean="0"/>
          </a:p>
          <a:p>
            <a:endParaRPr lang="en-US" dirty="0"/>
          </a:p>
        </p:txBody>
      </p:sp>
      <p:sp>
        <p:nvSpPr>
          <p:cNvPr id="5" name="Rectangle 4"/>
          <p:cNvSpPr/>
          <p:nvPr/>
        </p:nvSpPr>
        <p:spPr>
          <a:xfrm>
            <a:off x="1905000" y="4572000"/>
            <a:ext cx="5562600" cy="923330"/>
          </a:xfrm>
          <a:prstGeom prst="rect">
            <a:avLst/>
          </a:prstGeom>
          <a:ln w="50800">
            <a:solidFill>
              <a:srgbClr val="C0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5400" b="1" dirty="0" smtClean="0">
                <a:solidFill>
                  <a:srgbClr val="C00000"/>
                </a:solidFill>
              </a:rPr>
              <a:t>SELF-PERCEPTION</a:t>
            </a:r>
            <a:endParaRPr lang="en-US" sz="5400" b="1" dirty="0">
              <a:solidFill>
                <a:srgbClr val="C00000"/>
              </a:solidFill>
            </a:endParaRPr>
          </a:p>
        </p:txBody>
      </p:sp>
      <p:sp>
        <p:nvSpPr>
          <p:cNvPr id="6" name="TextBox 5"/>
          <p:cNvSpPr txBox="1"/>
          <p:nvPr/>
        </p:nvSpPr>
        <p:spPr>
          <a:xfrm>
            <a:off x="972158" y="6246167"/>
            <a:ext cx="7199684" cy="461665"/>
          </a:xfrm>
          <a:prstGeom prst="rect">
            <a:avLst/>
          </a:prstGeom>
          <a:noFill/>
        </p:spPr>
        <p:txBody>
          <a:bodyPr wrap="square" rtlCol="0">
            <a:spAutoFit/>
          </a:bodyPr>
          <a:lstStyle/>
          <a:p>
            <a:r>
              <a:rPr lang="en-CA" sz="1200" dirty="0" smtClean="0"/>
              <a:t>Based on the </a:t>
            </a:r>
            <a:r>
              <a:rPr lang="en-CA" sz="1200" dirty="0" err="1" smtClean="0"/>
              <a:t>EQ-i</a:t>
            </a:r>
            <a:r>
              <a:rPr lang="en-CA" sz="1200" dirty="0" smtClean="0"/>
              <a:t> 2.0 Model. Source: Multi-Health </a:t>
            </a:r>
            <a:r>
              <a:rPr lang="en-CA" sz="1200" dirty="0"/>
              <a:t>Systems Inc. (March 2011). </a:t>
            </a:r>
            <a:r>
              <a:rPr lang="en-CA" sz="1200" i="1" dirty="0"/>
              <a:t>The complete </a:t>
            </a:r>
            <a:r>
              <a:rPr lang="en-CA" sz="1200" i="1" dirty="0" err="1"/>
              <a:t>EQ</a:t>
            </a:r>
            <a:r>
              <a:rPr lang="en-CA" sz="1200" i="1" dirty="0"/>
              <a:t>-I 2.0 </a:t>
            </a:r>
            <a:r>
              <a:rPr lang="en-CA" sz="1200" i="1" dirty="0" smtClean="0"/>
              <a:t>experience.</a:t>
            </a:r>
            <a:r>
              <a:rPr lang="en-CA" sz="1200" dirty="0"/>
              <a:t/>
            </a:r>
            <a:br>
              <a:rPr lang="en-CA" sz="1200" dirty="0"/>
            </a:br>
            <a:r>
              <a:rPr lang="en-CA" sz="1200" dirty="0" smtClean="0"/>
              <a:t>Retrieved </a:t>
            </a:r>
            <a:r>
              <a:rPr lang="en-CA" sz="1200" dirty="0"/>
              <a:t>from </a:t>
            </a:r>
            <a:r>
              <a:rPr lang="en-CA" sz="1200" u="sng" dirty="0">
                <a:hlinkClick r:id="rId2"/>
              </a:rPr>
              <a:t>http://downloads.mhs.com/eqi/EQi-Launch-Kit.pdf</a:t>
            </a:r>
            <a:endParaRPr lang="en-CA" sz="1200" dirty="0"/>
          </a:p>
        </p:txBody>
      </p:sp>
    </p:spTree>
    <p:extLst>
      <p:ext uri="{BB962C8B-B14F-4D97-AF65-F5344CB8AC3E}">
        <p14:creationId xmlns:p14="http://schemas.microsoft.com/office/powerpoint/2010/main" val="325070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CA" b="1" dirty="0" smtClean="0"/>
              <a:t>Homework</a:t>
            </a:r>
            <a:r>
              <a:rPr lang="en-CA" dirty="0" smtClean="0"/>
              <a:t> </a:t>
            </a:r>
            <a:r>
              <a:rPr lang="en-CA" b="1" dirty="0" smtClean="0"/>
              <a:t>Review — EI Components 2</a:t>
            </a:r>
            <a:endParaRPr lang="en-CA" b="1" dirty="0"/>
          </a:p>
        </p:txBody>
      </p:sp>
      <p:sp>
        <p:nvSpPr>
          <p:cNvPr id="3" name="Content Placeholder 2"/>
          <p:cNvSpPr>
            <a:spLocks noGrp="1"/>
          </p:cNvSpPr>
          <p:nvPr>
            <p:ph idx="1"/>
          </p:nvPr>
        </p:nvSpPr>
        <p:spPr>
          <a:xfrm>
            <a:off x="457200" y="1864568"/>
            <a:ext cx="8229600" cy="4876800"/>
          </a:xfrm>
        </p:spPr>
        <p:txBody>
          <a:bodyPr/>
          <a:lstStyle/>
          <a:p>
            <a:pPr lvl="0" algn="ctr">
              <a:buNone/>
            </a:pPr>
            <a:r>
              <a:rPr lang="en-US" sz="3600" dirty="0"/>
              <a:t>E</a:t>
            </a:r>
            <a:r>
              <a:rPr lang="en-US" sz="3600" dirty="0" smtClean="0"/>
              <a:t>motional expression</a:t>
            </a:r>
          </a:p>
          <a:p>
            <a:pPr lvl="0" algn="ctr">
              <a:buNone/>
            </a:pPr>
            <a:r>
              <a:rPr lang="en-US" sz="3600" dirty="0" smtClean="0"/>
              <a:t>Assertiveness</a:t>
            </a:r>
          </a:p>
          <a:p>
            <a:pPr lvl="0" algn="ctr">
              <a:buNone/>
            </a:pPr>
            <a:r>
              <a:rPr lang="en-US" sz="3600" dirty="0" smtClean="0"/>
              <a:t>Independence</a:t>
            </a:r>
          </a:p>
          <a:p>
            <a:endParaRPr lang="en-US" dirty="0"/>
          </a:p>
        </p:txBody>
      </p:sp>
      <p:sp>
        <p:nvSpPr>
          <p:cNvPr id="4" name="Rectangle 3"/>
          <p:cNvSpPr/>
          <p:nvPr/>
        </p:nvSpPr>
        <p:spPr>
          <a:xfrm>
            <a:off x="1905000" y="4343400"/>
            <a:ext cx="5562600" cy="923330"/>
          </a:xfrm>
          <a:prstGeom prst="rect">
            <a:avLst/>
          </a:prstGeom>
          <a:ln w="50800">
            <a:solidFill>
              <a:srgbClr val="9933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5400" b="1" dirty="0" smtClean="0">
                <a:solidFill>
                  <a:srgbClr val="993300"/>
                </a:solidFill>
              </a:rPr>
              <a:t>SELF-EXPRESSION</a:t>
            </a:r>
            <a:endParaRPr lang="en-US" sz="5400" b="1" dirty="0">
              <a:solidFill>
                <a:srgbClr val="993300"/>
              </a:solidFill>
            </a:endParaRPr>
          </a:p>
        </p:txBody>
      </p:sp>
      <p:sp>
        <p:nvSpPr>
          <p:cNvPr id="5" name="TextBox 4"/>
          <p:cNvSpPr txBox="1"/>
          <p:nvPr/>
        </p:nvSpPr>
        <p:spPr>
          <a:xfrm>
            <a:off x="972158" y="6246167"/>
            <a:ext cx="7199684" cy="461665"/>
          </a:xfrm>
          <a:prstGeom prst="rect">
            <a:avLst/>
          </a:prstGeom>
          <a:noFill/>
        </p:spPr>
        <p:txBody>
          <a:bodyPr wrap="square" rtlCol="0">
            <a:spAutoFit/>
          </a:bodyPr>
          <a:lstStyle/>
          <a:p>
            <a:r>
              <a:rPr lang="en-CA" sz="1200" dirty="0" smtClean="0"/>
              <a:t>Based on the </a:t>
            </a:r>
            <a:r>
              <a:rPr lang="en-CA" sz="1200" dirty="0" err="1" smtClean="0"/>
              <a:t>EQ-i</a:t>
            </a:r>
            <a:r>
              <a:rPr lang="en-CA" sz="1200" dirty="0" smtClean="0"/>
              <a:t> 2.0 Model. Source: Multi-Health </a:t>
            </a:r>
            <a:r>
              <a:rPr lang="en-CA" sz="1200" dirty="0"/>
              <a:t>Systems Inc. (March 2011). </a:t>
            </a:r>
            <a:r>
              <a:rPr lang="en-CA" sz="1200" i="1" dirty="0"/>
              <a:t>The complete </a:t>
            </a:r>
            <a:r>
              <a:rPr lang="en-CA" sz="1200" i="1" dirty="0" err="1"/>
              <a:t>EQ</a:t>
            </a:r>
            <a:r>
              <a:rPr lang="en-CA" sz="1200" i="1" dirty="0"/>
              <a:t>-I 2.0 </a:t>
            </a:r>
            <a:r>
              <a:rPr lang="en-CA" sz="1200" i="1" dirty="0" smtClean="0"/>
              <a:t>experience.</a:t>
            </a:r>
            <a:r>
              <a:rPr lang="en-CA" sz="1200" dirty="0"/>
              <a:t/>
            </a:r>
            <a:br>
              <a:rPr lang="en-CA" sz="1200" dirty="0"/>
            </a:br>
            <a:r>
              <a:rPr lang="en-CA" sz="1200" dirty="0" smtClean="0"/>
              <a:t>Retrieved </a:t>
            </a:r>
            <a:r>
              <a:rPr lang="en-CA" sz="1200" dirty="0"/>
              <a:t>from </a:t>
            </a:r>
            <a:r>
              <a:rPr lang="en-CA" sz="1200" u="sng" dirty="0">
                <a:hlinkClick r:id="rId2"/>
              </a:rPr>
              <a:t>http://downloads.mhs.com/eqi/EQi-Launch-Kit.pdf</a:t>
            </a:r>
            <a:endParaRPr lang="en-CA" sz="1200" dirty="0"/>
          </a:p>
        </p:txBody>
      </p:sp>
    </p:spTree>
    <p:extLst>
      <p:ext uri="{BB962C8B-B14F-4D97-AF65-F5344CB8AC3E}">
        <p14:creationId xmlns:p14="http://schemas.microsoft.com/office/powerpoint/2010/main" val="236915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ntor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2 Communication">
  <a:themeElements>
    <a:clrScheme name="Custom 2">
      <a:dk1>
        <a:sysClr val="windowText" lastClr="000000"/>
      </a:dk1>
      <a:lt1>
        <a:sysClr val="window" lastClr="FFFFFF"/>
      </a:lt1>
      <a:dk2>
        <a:srgbClr val="A5A5A5"/>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M2 EI">
  <a:themeElements>
    <a:clrScheme name="Custom 3">
      <a:dk1>
        <a:sysClr val="windowText" lastClr="000000"/>
      </a:dk1>
      <a:lt1>
        <a:sysClr val="window" lastClr="FFFFFF"/>
      </a:lt1>
      <a:dk2>
        <a:srgbClr val="595959"/>
      </a:dk2>
      <a:lt2>
        <a:srgbClr val="D6ECFF"/>
      </a:lt2>
      <a:accent1>
        <a:srgbClr val="7030A0"/>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M2 Resources">
  <a:themeElements>
    <a:clrScheme name="Custom 1">
      <a:dk1>
        <a:sysClr val="windowText" lastClr="000000"/>
      </a:dk1>
      <a:lt1>
        <a:sysClr val="window" lastClr="FFFFFF"/>
      </a:lt1>
      <a:dk2>
        <a:srgbClr val="1F497D"/>
      </a:dk2>
      <a:lt2>
        <a:srgbClr val="EEECE1"/>
      </a:lt2>
      <a:accent1>
        <a:srgbClr val="FF99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M2 Program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10544</TotalTime>
  <Words>664</Words>
  <Application>Microsoft Office PowerPoint</Application>
  <PresentationFormat>On-screen Show (4:3)</PresentationFormat>
  <Paragraphs>111</Paragraphs>
  <Slides>20</Slides>
  <Notes>5</Notes>
  <HiddenSlides>0</HiddenSlides>
  <MMClips>0</MMClips>
  <ScaleCrop>false</ScaleCrop>
  <HeadingPairs>
    <vt:vector size="4" baseType="variant">
      <vt:variant>
        <vt:lpstr>Theme</vt:lpstr>
      </vt:variant>
      <vt:variant>
        <vt:i4>8</vt:i4>
      </vt:variant>
      <vt:variant>
        <vt:lpstr>Slide Titles</vt:lpstr>
      </vt:variant>
      <vt:variant>
        <vt:i4>20</vt:i4>
      </vt:variant>
    </vt:vector>
  </HeadingPairs>
  <TitlesOfParts>
    <vt:vector size="28" baseType="lpstr">
      <vt:lpstr>Mentoring</vt:lpstr>
      <vt:lpstr>M2 Communication</vt:lpstr>
      <vt:lpstr>M2 EI</vt:lpstr>
      <vt:lpstr>M2 Resources</vt:lpstr>
      <vt:lpstr>M2 Program Theme</vt:lpstr>
      <vt:lpstr>Theme1</vt:lpstr>
      <vt:lpstr>1_Custom Design</vt:lpstr>
      <vt:lpstr>Custom Design</vt:lpstr>
      <vt:lpstr>Emotional Intelligence</vt:lpstr>
      <vt:lpstr>Emotional Intelligence isn’t:</vt:lpstr>
      <vt:lpstr>Emotional Intelligence is:</vt:lpstr>
      <vt:lpstr>Emotional Intelligence…</vt:lpstr>
      <vt:lpstr>People with high emotional intelligence (continued): </vt:lpstr>
      <vt:lpstr>People with high emotional intelligence:</vt:lpstr>
      <vt:lpstr>Interesting research findings </vt:lpstr>
      <vt:lpstr>Homework Review — EI Components 1</vt:lpstr>
      <vt:lpstr>Homework Review — EI Components 2</vt:lpstr>
      <vt:lpstr>Homework Review — EI Components 3</vt:lpstr>
      <vt:lpstr>Homework Review — EI Components 4</vt:lpstr>
      <vt:lpstr>Homework Review — EI Components 5</vt:lpstr>
      <vt:lpstr>Quiz Time! </vt:lpstr>
      <vt:lpstr>Applying and Practicing Emotional Intelligence  Case Study: Jamie</vt:lpstr>
      <vt:lpstr>Applying and Practicing Emotional Intelligence  Case Study: Jamie Continued</vt:lpstr>
      <vt:lpstr>Applying and Practicing Emotional Intelligence  Case Study: Ling</vt:lpstr>
      <vt:lpstr>Application to Peer Mentoring </vt:lpstr>
      <vt:lpstr>Techniques for Increasing Your EI</vt:lpstr>
      <vt:lpstr>EI Self-Assessment </vt:lpstr>
      <vt:lpstr>Questions?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Emotional Intelligence</dc:title>
  <dc:creator>Helen Gillis</dc:creator>
  <cp:lastModifiedBy>Eliquo</cp:lastModifiedBy>
  <cp:revision>475</cp:revision>
  <cp:lastPrinted>2015-04-13T17:51:06Z</cp:lastPrinted>
  <dcterms:created xsi:type="dcterms:W3CDTF">2014-07-02T12:43:03Z</dcterms:created>
  <dcterms:modified xsi:type="dcterms:W3CDTF">2016-07-19T16:59:26Z</dcterms:modified>
</cp:coreProperties>
</file>