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8.xml" ContentType="application/vnd.openxmlformats-officedocument.theme+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9.xml" ContentType="application/vnd.openxmlformats-officedocument.theme+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theme/theme10.xml" ContentType="application/vnd.openxmlformats-officedocument.theme+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theme/theme11.xml" ContentType="application/vnd.openxmlformats-officedocument.theme+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theme/theme14.xml" ContentType="application/vnd.openxmlformats-officedocument.theme+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theme/theme15.xml" ContentType="application/vnd.openxmlformats-officedocument.theme+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theme/theme16.xml" ContentType="application/vnd.openxmlformats-officedocument.theme+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theme/theme17.xml" ContentType="application/vnd.openxmlformats-officedocument.theme+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theme/theme18.xml" ContentType="application/vnd.openxmlformats-officedocument.theme+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theme/theme19.xml" ContentType="application/vnd.openxmlformats-officedocument.theme+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theme/theme20.xml" ContentType="application/vnd.openxmlformats-officedocument.theme+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theme/theme21.xml" ContentType="application/vnd.openxmlformats-officedocument.theme+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theme/theme22.xml" ContentType="application/vnd.openxmlformats-officedocument.theme+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theme/theme23.xml" ContentType="application/vnd.openxmlformats-officedocument.theme+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slideLayouts/slideLayout271.xml" ContentType="application/vnd.openxmlformats-officedocument.presentationml.slideLayout+xml"/>
  <Override PartName="/ppt/slideLayouts/slideLayout272.xml" ContentType="application/vnd.openxmlformats-officedocument.presentationml.slideLayout+xml"/>
  <Override PartName="/ppt/theme/theme24.xml" ContentType="application/vnd.openxmlformats-officedocument.theme+xml"/>
  <Override PartName="/ppt/theme/theme2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 id="2147483707" r:id="rId2"/>
    <p:sldMasterId id="2147483720" r:id="rId3"/>
    <p:sldMasterId id="2147483732" r:id="rId4"/>
    <p:sldMasterId id="2147483744" r:id="rId5"/>
    <p:sldMasterId id="2147483757" r:id="rId6"/>
    <p:sldMasterId id="2147483769" r:id="rId7"/>
    <p:sldMasterId id="2147483781" r:id="rId8"/>
    <p:sldMasterId id="2147483794" r:id="rId9"/>
    <p:sldMasterId id="2147483806" r:id="rId10"/>
    <p:sldMasterId id="2147483818" r:id="rId11"/>
    <p:sldMasterId id="2147483831" r:id="rId12"/>
    <p:sldMasterId id="2147483843" r:id="rId13"/>
    <p:sldMasterId id="2147483855" r:id="rId14"/>
    <p:sldMasterId id="2147483868" r:id="rId15"/>
    <p:sldMasterId id="2147483880" r:id="rId16"/>
    <p:sldMasterId id="2147483892" r:id="rId17"/>
    <p:sldMasterId id="2147483905" r:id="rId18"/>
    <p:sldMasterId id="2147483917" r:id="rId19"/>
    <p:sldMasterId id="2147483929" r:id="rId20"/>
    <p:sldMasterId id="2147483942" r:id="rId21"/>
    <p:sldMasterId id="2147483954" r:id="rId22"/>
    <p:sldMasterId id="2147483966" r:id="rId23"/>
    <p:sldMasterId id="2147483979" r:id="rId24"/>
  </p:sldMasterIdLst>
  <p:notesMasterIdLst>
    <p:notesMasterId r:id="rId46"/>
  </p:notesMasterIdLst>
  <p:sldIdLst>
    <p:sldId id="256" r:id="rId25"/>
    <p:sldId id="257" r:id="rId26"/>
    <p:sldId id="265" r:id="rId27"/>
    <p:sldId id="269" r:id="rId28"/>
    <p:sldId id="281" r:id="rId29"/>
    <p:sldId id="260" r:id="rId30"/>
    <p:sldId id="261" r:id="rId31"/>
    <p:sldId id="264" r:id="rId32"/>
    <p:sldId id="266" r:id="rId33"/>
    <p:sldId id="275" r:id="rId34"/>
    <p:sldId id="280" r:id="rId35"/>
    <p:sldId id="272" r:id="rId36"/>
    <p:sldId id="259" r:id="rId37"/>
    <p:sldId id="262" r:id="rId38"/>
    <p:sldId id="279" r:id="rId39"/>
    <p:sldId id="258" r:id="rId40"/>
    <p:sldId id="274" r:id="rId41"/>
    <p:sldId id="263" r:id="rId42"/>
    <p:sldId id="278" r:id="rId43"/>
    <p:sldId id="268" r:id="rId44"/>
    <p:sldId id="282"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17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2.xml"/><Relationship Id="rId39"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Master" Target="slideMasters/slideMaster21.xml"/><Relationship Id="rId34" Type="http://schemas.openxmlformats.org/officeDocument/2006/relationships/slide" Target="slides/slide10.xml"/><Relationship Id="rId42" Type="http://schemas.openxmlformats.org/officeDocument/2006/relationships/slide" Target="slides/slide1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1.xml"/><Relationship Id="rId33" Type="http://schemas.openxmlformats.org/officeDocument/2006/relationships/slide" Target="slides/slide9.xml"/><Relationship Id="rId38" Type="http://schemas.openxmlformats.org/officeDocument/2006/relationships/slide" Target="slides/slide14.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5.xml"/><Relationship Id="rId41"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 Target="slides/slide8.xml"/><Relationship Id="rId37" Type="http://schemas.openxmlformats.org/officeDocument/2006/relationships/slide" Target="slides/slide13.xml"/><Relationship Id="rId40" Type="http://schemas.openxmlformats.org/officeDocument/2006/relationships/slide" Target="slides/slide16.xml"/><Relationship Id="rId45" Type="http://schemas.openxmlformats.org/officeDocument/2006/relationships/slide" Target="slides/slide2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 Target="slides/slide4.xml"/><Relationship Id="rId36" Type="http://schemas.openxmlformats.org/officeDocument/2006/relationships/slide" Target="slides/slide12.xml"/><Relationship Id="rId49" Type="http://schemas.openxmlformats.org/officeDocument/2006/relationships/theme" Target="theme/theme1.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7.xml"/><Relationship Id="rId44"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 Target="slides/slide3.xml"/><Relationship Id="rId30" Type="http://schemas.openxmlformats.org/officeDocument/2006/relationships/slide" Target="slides/slide6.xml"/><Relationship Id="rId35" Type="http://schemas.openxmlformats.org/officeDocument/2006/relationships/slide" Target="slides/slide11.xml"/><Relationship Id="rId43" Type="http://schemas.openxmlformats.org/officeDocument/2006/relationships/slide" Target="slides/slide19.xml"/><Relationship Id="rId48" Type="http://schemas.openxmlformats.org/officeDocument/2006/relationships/viewProps" Target="viewProps.xml"/><Relationship Id="rId8" Type="http://schemas.openxmlformats.org/officeDocument/2006/relationships/slideMaster" Target="slideMasters/slideMaster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7AC9B9-0741-483D-BBA7-EA3D68A4B7B9}" type="datetimeFigureOut">
              <a:rPr lang="en-CA" smtClean="0"/>
              <a:t>19/07/2016</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6AA994-2DC9-4CAB-9BCF-6309858118BE}" type="slidenum">
              <a:rPr lang="en-CA" smtClean="0"/>
              <a:t>‹#›</a:t>
            </a:fld>
            <a:endParaRPr lang="en-CA"/>
          </a:p>
        </p:txBody>
      </p:sp>
    </p:spTree>
    <p:extLst>
      <p:ext uri="{BB962C8B-B14F-4D97-AF65-F5344CB8AC3E}">
        <p14:creationId xmlns:p14="http://schemas.microsoft.com/office/powerpoint/2010/main" val="1181733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934F39-D998-4A47-84C8-0AC4D503F144}" type="slidenum">
              <a:rPr lang="en-CA" altLang="en-US" smtClean="0"/>
              <a:pPr fontAlgn="base">
                <a:spcBef>
                  <a:spcPct val="0"/>
                </a:spcBef>
                <a:spcAft>
                  <a:spcPct val="0"/>
                </a:spcAft>
                <a:defRPr/>
              </a:pPr>
              <a:t>3</a:t>
            </a:fld>
            <a:endParaRPr lang="en-CA" altLang="en-US" smtClean="0"/>
          </a:p>
        </p:txBody>
      </p:sp>
    </p:spTree>
    <p:extLst>
      <p:ext uri="{BB962C8B-B14F-4D97-AF65-F5344CB8AC3E}">
        <p14:creationId xmlns:p14="http://schemas.microsoft.com/office/powerpoint/2010/main" val="2605096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endParaRPr lang="en-CA" altLang="en-US" smtClean="0">
              <a:ea typeface="ＭＳ Ｐゴシック" pitchFamily="34" charset="-128"/>
            </a:endParaRPr>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289FB09-0379-4D8A-BC45-A34542FC70F5}" type="slidenum">
              <a:rPr lang="en-CA" altLang="en-US" smtClean="0">
                <a:solidFill>
                  <a:srgbClr val="000000"/>
                </a:solidFill>
                <a:ea typeface="MS PGothic" pitchFamily="34" charset="-128"/>
              </a:rPr>
              <a:pPr fontAlgn="base">
                <a:spcBef>
                  <a:spcPct val="0"/>
                </a:spcBef>
                <a:spcAft>
                  <a:spcPct val="0"/>
                </a:spcAft>
                <a:defRPr/>
              </a:pPr>
              <a:t>4</a:t>
            </a:fld>
            <a:endParaRPr lang="en-CA" altLang="en-US" smtClean="0">
              <a:solidFill>
                <a:srgbClr val="000000"/>
              </a:solidFill>
              <a:ea typeface="MS PGothic" pitchFamily="34" charset="-128"/>
            </a:endParaRPr>
          </a:p>
        </p:txBody>
      </p:sp>
    </p:spTree>
    <p:extLst>
      <p:ext uri="{BB962C8B-B14F-4D97-AF65-F5344CB8AC3E}">
        <p14:creationId xmlns:p14="http://schemas.microsoft.com/office/powerpoint/2010/main" val="3990311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itchFamily="34" charset="0"/>
            </a:endParaRPr>
          </a:p>
        </p:txBody>
      </p:sp>
    </p:spTree>
    <p:extLst>
      <p:ext uri="{BB962C8B-B14F-4D97-AF65-F5344CB8AC3E}">
        <p14:creationId xmlns:p14="http://schemas.microsoft.com/office/powerpoint/2010/main" val="26393454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mtClean="0"/>
          </a:p>
        </p:txBody>
      </p:sp>
      <p:sp>
        <p:nvSpPr>
          <p:cNvPr id="4" name="Slide Number Placeholder 3"/>
          <p:cNvSpPr>
            <a:spLocks noGrp="1"/>
          </p:cNvSpPr>
          <p:nvPr>
            <p:ph type="sldNum" sz="quarter" idx="5"/>
          </p:nvPr>
        </p:nvSpPr>
        <p:spPr/>
        <p:txBody>
          <a:bodyPr/>
          <a:lstStyle/>
          <a:p>
            <a:pPr>
              <a:defRPr/>
            </a:pPr>
            <a:fld id="{9DCE743D-8DB2-4393-9DAC-B33A3E7A8CBE}" type="slidenum">
              <a:rPr lang="en-CA" smtClean="0">
                <a:solidFill>
                  <a:prstClr val="black"/>
                </a:solidFill>
              </a:rPr>
              <a:pPr>
                <a:defRPr/>
              </a:pPr>
              <a:t>21</a:t>
            </a:fld>
            <a:endParaRPr lang="en-CA">
              <a:solidFill>
                <a:prstClr val="black"/>
              </a:solidFill>
            </a:endParaRPr>
          </a:p>
        </p:txBody>
      </p:sp>
    </p:spTree>
    <p:extLst>
      <p:ext uri="{BB962C8B-B14F-4D97-AF65-F5344CB8AC3E}">
        <p14:creationId xmlns:p14="http://schemas.microsoft.com/office/powerpoint/2010/main" val="2858306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1.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72.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58324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786A20E9-B12B-42B3-BEBC-D6F795EB7584}" type="datetimeFigureOut">
              <a:rPr lang="en-CA" smtClean="0"/>
              <a:t>19/07/2016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B0E4C1C5-4776-4FEF-916C-9A71F1B8ED96}" type="slidenum">
              <a:rPr lang="en-CA" smtClean="0"/>
              <a:t>‹#›</a:t>
            </a:fld>
            <a:endParaRPr lang="en-CA"/>
          </a:p>
        </p:txBody>
      </p:sp>
    </p:spTree>
    <p:extLst>
      <p:ext uri="{BB962C8B-B14F-4D97-AF65-F5344CB8AC3E}">
        <p14:creationId xmlns:p14="http://schemas.microsoft.com/office/powerpoint/2010/main" val="595681018"/>
      </p:ext>
    </p:extLst>
  </p:cSld>
  <p:clrMapOvr>
    <a:masterClrMapping/>
  </p:clrMapOvr>
  <p:timing>
    <p:tnLst>
      <p:par>
        <p:cTn id="1" dur="indefinite" restart="never" nodeType="tmRoot"/>
      </p:par>
    </p:tnLst>
  </p:timing>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261261928"/>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86709959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9605572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6744304"/>
      </p:ext>
    </p:extLst>
  </p:cSld>
  <p:clrMapOvr>
    <a:masterClrMapping/>
  </p:clrMapOvr>
  <p:timing>
    <p:tnLst>
      <p:par>
        <p:cTn id="1" dur="indefinite" restart="never" nodeType="tmRoot"/>
      </p:par>
    </p:tnLst>
  </p:timing>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92739612"/>
      </p:ext>
    </p:extLst>
  </p:cSld>
  <p:clrMapOvr>
    <a:masterClrMapping/>
  </p:clrMapOvr>
  <p:timing>
    <p:tnLst>
      <p:par>
        <p:cTn id="1" dur="indefinite" restart="never" nodeType="tmRoot"/>
      </p:par>
    </p:tnLst>
  </p:timing>
</p:sldLayout>
</file>

<file path=ppt/slideLayouts/slideLayout10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028463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3196862087"/>
      </p:ext>
    </p:extLst>
  </p:cSld>
  <p:clrMapOvr>
    <a:masterClrMapping/>
  </p:clrMapOvr>
  <p:timing>
    <p:tnLst>
      <p:par>
        <p:cTn id="1" dur="indefinite" restart="never" nodeType="tmRoot"/>
      </p:par>
    </p:tnLst>
  </p:timing>
</p:sldLayout>
</file>

<file path=ppt/slideLayouts/slideLayout10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24658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3806663753"/>
      </p:ext>
    </p:extLst>
  </p:cSld>
  <p:clrMapOvr>
    <a:masterClrMapping/>
  </p:clrMapOvr>
  <p:timing>
    <p:tnLst>
      <p:par>
        <p:cTn id="1" dur="indefinite" restart="never" nodeType="tmRoot"/>
      </p:par>
    </p:tnLst>
  </p:timing>
</p:sldLayout>
</file>

<file path=ppt/slideLayouts/slideLayout10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31210217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fld id="{786A20E9-B12B-42B3-BEBC-D6F795EB7584}" type="datetimeFigureOut">
              <a:rPr lang="en-CA" smtClean="0"/>
              <a:t>19/07/2016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B0E4C1C5-4776-4FEF-916C-9A71F1B8ED96}" type="slidenum">
              <a:rPr lang="en-CA" smtClean="0"/>
              <a:t>‹#›</a:t>
            </a:fld>
            <a:endParaRPr lang="en-CA"/>
          </a:p>
        </p:txBody>
      </p:sp>
    </p:spTree>
    <p:extLst>
      <p:ext uri="{BB962C8B-B14F-4D97-AF65-F5344CB8AC3E}">
        <p14:creationId xmlns:p14="http://schemas.microsoft.com/office/powerpoint/2010/main" val="119085011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72604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627063048"/>
      </p:ext>
    </p:extLst>
  </p:cSld>
  <p:clrMapOvr>
    <a:masterClrMapping/>
  </p:clrMapOvr>
  <p:timing>
    <p:tnLst>
      <p:par>
        <p:cTn id="1" dur="indefinite" restart="never" nodeType="tmRoot"/>
      </p:par>
    </p:tnLst>
  </p:timing>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1868759048"/>
      </p:ext>
    </p:extLst>
  </p:cSld>
  <p:clrMapOvr>
    <a:masterClrMapping/>
  </p:clrMapOvr>
  <p:timing>
    <p:tnLst>
      <p:par>
        <p:cTn id="1" dur="indefinite" restart="never" nodeType="tmRoot"/>
      </p:par>
    </p:tnLst>
  </p:timing>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966994998"/>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6094992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05940423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3526903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885923154"/>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264114633"/>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196342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26403957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338251160"/>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360355339"/>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198931299"/>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01044457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36155438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855409722"/>
      </p:ext>
    </p:extLst>
  </p:cSld>
  <p:clrMapOvr>
    <a:masterClrMapping/>
  </p:clrMapOvr>
  <p:timing>
    <p:tnLst>
      <p:par>
        <p:cTn id="1" dur="indefinite" restart="never" nodeType="tmRoot"/>
      </p:par>
    </p:tnLst>
  </p:timing>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85085805"/>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265667681"/>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936318484"/>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437287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346505040"/>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47427633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58832155"/>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4199562785"/>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2643720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490453625"/>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537400889"/>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398936114"/>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pPr>
              <a:defRPr/>
            </a:pP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2381893"/>
      </p:ext>
    </p:extLst>
  </p:cSld>
  <p:clrMapOvr>
    <a:masterClrMapping/>
  </p:clrMapOvr>
  <p:timing>
    <p:tnLst>
      <p:par>
        <p:cTn id="1" dur="indefinite" restart="never" nodeType="tmRoot"/>
      </p:par>
    </p:tnLst>
  </p:timing>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pPr>
              <a:defRPr/>
            </a:pPr>
            <a:endParaRPr lang="en-US"/>
          </a:p>
        </p:txBody>
      </p:sp>
    </p:spTree>
    <p:extLst>
      <p:ext uri="{BB962C8B-B14F-4D97-AF65-F5344CB8AC3E}">
        <p14:creationId xmlns:p14="http://schemas.microsoft.com/office/powerpoint/2010/main" val="4166710915"/>
      </p:ext>
    </p:extLst>
  </p:cSld>
  <p:clrMapOvr>
    <a:masterClrMapping/>
  </p:clrMapOvr>
  <p:timing>
    <p:tnLst>
      <p:par>
        <p:cTn id="1" dur="indefinite" restart="never" nodeType="tmRoot"/>
      </p:par>
    </p:tnLst>
  </p:timing>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20379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199292981"/>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pPr>
              <a:defRPr/>
            </a:pPr>
            <a:endParaRPr lang="en-US"/>
          </a:p>
        </p:txBody>
      </p:sp>
    </p:spTree>
    <p:extLst>
      <p:ext uri="{BB962C8B-B14F-4D97-AF65-F5344CB8AC3E}">
        <p14:creationId xmlns:p14="http://schemas.microsoft.com/office/powerpoint/2010/main" val="1222390086"/>
      </p:ext>
    </p:extLst>
  </p:cSld>
  <p:clrMapOvr>
    <a:masterClrMapping/>
  </p:clrMapOvr>
  <p:timing>
    <p:tnLst>
      <p:par>
        <p:cTn id="1" dur="indefinite" restart="never" nodeType="tmRoot"/>
      </p:par>
    </p:tnLst>
  </p:timing>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pPr defTabSz="457200">
              <a:defRPr/>
            </a:pPr>
            <a:endParaRPr lang="en-US"/>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4274413"/>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pPr>
              <a:defRPr/>
            </a:pPr>
            <a:endParaRPr lang="en-US"/>
          </a:p>
        </p:txBody>
      </p:sp>
    </p:spTree>
    <p:extLst>
      <p:ext uri="{BB962C8B-B14F-4D97-AF65-F5344CB8AC3E}">
        <p14:creationId xmlns:p14="http://schemas.microsoft.com/office/powerpoint/2010/main" val="9291609"/>
      </p:ext>
    </p:extLst>
  </p:cSld>
  <p:clrMapOvr>
    <a:masterClrMapping/>
  </p:clrMapOvr>
  <p:timing>
    <p:tnLst>
      <p:par>
        <p:cTn id="1" dur="indefinite" restart="never" nodeType="tmRoot"/>
      </p:par>
    </p:tnLst>
  </p:timing>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pPr>
              <a:defRPr/>
            </a:pPr>
            <a:endParaRPr lang="en-US"/>
          </a:p>
        </p:txBody>
      </p:sp>
    </p:spTree>
    <p:extLst>
      <p:ext uri="{BB962C8B-B14F-4D97-AF65-F5344CB8AC3E}">
        <p14:creationId xmlns:p14="http://schemas.microsoft.com/office/powerpoint/2010/main" val="2631951125"/>
      </p:ext>
    </p:extLst>
  </p:cSld>
  <p:clrMapOvr>
    <a:masterClrMapping/>
  </p:clrMapOvr>
  <p:timing>
    <p:tnLst>
      <p:par>
        <p:cTn id="1" dur="indefinite" restart="never" nodeType="tmRoot"/>
      </p:par>
    </p:tnLst>
  </p:timing>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pPr>
              <a:defRPr/>
            </a:pPr>
            <a:fld id="{BD03C86F-12FA-47D4-95BF-A882A5898725}" type="datetimeFigureOut">
              <a:rPr lang="en-US" smtClean="0"/>
              <a:pPr>
                <a:defRPr/>
              </a:pPr>
              <a:t>7/19/2016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pPr>
              <a:defRPr/>
            </a:pPr>
            <a:fld id="{4A4B5B41-CDBF-4D63-815E-93C3BE6C77C7}" type="slidenum">
              <a:rPr lang="en-US" smtClean="0"/>
              <a:pPr>
                <a:defRPr/>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4650525"/>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pPr>
              <a:defRPr/>
            </a:pPr>
            <a:fld id="{0F28AE84-2012-47D3-BBA7-CFB58CDDCF49}" type="datetimeFigureOut">
              <a:rPr lang="en-US" smtClean="0"/>
              <a:pPr>
                <a:defRPr/>
              </a:pPr>
              <a:t>7/19/2016</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pPr>
              <a:defRPr/>
            </a:pPr>
            <a:fld id="{4A7CFF4E-3B11-47E2-9516-7DCA0A8899EE}" type="slidenum">
              <a:rPr lang="en-US" smtClean="0"/>
              <a:pPr>
                <a:defRPr/>
              </a:pPr>
              <a:t>‹#›</a:t>
            </a:fld>
            <a:endParaRPr lang="en-US"/>
          </a:p>
        </p:txBody>
      </p:sp>
    </p:spTree>
    <p:extLst>
      <p:ext uri="{BB962C8B-B14F-4D97-AF65-F5344CB8AC3E}">
        <p14:creationId xmlns:p14="http://schemas.microsoft.com/office/powerpoint/2010/main" val="804436575"/>
      </p:ext>
    </p:extLst>
  </p:cSld>
  <p:clrMapOvr>
    <a:masterClrMapping/>
  </p:clrMapOvr>
  <p:timing>
    <p:tnLst>
      <p:par>
        <p:cTn id="1" dur="indefinite" restart="never" nodeType="tmRoot"/>
      </p:par>
    </p:tnLst>
  </p:timing>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pPr>
              <a:defRPr/>
            </a:pPr>
            <a:fld id="{A5B018FF-33DD-484A-B132-601CD040B61C}" type="datetimeFigureOut">
              <a:rPr lang="en-US" smtClean="0"/>
              <a:pPr>
                <a:defRPr/>
              </a:pPr>
              <a:t>7/19/2016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pPr>
              <a:defRPr/>
            </a:pPr>
            <a:fld id="{19E1BB4E-66EE-4D75-91D8-1EC652EE4BBF}" type="slidenum">
              <a:rPr lang="en-US" smtClean="0"/>
              <a:pPr>
                <a:defRPr/>
              </a:pPr>
              <a:t>‹#›</a:t>
            </a:fld>
            <a:endParaRPr lang="en-US"/>
          </a:p>
        </p:txBody>
      </p:sp>
    </p:spTree>
    <p:extLst>
      <p:ext uri="{BB962C8B-B14F-4D97-AF65-F5344CB8AC3E}">
        <p14:creationId xmlns:p14="http://schemas.microsoft.com/office/powerpoint/2010/main" val="902553342"/>
      </p:ext>
    </p:extLst>
  </p:cSld>
  <p:clrMapOvr>
    <a:masterClrMapping/>
  </p:clrMapOvr>
  <p:timing>
    <p:tnLst>
      <p:par>
        <p:cTn id="1" dur="indefinite" restart="never" nodeType="tmRoot"/>
      </p:par>
    </p:tnLst>
  </p:timing>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pPr>
              <a:defRPr/>
            </a:pPr>
            <a:fld id="{BB54CC41-D141-4DFE-8D78-B0348B648BCF}" type="datetimeFigureOut">
              <a:rPr lang="en-US" smtClean="0"/>
              <a:pPr>
                <a:defRPr/>
              </a:pPr>
              <a:t>7/19/2016</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pPr>
              <a:defRPr/>
            </a:pPr>
            <a:fld id="{CFB9746C-5DE4-4FF1-9166-6B7E4DF765B7}" type="slidenum">
              <a:rPr lang="en-US" smtClean="0"/>
              <a:pPr>
                <a:defRPr/>
              </a:pPr>
              <a:t>‹#›</a:t>
            </a:fld>
            <a:endParaRPr lang="en-US"/>
          </a:p>
        </p:txBody>
      </p:sp>
    </p:spTree>
    <p:extLst>
      <p:ext uri="{BB962C8B-B14F-4D97-AF65-F5344CB8AC3E}">
        <p14:creationId xmlns:p14="http://schemas.microsoft.com/office/powerpoint/2010/main" val="3509414362"/>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195726140"/>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036830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051597218"/>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803316254"/>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98978870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542792159"/>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82652911"/>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253359871"/>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68127337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578738840"/>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60320764"/>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66620474"/>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17749289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537771465"/>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08487076"/>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866104561"/>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696434371"/>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059477081"/>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092846500"/>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166618881"/>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013477546"/>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058768232"/>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860095772"/>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971850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472933341"/>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85930955"/>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703835"/>
      </p:ext>
    </p:extLst>
  </p:cSld>
  <p:clrMapOvr>
    <a:masterClrMapping/>
  </p:clrMapOvr>
  <p:timing>
    <p:tnLst>
      <p:par>
        <p:cTn id="1" dur="indefinite" restart="never" nodeType="tmRoot"/>
      </p:par>
    </p:tnLst>
  </p:timing>
</p:sldLayout>
</file>

<file path=ppt/slideLayouts/slideLayout1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397310860"/>
      </p:ext>
    </p:extLst>
  </p:cSld>
  <p:clrMapOvr>
    <a:masterClrMapping/>
  </p:clrMapOvr>
  <p:timing>
    <p:tnLst>
      <p:par>
        <p:cTn id="1" dur="indefinite" restart="never" nodeType="tmRoot"/>
      </p:par>
    </p:tnLst>
  </p:timing>
</p:sldLayout>
</file>

<file path=ppt/slideLayouts/slideLayout17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789600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845157014"/>
      </p:ext>
    </p:extLst>
  </p:cSld>
  <p:clrMapOvr>
    <a:masterClrMapping/>
  </p:clrMapOvr>
  <p:timing>
    <p:tnLst>
      <p:par>
        <p:cTn id="1" dur="indefinite" restart="never" nodeType="tmRoot"/>
      </p:par>
    </p:tnLst>
  </p:timing>
</p:sldLayout>
</file>

<file path=ppt/slideLayouts/slideLayout1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0366797"/>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683001337"/>
      </p:ext>
    </p:extLst>
  </p:cSld>
  <p:clrMapOvr>
    <a:masterClrMapping/>
  </p:clrMapOvr>
  <p:timing>
    <p:tnLst>
      <p:par>
        <p:cTn id="1" dur="indefinite" restart="never" nodeType="tmRoot"/>
      </p:par>
    </p:tnLst>
  </p:timing>
</p:sldLayout>
</file>

<file path=ppt/slideLayouts/slideLayout17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947911160"/>
      </p:ext>
    </p:extLst>
  </p:cSld>
  <p:clrMapOvr>
    <a:masterClrMapping/>
  </p:clrMapOvr>
  <p:timing>
    <p:tnLst>
      <p:par>
        <p:cTn id="1" dur="indefinite" restart="never" nodeType="tmRoot"/>
      </p:par>
    </p:tnLst>
  </p:timing>
</p:sldLayout>
</file>

<file path=ppt/slideLayouts/slideLayout1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020727"/>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80121059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560867228"/>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709424033"/>
      </p:ext>
    </p:extLst>
  </p:cSld>
  <p:clrMapOvr>
    <a:masterClrMapping/>
  </p:clrMapOvr>
  <p:timing>
    <p:tnLst>
      <p:par>
        <p:cTn id="1" dur="indefinite" restart="never" nodeType="tmRoot"/>
      </p:par>
    </p:tnLst>
  </p:timing>
</p:sldLayout>
</file>

<file path=ppt/slideLayouts/slideLayout1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644447726"/>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50581036"/>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572718901"/>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184644890"/>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689204096"/>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862845039"/>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1389874"/>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976435271"/>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0689879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61578070"/>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633497917"/>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527709522"/>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288236666"/>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048270290"/>
      </p:ext>
    </p:extLst>
  </p:cSld>
  <p:clrMapOvr>
    <a:masterClrMapping/>
  </p:clrMapOvr>
  <p:timing>
    <p:tnLst>
      <p:par>
        <p:cTn id="1" dur="indefinite" restart="never" nodeType="tmRoot"/>
      </p:par>
    </p:tnLst>
  </p:timing>
</p:sldLayout>
</file>

<file path=ppt/slideLayouts/slideLayout19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409230759"/>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485708204"/>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225924992"/>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34790301"/>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513049319"/>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4281662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endParaRPr lang="en-CA"/>
          </a:p>
        </p:txBody>
      </p:sp>
    </p:spTree>
    <p:extLst>
      <p:ext uri="{BB962C8B-B14F-4D97-AF65-F5344CB8AC3E}">
        <p14:creationId xmlns:p14="http://schemas.microsoft.com/office/powerpoint/2010/main" val="355933641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399867837"/>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85219081"/>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542203903"/>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436342718"/>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666812966"/>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70112558"/>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5962002"/>
      </p:ext>
    </p:extLst>
  </p:cSld>
  <p:clrMapOvr>
    <a:masterClrMapping/>
  </p:clrMapOvr>
  <p:timing>
    <p:tnLst>
      <p:par>
        <p:cTn id="1" dur="indefinite" restart="never" nodeType="tmRoot"/>
      </p:par>
    </p:tnLst>
  </p:timing>
</p:sldLayout>
</file>

<file path=ppt/slideLayouts/slideLayout20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212071301"/>
      </p:ext>
    </p:extLst>
  </p:cSld>
  <p:clrMapOvr>
    <a:masterClrMapping/>
  </p:clrMapOvr>
  <p:timing>
    <p:tnLst>
      <p:par>
        <p:cTn id="1" dur="indefinite" restart="never" nodeType="tmRoot"/>
      </p:par>
    </p:tnLst>
  </p:timing>
</p:sldLayout>
</file>

<file path=ppt/slideLayouts/slideLayout207.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244625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0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884102936"/>
      </p:ext>
    </p:extLst>
  </p:cSld>
  <p:clrMapOvr>
    <a:masterClrMapping/>
  </p:clrMapOvr>
  <p:timing>
    <p:tnLst>
      <p:par>
        <p:cTn id="1" dur="indefinite" restart="never" nodeType="tmRoot"/>
      </p:par>
    </p:tnLst>
  </p:timing>
</p:sldLayout>
</file>

<file path=ppt/slideLayouts/slideLayout20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97413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89581369"/>
      </p:ext>
    </p:extLst>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006287938"/>
      </p:ext>
    </p:extLst>
  </p:cSld>
  <p:clrMapOvr>
    <a:masterClrMapping/>
  </p:clrMapOvr>
  <p:timing>
    <p:tnLst>
      <p:par>
        <p:cTn id="1" dur="indefinite" restart="never" nodeType="tmRoot"/>
      </p:par>
    </p:tnLst>
  </p:timing>
</p:sldLayout>
</file>

<file path=ppt/slideLayouts/slideLayout2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505506891"/>
      </p:ext>
    </p:extLst>
  </p:cSld>
  <p:clrMapOvr>
    <a:masterClrMapping/>
  </p:clrMapOvr>
  <p:timing>
    <p:tnLst>
      <p:par>
        <p:cTn id="1" dur="indefinite" restart="never" nodeType="tmRoot"/>
      </p:par>
    </p:tnLst>
  </p:timing>
</p:sldLayout>
</file>

<file path=ppt/slideLayouts/slideLayout2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488012"/>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348524837"/>
      </p:ext>
    </p:extLst>
  </p:cSld>
  <p:clrMapOvr>
    <a:masterClrMapping/>
  </p:clrMapOvr>
  <p:timing>
    <p:tnLst>
      <p:par>
        <p:cTn id="1" dur="indefinite" restart="never" nodeType="tmRoot"/>
      </p:par>
    </p:tnLst>
  </p:timing>
</p:sldLayout>
</file>

<file path=ppt/slideLayouts/slideLayout2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770006880"/>
      </p:ext>
    </p:extLst>
  </p:cSld>
  <p:clrMapOvr>
    <a:masterClrMapping/>
  </p:clrMapOvr>
  <p:timing>
    <p:tnLst>
      <p:par>
        <p:cTn id="1" dur="indefinite" restart="never" nodeType="tmRoot"/>
      </p:par>
    </p:tnLst>
  </p:timing>
</p:sldLayout>
</file>

<file path=ppt/slideLayouts/slideLayout2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732355582"/>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748796857"/>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388483319"/>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916371790"/>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4864048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609850646"/>
      </p:ext>
    </p:extLst>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17921728"/>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028747543"/>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073863271"/>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395162761"/>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663415510"/>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577358924"/>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42793546"/>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416221057"/>
      </p:ext>
    </p:extLst>
  </p:cSld>
  <p:clrMapOvr>
    <a:masterClrMapping/>
  </p:clrMapOvr>
  <p:timing>
    <p:tnLst>
      <p:par>
        <p:cTn id="1" dur="indefinite" restart="never" nodeType="tmRoot"/>
      </p:par>
    </p:tnLst>
  </p:timing>
</p:sldLayout>
</file>

<file path=ppt/slideLayouts/slideLayout2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423370607"/>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77430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811918743"/>
      </p:ext>
    </p:extLst>
  </p:cSld>
  <p:clrMapOvr>
    <a:masterClrMapping/>
  </p:clrMapOvr>
  <p:timing>
    <p:tnLst>
      <p:par>
        <p:cTn id="1" dur="indefinite" restart="never" nodeType="tmRoot"/>
      </p:par>
    </p:tnLst>
  </p:timing>
</p:sldLayout>
</file>

<file path=ppt/slideLayouts/slideLayout2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50891158"/>
      </p:ext>
    </p:extLst>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846082022"/>
      </p:ext>
    </p:extLst>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482473318"/>
      </p:ext>
    </p:extLst>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725645947"/>
      </p:ext>
    </p:extLst>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229214273"/>
      </p:ext>
    </p:extLst>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376204570"/>
      </p:ext>
    </p:extLst>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789494315"/>
      </p:ext>
    </p:extLst>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40435138"/>
      </p:ext>
    </p:extLst>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05626007"/>
      </p:ext>
    </p:extLst>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6803070"/>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00013834"/>
      </p:ext>
    </p:extLst>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908134644"/>
      </p:ext>
    </p:extLst>
  </p:cSld>
  <p:clrMapOvr>
    <a:masterClrMapping/>
  </p:clrMapOvr>
  <p:timing>
    <p:tnLst>
      <p:par>
        <p:cTn id="1" dur="indefinite" restart="never" nodeType="tmRoot"/>
      </p:par>
    </p:tnLst>
  </p:timing>
</p:sldLayout>
</file>

<file path=ppt/slideLayouts/slideLayout24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226790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4077455980"/>
      </p:ext>
    </p:extLst>
  </p:cSld>
  <p:clrMapOvr>
    <a:masterClrMapping/>
  </p:clrMapOvr>
  <p:timing>
    <p:tnLst>
      <p:par>
        <p:cTn id="1" dur="indefinite" restart="never" nodeType="tmRoot"/>
      </p:par>
    </p:tnLst>
  </p:timing>
</p:sldLayout>
</file>

<file path=ppt/slideLayouts/slideLayout2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7453997"/>
      </p:ext>
    </p:extLst>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219073674"/>
      </p:ext>
    </p:extLst>
  </p:cSld>
  <p:clrMapOvr>
    <a:masterClrMapping/>
  </p:clrMapOvr>
  <p:timing>
    <p:tnLst>
      <p:par>
        <p:cTn id="1" dur="indefinite" restart="never" nodeType="tmRoot"/>
      </p:par>
    </p:tnLst>
  </p:timing>
</p:sldLayout>
</file>

<file path=ppt/slideLayouts/slideLayout2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068662338"/>
      </p:ext>
    </p:extLst>
  </p:cSld>
  <p:clrMapOvr>
    <a:masterClrMapping/>
  </p:clrMapOvr>
  <p:timing>
    <p:tnLst>
      <p:par>
        <p:cTn id="1" dur="indefinite" restart="never" nodeType="tmRoot"/>
      </p:par>
    </p:tnLst>
  </p:timing>
</p:sldLayout>
</file>

<file path=ppt/slideLayouts/slideLayout2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686587"/>
      </p:ext>
    </p:extLst>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021495373"/>
      </p:ext>
    </p:extLst>
  </p:cSld>
  <p:clrMapOvr>
    <a:masterClrMapping/>
  </p:clrMapOvr>
  <p:timing>
    <p:tnLst>
      <p:par>
        <p:cTn id="1" dur="indefinite" restart="never" nodeType="tmRoot"/>
      </p:par>
    </p:tnLst>
  </p:timing>
</p:sldLayout>
</file>

<file path=ppt/slideLayouts/slideLayout2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1416908881"/>
      </p:ext>
    </p:extLst>
  </p:cSld>
  <p:clrMapOvr>
    <a:masterClrMapping/>
  </p:clrMapOvr>
  <p:timing>
    <p:tnLst>
      <p:par>
        <p:cTn id="1" dur="indefinite" restart="never" nodeType="tmRoot"/>
      </p:par>
    </p:tnLst>
  </p:timing>
</p:sldLayout>
</file>

<file path=ppt/slideLayouts/slideLayout2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18412598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497174524"/>
      </p:ext>
    </p:extLst>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05785272"/>
      </p:ext>
    </p:extLst>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089051709"/>
      </p:ext>
    </p:extLst>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55066462"/>
      </p:ext>
    </p:extLst>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881101348"/>
      </p:ext>
    </p:extLst>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30080961"/>
      </p:ext>
    </p:extLst>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4874789"/>
      </p:ext>
    </p:extLst>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721365617"/>
      </p:ext>
    </p:extLst>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614533482"/>
      </p:ext>
    </p:extLst>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82145065"/>
      </p:ext>
    </p:extLst>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796494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621129355"/>
      </p:ext>
    </p:extLst>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804620120"/>
      </p:ext>
    </p:extLst>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655958424"/>
      </p:ext>
    </p:extLst>
  </p:cSld>
  <p:clrMapOvr>
    <a:masterClrMapping/>
  </p:clrMapOvr>
  <p:timing>
    <p:tnLst>
      <p:par>
        <p:cTn id="1" dur="indefinite" restart="never" nodeType="tmRoot"/>
      </p:par>
    </p:tnLst>
  </p:timing>
</p:sldLayout>
</file>

<file path=ppt/slideLayouts/slideLayout2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655573845"/>
      </p:ext>
    </p:extLst>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925354373"/>
      </p:ext>
    </p:extLst>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407021141"/>
      </p:ext>
    </p:extLst>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024398108"/>
      </p:ext>
    </p:extLst>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496743129"/>
      </p:ext>
    </p:extLst>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687988292"/>
      </p:ext>
    </p:extLst>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75122172"/>
      </p:ext>
    </p:extLst>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747783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511645062"/>
      </p:ext>
    </p:extLst>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991005270"/>
      </p:ext>
    </p:extLst>
  </p:cSld>
  <p:clrMapOvr>
    <a:masterClrMapping/>
  </p:clrMapOvr>
</p:sldLayout>
</file>

<file path=ppt/slideLayouts/slideLayout2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24087997"/>
      </p:ext>
    </p:extLst>
  </p:cSld>
  <p:clrMapOvr>
    <a:masterClrMapping/>
  </p:clrMapOvr>
</p:sldLayout>
</file>

<file path=ppt/slideLayouts/slideLayout2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5584658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7325170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731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0410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098604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9529090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1232308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1269260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1518053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507842"/>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342630200"/>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352139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89089806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0319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endParaRPr lang="en-CA"/>
          </a:p>
        </p:txBody>
      </p:sp>
    </p:spTree>
    <p:extLst>
      <p:ext uri="{BB962C8B-B14F-4D97-AF65-F5344CB8AC3E}">
        <p14:creationId xmlns:p14="http://schemas.microsoft.com/office/powerpoint/2010/main" val="2020068095"/>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40209980"/>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93898237"/>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55885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18367416"/>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4152413863"/>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32897903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49854496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2392167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17667434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418905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endParaRPr lang="en-CA"/>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3834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216905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6027589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69290016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17261856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16832277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407809996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8605084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71246695"/>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4807099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245811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endParaRPr lang="en-CA"/>
          </a:p>
        </p:txBody>
      </p:sp>
    </p:spTree>
    <p:extLst>
      <p:ext uri="{BB962C8B-B14F-4D97-AF65-F5344CB8AC3E}">
        <p14:creationId xmlns:p14="http://schemas.microsoft.com/office/powerpoint/2010/main" val="373267741"/>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6929116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87972788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56870090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85583632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61320178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66000721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5323369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234531638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22697169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835926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endParaRPr lang="en-CA"/>
          </a:p>
        </p:txBody>
      </p:sp>
    </p:spTree>
    <p:extLst>
      <p:ext uri="{BB962C8B-B14F-4D97-AF65-F5344CB8AC3E}">
        <p14:creationId xmlns:p14="http://schemas.microsoft.com/office/powerpoint/2010/main" val="1091878238"/>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buClrTx/>
              <a:defRPr/>
            </a:lvl1pPr>
            <a:lvl2pPr>
              <a:buClrTx/>
              <a:defRPr/>
            </a:lvl2pPr>
            <a:lvl3pPr>
              <a:buClrTx/>
              <a:defRPr/>
            </a:lvl3pPr>
            <a:lvl4pPr>
              <a:buClrTx/>
              <a:defRPr/>
            </a:lvl4pPr>
            <a:lvl5pPr>
              <a:buClrTx/>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2514600" y="654286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595816350"/>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820603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p:ph type="ftr" sz="quarter" idx="11"/>
          </p:nvPr>
        </p:nvSpPr>
        <p:spPr>
          <a:xfrm>
            <a:off x="2514600" y="6517419"/>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144588378"/>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a:xfrm>
            <a:off x="2514600" y="653920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cxnSp>
        <p:nvCxnSpPr>
          <p:cNvPr id="11" name="Straight Connector 10"/>
          <p:cNvCxnSpPr/>
          <p:nvPr/>
        </p:nvCxnSpPr>
        <p:spPr>
          <a:xfrm rot="5400000">
            <a:off x="2217817" y="4045823"/>
            <a:ext cx="4709160" cy="79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200571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90600"/>
          </a:xfrm>
        </p:spPr>
        <p:txBody>
          <a:bodyPr/>
          <a:lstStyle/>
          <a:p>
            <a:r>
              <a:rPr lang="en-US" smtClean="0"/>
              <a:t>Click to edit Master title style</a:t>
            </a:r>
            <a:endParaRPr lang="en-US"/>
          </a:p>
        </p:txBody>
      </p:sp>
      <p:sp>
        <p:nvSpPr>
          <p:cNvPr id="4" name="Footer Placeholder 3"/>
          <p:cNvSpPr>
            <a:spLocks noGrp="1"/>
          </p:cNvSpPr>
          <p:nvPr>
            <p:ph type="ftr" sz="quarter" idx="11"/>
          </p:nvPr>
        </p:nvSpPr>
        <p:spPr>
          <a:xfrm>
            <a:off x="2514600" y="6507347"/>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164700202"/>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514600" y="6478723"/>
            <a:ext cx="4114800" cy="329184"/>
          </a:xfrm>
        </p:spPr>
        <p:txBody>
          <a:bodyPr/>
          <a:lstStyle>
            <a:lvl1pPr>
              <a:defRPr>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4265103533"/>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475171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450937104"/>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825835328"/>
      </p:ext>
    </p:extLst>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18288"/>
            <a:ext cx="2895600" cy="329184"/>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US"/>
          </a:p>
        </p:txBody>
      </p:sp>
      <p:sp>
        <p:nvSpPr>
          <p:cNvPr id="6" name="Slide Number Placeholder 5"/>
          <p:cNvSpPr>
            <a:spLocks noGrp="1"/>
          </p:cNvSpPr>
          <p:nvPr>
            <p:ph type="sldNum" sz="quarter" idx="12"/>
          </p:nvPr>
        </p:nvSpPr>
        <p:spPr>
          <a:xfrm>
            <a:off x="7620000" y="18288"/>
            <a:ext cx="1066800" cy="329184"/>
          </a:xfrm>
          <a:prstGeom prst="rect">
            <a:avLst/>
          </a:prstGeom>
        </p:spPr>
        <p:txBody>
          <a:bodyPr/>
          <a:lstStyle/>
          <a:p>
            <a:fld id="{DC80FF08-9921-4188-9E6D-01DB2935530A}" type="slidenum">
              <a:rPr lang="en-US" smtClean="0"/>
              <a:t>‹#›</a:t>
            </a:fld>
            <a:endParaRPr lang="en-US"/>
          </a:p>
        </p:txBody>
      </p:sp>
    </p:spTree>
    <p:extLst>
      <p:ext uri="{BB962C8B-B14F-4D97-AF65-F5344CB8AC3E}">
        <p14:creationId xmlns:p14="http://schemas.microsoft.com/office/powerpoint/2010/main" val="2455912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3"/>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786A20E9-B12B-42B3-BEBC-D6F795EB7584}" type="datetimeFigureOut">
              <a:rPr lang="en-CA" smtClean="0"/>
              <a:t>19/07/2016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B0E4C1C5-4776-4FEF-916C-9A71F1B8ED96}" type="slidenum">
              <a:rPr lang="en-CA" smtClean="0"/>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758901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04890873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64470435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30764668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8925588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323376542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99448090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8236628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137208049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741694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877171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2"/>
            <a:ext cx="5904391"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18288"/>
            <a:ext cx="2895600" cy="329184"/>
          </a:xfrm>
          <a:prstGeom prst="rect">
            <a:avLst/>
          </a:prstGeom>
        </p:spPr>
        <p:txBody>
          <a:bodyPr/>
          <a:lstStyle/>
          <a:p>
            <a:fld id="{786A20E9-B12B-42B3-BEBC-D6F795EB7584}" type="datetimeFigureOut">
              <a:rPr lang="en-CA" smtClean="0"/>
              <a:t>19/07/2016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7620000" y="18288"/>
            <a:ext cx="1066800" cy="329184"/>
          </a:xfrm>
          <a:prstGeom prst="rect">
            <a:avLst/>
          </a:prstGeom>
        </p:spPr>
        <p:txBody>
          <a:bodyPr/>
          <a:lstStyle/>
          <a:p>
            <a:fld id="{B0E4C1C5-4776-4FEF-916C-9A71F1B8ED96}" type="slidenum">
              <a:rPr lang="en-CA" smtClean="0"/>
              <a:t>‹#›</a:t>
            </a:fld>
            <a:endParaRPr lang="en-CA"/>
          </a:p>
        </p:txBody>
      </p:sp>
    </p:spTree>
    <p:extLst>
      <p:ext uri="{BB962C8B-B14F-4D97-AF65-F5344CB8AC3E}">
        <p14:creationId xmlns:p14="http://schemas.microsoft.com/office/powerpoint/2010/main" val="227197631"/>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35268124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B178B262-F735-4155-A0C5-5BDFC49AA616}" type="slidenum">
              <a:rPr lang="en-CA" smtClean="0"/>
              <a:t>‹#›</a:t>
            </a:fld>
            <a:endParaRPr lang="en-CA"/>
          </a:p>
        </p:txBody>
      </p:sp>
    </p:spTree>
    <p:extLst>
      <p:ext uri="{BB962C8B-B14F-4D97-AF65-F5344CB8AC3E}">
        <p14:creationId xmlns:p14="http://schemas.microsoft.com/office/powerpoint/2010/main" val="2850518158"/>
      </p:ext>
    </p:extLst>
  </p:cSld>
  <p:clrMapOvr>
    <a:masterClrMapping/>
  </p:clrMapOvr>
  <p:timing>
    <p:tnLst>
      <p:par>
        <p:cTn id="1" dur="indefinite" restart="never" nodeType="tmRoot"/>
      </p:par>
    </p:tnLst>
  </p:timing>
</p:sldLayout>
</file>

<file path=ppt/slideLayouts/slideLayout9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07313866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5686712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95379555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59014360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9" name="Slide Number Placeholder 8"/>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401839883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5" name="Slide Number Placeholder 4"/>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79871674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4" name="Slide Number Placeholder 3"/>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180963345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CA" smtClean="0"/>
              <a:t>Learning Strategies, Student Academic Success Services, Queen's University</a:t>
            </a:r>
            <a:endParaRPr lang="en-CA"/>
          </a:p>
        </p:txBody>
      </p:sp>
      <p:sp>
        <p:nvSpPr>
          <p:cNvPr id="7" name="Slide Number Placeholder 6"/>
          <p:cNvSpPr>
            <a:spLocks noGrp="1"/>
          </p:cNvSpPr>
          <p:nvPr>
            <p:ph type="sldNum" sz="quarter" idx="12"/>
          </p:nvPr>
        </p:nvSpPr>
        <p:spPr/>
        <p:txBody>
          <a:bodyPr/>
          <a:lstStyle/>
          <a:p>
            <a:fld id="{C0F7468B-8924-4E27-9322-2B20474255C5}" type="slidenum">
              <a:rPr lang="en-CA" smtClean="0"/>
              <a:t>‹#›</a:t>
            </a:fld>
            <a:endParaRPr lang="en-CA"/>
          </a:p>
        </p:txBody>
      </p:sp>
    </p:spTree>
    <p:extLst>
      <p:ext uri="{BB962C8B-B14F-4D97-AF65-F5344CB8AC3E}">
        <p14:creationId xmlns:p14="http://schemas.microsoft.com/office/powerpoint/2010/main" val="3463089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0.xml"/><Relationship Id="rId3" Type="http://schemas.openxmlformats.org/officeDocument/2006/relationships/slideLayout" Target="../slideLayouts/slideLayout105.xml"/><Relationship Id="rId7" Type="http://schemas.openxmlformats.org/officeDocument/2006/relationships/slideLayout" Target="../slideLayouts/slideLayout109.xml"/><Relationship Id="rId12" Type="http://schemas.openxmlformats.org/officeDocument/2006/relationships/theme" Target="../theme/theme10.xml"/><Relationship Id="rId2" Type="http://schemas.openxmlformats.org/officeDocument/2006/relationships/slideLayout" Target="../slideLayouts/slideLayout104.xml"/><Relationship Id="rId1" Type="http://schemas.openxmlformats.org/officeDocument/2006/relationships/slideLayout" Target="../slideLayouts/slideLayout103.xml"/><Relationship Id="rId6" Type="http://schemas.openxmlformats.org/officeDocument/2006/relationships/slideLayout" Target="../slideLayouts/slideLayout108.xml"/><Relationship Id="rId11" Type="http://schemas.openxmlformats.org/officeDocument/2006/relationships/slideLayout" Target="../slideLayouts/slideLayout113.xml"/><Relationship Id="rId5" Type="http://schemas.openxmlformats.org/officeDocument/2006/relationships/slideLayout" Target="../slideLayouts/slideLayout107.xml"/><Relationship Id="rId10" Type="http://schemas.openxmlformats.org/officeDocument/2006/relationships/slideLayout" Target="../slideLayouts/slideLayout112.xml"/><Relationship Id="rId4" Type="http://schemas.openxmlformats.org/officeDocument/2006/relationships/slideLayout" Target="../slideLayouts/slideLayout106.xml"/><Relationship Id="rId9" Type="http://schemas.openxmlformats.org/officeDocument/2006/relationships/slideLayout" Target="../slideLayouts/slideLayout111.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1.xml"/><Relationship Id="rId13" Type="http://schemas.openxmlformats.org/officeDocument/2006/relationships/theme" Target="../theme/theme11.xml"/><Relationship Id="rId3" Type="http://schemas.openxmlformats.org/officeDocument/2006/relationships/slideLayout" Target="../slideLayouts/slideLayout116.xml"/><Relationship Id="rId7" Type="http://schemas.openxmlformats.org/officeDocument/2006/relationships/slideLayout" Target="../slideLayouts/slideLayout120.xml"/><Relationship Id="rId12" Type="http://schemas.openxmlformats.org/officeDocument/2006/relationships/slideLayout" Target="../slideLayouts/slideLayout125.xml"/><Relationship Id="rId2" Type="http://schemas.openxmlformats.org/officeDocument/2006/relationships/slideLayout" Target="../slideLayouts/slideLayout115.xml"/><Relationship Id="rId1" Type="http://schemas.openxmlformats.org/officeDocument/2006/relationships/slideLayout" Target="../slideLayouts/slideLayout114.xml"/><Relationship Id="rId6" Type="http://schemas.openxmlformats.org/officeDocument/2006/relationships/slideLayout" Target="../slideLayouts/slideLayout119.xml"/><Relationship Id="rId11" Type="http://schemas.openxmlformats.org/officeDocument/2006/relationships/slideLayout" Target="../slideLayouts/slideLayout124.xml"/><Relationship Id="rId5" Type="http://schemas.openxmlformats.org/officeDocument/2006/relationships/slideLayout" Target="../slideLayouts/slideLayout118.xml"/><Relationship Id="rId10" Type="http://schemas.openxmlformats.org/officeDocument/2006/relationships/slideLayout" Target="../slideLayouts/slideLayout123.xml"/><Relationship Id="rId4" Type="http://schemas.openxmlformats.org/officeDocument/2006/relationships/slideLayout" Target="../slideLayouts/slideLayout117.xml"/><Relationship Id="rId9" Type="http://schemas.openxmlformats.org/officeDocument/2006/relationships/slideLayout" Target="../slideLayouts/slideLayout122.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3.xml"/><Relationship Id="rId3" Type="http://schemas.openxmlformats.org/officeDocument/2006/relationships/slideLayout" Target="../slideLayouts/slideLayout128.xml"/><Relationship Id="rId7" Type="http://schemas.openxmlformats.org/officeDocument/2006/relationships/slideLayout" Target="../slideLayouts/slideLayout132.xml"/><Relationship Id="rId12" Type="http://schemas.openxmlformats.org/officeDocument/2006/relationships/theme" Target="../theme/theme12.xml"/><Relationship Id="rId2" Type="http://schemas.openxmlformats.org/officeDocument/2006/relationships/slideLayout" Target="../slideLayouts/slideLayout127.xml"/><Relationship Id="rId1" Type="http://schemas.openxmlformats.org/officeDocument/2006/relationships/slideLayout" Target="../slideLayouts/slideLayout126.xml"/><Relationship Id="rId6" Type="http://schemas.openxmlformats.org/officeDocument/2006/relationships/slideLayout" Target="../slideLayouts/slideLayout131.xml"/><Relationship Id="rId11" Type="http://schemas.openxmlformats.org/officeDocument/2006/relationships/slideLayout" Target="../slideLayouts/slideLayout136.xml"/><Relationship Id="rId5" Type="http://schemas.openxmlformats.org/officeDocument/2006/relationships/slideLayout" Target="../slideLayouts/slideLayout130.xml"/><Relationship Id="rId10" Type="http://schemas.openxmlformats.org/officeDocument/2006/relationships/slideLayout" Target="../slideLayouts/slideLayout135.xml"/><Relationship Id="rId4" Type="http://schemas.openxmlformats.org/officeDocument/2006/relationships/slideLayout" Target="../slideLayouts/slideLayout129.xml"/><Relationship Id="rId9" Type="http://schemas.openxmlformats.org/officeDocument/2006/relationships/slideLayout" Target="../slideLayouts/slideLayout134.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theme" Target="../theme/theme13.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5.xml"/><Relationship Id="rId13" Type="http://schemas.openxmlformats.org/officeDocument/2006/relationships/theme" Target="../theme/theme14.xml"/><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slideLayout" Target="../slideLayouts/slideLayout159.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7.xml"/><Relationship Id="rId3" Type="http://schemas.openxmlformats.org/officeDocument/2006/relationships/slideLayout" Target="../slideLayouts/slideLayout162.xml"/><Relationship Id="rId7" Type="http://schemas.openxmlformats.org/officeDocument/2006/relationships/slideLayout" Target="../slideLayouts/slideLayout166.xml"/><Relationship Id="rId12" Type="http://schemas.openxmlformats.org/officeDocument/2006/relationships/theme" Target="../theme/theme15.xml"/><Relationship Id="rId2" Type="http://schemas.openxmlformats.org/officeDocument/2006/relationships/slideLayout" Target="../slideLayouts/slideLayout161.xml"/><Relationship Id="rId1" Type="http://schemas.openxmlformats.org/officeDocument/2006/relationships/slideLayout" Target="../slideLayouts/slideLayout160.xml"/><Relationship Id="rId6" Type="http://schemas.openxmlformats.org/officeDocument/2006/relationships/slideLayout" Target="../slideLayouts/slideLayout165.xml"/><Relationship Id="rId11" Type="http://schemas.openxmlformats.org/officeDocument/2006/relationships/slideLayout" Target="../slideLayouts/slideLayout170.xml"/><Relationship Id="rId5" Type="http://schemas.openxmlformats.org/officeDocument/2006/relationships/slideLayout" Target="../slideLayouts/slideLayout164.xml"/><Relationship Id="rId10" Type="http://schemas.openxmlformats.org/officeDocument/2006/relationships/slideLayout" Target="../slideLayouts/slideLayout169.xml"/><Relationship Id="rId4" Type="http://schemas.openxmlformats.org/officeDocument/2006/relationships/slideLayout" Target="../slideLayouts/slideLayout163.xml"/><Relationship Id="rId9" Type="http://schemas.openxmlformats.org/officeDocument/2006/relationships/slideLayout" Target="../slideLayouts/slideLayout168.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8.xml"/><Relationship Id="rId3" Type="http://schemas.openxmlformats.org/officeDocument/2006/relationships/slideLayout" Target="../slideLayouts/slideLayout173.xml"/><Relationship Id="rId7" Type="http://schemas.openxmlformats.org/officeDocument/2006/relationships/slideLayout" Target="../slideLayouts/slideLayout177.xml"/><Relationship Id="rId12" Type="http://schemas.openxmlformats.org/officeDocument/2006/relationships/theme" Target="../theme/theme16.xml"/><Relationship Id="rId2" Type="http://schemas.openxmlformats.org/officeDocument/2006/relationships/slideLayout" Target="../slideLayouts/slideLayout172.xml"/><Relationship Id="rId1" Type="http://schemas.openxmlformats.org/officeDocument/2006/relationships/slideLayout" Target="../slideLayouts/slideLayout171.xml"/><Relationship Id="rId6" Type="http://schemas.openxmlformats.org/officeDocument/2006/relationships/slideLayout" Target="../slideLayouts/slideLayout176.xml"/><Relationship Id="rId11" Type="http://schemas.openxmlformats.org/officeDocument/2006/relationships/slideLayout" Target="../slideLayouts/slideLayout181.xml"/><Relationship Id="rId5" Type="http://schemas.openxmlformats.org/officeDocument/2006/relationships/slideLayout" Target="../slideLayouts/slideLayout175.xml"/><Relationship Id="rId10" Type="http://schemas.openxmlformats.org/officeDocument/2006/relationships/slideLayout" Target="../slideLayouts/slideLayout180.xml"/><Relationship Id="rId4" Type="http://schemas.openxmlformats.org/officeDocument/2006/relationships/slideLayout" Target="../slideLayouts/slideLayout174.xml"/><Relationship Id="rId9" Type="http://schemas.openxmlformats.org/officeDocument/2006/relationships/slideLayout" Target="../slideLayouts/slideLayout179.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9.xml"/><Relationship Id="rId13" Type="http://schemas.openxmlformats.org/officeDocument/2006/relationships/theme" Target="../theme/theme17.xml"/><Relationship Id="rId3" Type="http://schemas.openxmlformats.org/officeDocument/2006/relationships/slideLayout" Target="../slideLayouts/slideLayout184.xml"/><Relationship Id="rId7" Type="http://schemas.openxmlformats.org/officeDocument/2006/relationships/slideLayout" Target="../slideLayouts/slideLayout188.xml"/><Relationship Id="rId12" Type="http://schemas.openxmlformats.org/officeDocument/2006/relationships/slideLayout" Target="../slideLayouts/slideLayout193.xml"/><Relationship Id="rId2" Type="http://schemas.openxmlformats.org/officeDocument/2006/relationships/slideLayout" Target="../slideLayouts/slideLayout183.xml"/><Relationship Id="rId1" Type="http://schemas.openxmlformats.org/officeDocument/2006/relationships/slideLayout" Target="../slideLayouts/slideLayout182.xml"/><Relationship Id="rId6" Type="http://schemas.openxmlformats.org/officeDocument/2006/relationships/slideLayout" Target="../slideLayouts/slideLayout187.xml"/><Relationship Id="rId11" Type="http://schemas.openxmlformats.org/officeDocument/2006/relationships/slideLayout" Target="../slideLayouts/slideLayout192.xml"/><Relationship Id="rId5" Type="http://schemas.openxmlformats.org/officeDocument/2006/relationships/slideLayout" Target="../slideLayouts/slideLayout186.xml"/><Relationship Id="rId10" Type="http://schemas.openxmlformats.org/officeDocument/2006/relationships/slideLayout" Target="../slideLayouts/slideLayout191.xml"/><Relationship Id="rId4" Type="http://schemas.openxmlformats.org/officeDocument/2006/relationships/slideLayout" Target="../slideLayouts/slideLayout185.xml"/><Relationship Id="rId9" Type="http://schemas.openxmlformats.org/officeDocument/2006/relationships/slideLayout" Target="../slideLayouts/slideLayout190.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201.xml"/><Relationship Id="rId3" Type="http://schemas.openxmlformats.org/officeDocument/2006/relationships/slideLayout" Target="../slideLayouts/slideLayout196.xml"/><Relationship Id="rId7" Type="http://schemas.openxmlformats.org/officeDocument/2006/relationships/slideLayout" Target="../slideLayouts/slideLayout200.xml"/><Relationship Id="rId12" Type="http://schemas.openxmlformats.org/officeDocument/2006/relationships/theme" Target="../theme/theme18.xml"/><Relationship Id="rId2" Type="http://schemas.openxmlformats.org/officeDocument/2006/relationships/slideLayout" Target="../slideLayouts/slideLayout195.xml"/><Relationship Id="rId1" Type="http://schemas.openxmlformats.org/officeDocument/2006/relationships/slideLayout" Target="../slideLayouts/slideLayout194.xml"/><Relationship Id="rId6" Type="http://schemas.openxmlformats.org/officeDocument/2006/relationships/slideLayout" Target="../slideLayouts/slideLayout199.xml"/><Relationship Id="rId11" Type="http://schemas.openxmlformats.org/officeDocument/2006/relationships/slideLayout" Target="../slideLayouts/slideLayout204.xml"/><Relationship Id="rId5" Type="http://schemas.openxmlformats.org/officeDocument/2006/relationships/slideLayout" Target="../slideLayouts/slideLayout198.xml"/><Relationship Id="rId10" Type="http://schemas.openxmlformats.org/officeDocument/2006/relationships/slideLayout" Target="../slideLayouts/slideLayout203.xml"/><Relationship Id="rId4" Type="http://schemas.openxmlformats.org/officeDocument/2006/relationships/slideLayout" Target="../slideLayouts/slideLayout197.xml"/><Relationship Id="rId9" Type="http://schemas.openxmlformats.org/officeDocument/2006/relationships/slideLayout" Target="../slideLayouts/slideLayout202.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12.xml"/><Relationship Id="rId3" Type="http://schemas.openxmlformats.org/officeDocument/2006/relationships/slideLayout" Target="../slideLayouts/slideLayout207.xml"/><Relationship Id="rId7" Type="http://schemas.openxmlformats.org/officeDocument/2006/relationships/slideLayout" Target="../slideLayouts/slideLayout211.xml"/><Relationship Id="rId12" Type="http://schemas.openxmlformats.org/officeDocument/2006/relationships/theme" Target="../theme/theme19.xml"/><Relationship Id="rId2" Type="http://schemas.openxmlformats.org/officeDocument/2006/relationships/slideLayout" Target="../slideLayouts/slideLayout206.xml"/><Relationship Id="rId1" Type="http://schemas.openxmlformats.org/officeDocument/2006/relationships/slideLayout" Target="../slideLayouts/slideLayout205.xml"/><Relationship Id="rId6" Type="http://schemas.openxmlformats.org/officeDocument/2006/relationships/slideLayout" Target="../slideLayouts/slideLayout210.xml"/><Relationship Id="rId11" Type="http://schemas.openxmlformats.org/officeDocument/2006/relationships/slideLayout" Target="../slideLayouts/slideLayout215.xml"/><Relationship Id="rId5" Type="http://schemas.openxmlformats.org/officeDocument/2006/relationships/slideLayout" Target="../slideLayouts/slideLayout209.xml"/><Relationship Id="rId10" Type="http://schemas.openxmlformats.org/officeDocument/2006/relationships/slideLayout" Target="../slideLayouts/slideLayout214.xml"/><Relationship Id="rId4" Type="http://schemas.openxmlformats.org/officeDocument/2006/relationships/slideLayout" Target="../slideLayouts/slideLayout208.xml"/><Relationship Id="rId9" Type="http://schemas.openxmlformats.org/officeDocument/2006/relationships/slideLayout" Target="../slideLayouts/slideLayout21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23.xml"/><Relationship Id="rId13" Type="http://schemas.openxmlformats.org/officeDocument/2006/relationships/theme" Target="../theme/theme20.xml"/><Relationship Id="rId3" Type="http://schemas.openxmlformats.org/officeDocument/2006/relationships/slideLayout" Target="../slideLayouts/slideLayout218.xml"/><Relationship Id="rId7" Type="http://schemas.openxmlformats.org/officeDocument/2006/relationships/slideLayout" Target="../slideLayouts/slideLayout222.xml"/><Relationship Id="rId12" Type="http://schemas.openxmlformats.org/officeDocument/2006/relationships/slideLayout" Target="../slideLayouts/slideLayout227.xml"/><Relationship Id="rId2" Type="http://schemas.openxmlformats.org/officeDocument/2006/relationships/slideLayout" Target="../slideLayouts/slideLayout217.xml"/><Relationship Id="rId1" Type="http://schemas.openxmlformats.org/officeDocument/2006/relationships/slideLayout" Target="../slideLayouts/slideLayout216.xml"/><Relationship Id="rId6" Type="http://schemas.openxmlformats.org/officeDocument/2006/relationships/slideLayout" Target="../slideLayouts/slideLayout221.xml"/><Relationship Id="rId11" Type="http://schemas.openxmlformats.org/officeDocument/2006/relationships/slideLayout" Target="../slideLayouts/slideLayout226.xml"/><Relationship Id="rId5" Type="http://schemas.openxmlformats.org/officeDocument/2006/relationships/slideLayout" Target="../slideLayouts/slideLayout220.xml"/><Relationship Id="rId10" Type="http://schemas.openxmlformats.org/officeDocument/2006/relationships/slideLayout" Target="../slideLayouts/slideLayout225.xml"/><Relationship Id="rId4" Type="http://schemas.openxmlformats.org/officeDocument/2006/relationships/slideLayout" Target="../slideLayouts/slideLayout219.xml"/><Relationship Id="rId9" Type="http://schemas.openxmlformats.org/officeDocument/2006/relationships/slideLayout" Target="../slideLayouts/slideLayout224.xml"/></Relationships>
</file>

<file path=ppt/slideMasters/_rels/slideMaster21.xml.rels><?xml version="1.0" encoding="UTF-8" standalone="yes"?>
<Relationships xmlns="http://schemas.openxmlformats.org/package/2006/relationships"><Relationship Id="rId8" Type="http://schemas.openxmlformats.org/officeDocument/2006/relationships/slideLayout" Target="../slideLayouts/slideLayout235.xml"/><Relationship Id="rId3" Type="http://schemas.openxmlformats.org/officeDocument/2006/relationships/slideLayout" Target="../slideLayouts/slideLayout230.xml"/><Relationship Id="rId7" Type="http://schemas.openxmlformats.org/officeDocument/2006/relationships/slideLayout" Target="../slideLayouts/slideLayout234.xml"/><Relationship Id="rId12" Type="http://schemas.openxmlformats.org/officeDocument/2006/relationships/theme" Target="../theme/theme21.xml"/><Relationship Id="rId2" Type="http://schemas.openxmlformats.org/officeDocument/2006/relationships/slideLayout" Target="../slideLayouts/slideLayout229.xml"/><Relationship Id="rId1" Type="http://schemas.openxmlformats.org/officeDocument/2006/relationships/slideLayout" Target="../slideLayouts/slideLayout228.xml"/><Relationship Id="rId6" Type="http://schemas.openxmlformats.org/officeDocument/2006/relationships/slideLayout" Target="../slideLayouts/slideLayout233.xml"/><Relationship Id="rId11" Type="http://schemas.openxmlformats.org/officeDocument/2006/relationships/slideLayout" Target="../slideLayouts/slideLayout238.xml"/><Relationship Id="rId5" Type="http://schemas.openxmlformats.org/officeDocument/2006/relationships/slideLayout" Target="../slideLayouts/slideLayout232.xml"/><Relationship Id="rId10" Type="http://schemas.openxmlformats.org/officeDocument/2006/relationships/slideLayout" Target="../slideLayouts/slideLayout237.xml"/><Relationship Id="rId4" Type="http://schemas.openxmlformats.org/officeDocument/2006/relationships/slideLayout" Target="../slideLayouts/slideLayout231.xml"/><Relationship Id="rId9" Type="http://schemas.openxmlformats.org/officeDocument/2006/relationships/slideLayout" Target="../slideLayouts/slideLayout236.xml"/></Relationships>
</file>

<file path=ppt/slideMasters/_rels/slideMaster22.xml.rels><?xml version="1.0" encoding="UTF-8" standalone="yes"?>
<Relationships xmlns="http://schemas.openxmlformats.org/package/2006/relationships"><Relationship Id="rId8" Type="http://schemas.openxmlformats.org/officeDocument/2006/relationships/slideLayout" Target="../slideLayouts/slideLayout246.xml"/><Relationship Id="rId3" Type="http://schemas.openxmlformats.org/officeDocument/2006/relationships/slideLayout" Target="../slideLayouts/slideLayout241.xml"/><Relationship Id="rId7" Type="http://schemas.openxmlformats.org/officeDocument/2006/relationships/slideLayout" Target="../slideLayouts/slideLayout245.xml"/><Relationship Id="rId12" Type="http://schemas.openxmlformats.org/officeDocument/2006/relationships/theme" Target="../theme/theme22.xml"/><Relationship Id="rId2" Type="http://schemas.openxmlformats.org/officeDocument/2006/relationships/slideLayout" Target="../slideLayouts/slideLayout240.xml"/><Relationship Id="rId1" Type="http://schemas.openxmlformats.org/officeDocument/2006/relationships/slideLayout" Target="../slideLayouts/slideLayout239.xml"/><Relationship Id="rId6" Type="http://schemas.openxmlformats.org/officeDocument/2006/relationships/slideLayout" Target="../slideLayouts/slideLayout244.xml"/><Relationship Id="rId11" Type="http://schemas.openxmlformats.org/officeDocument/2006/relationships/slideLayout" Target="../slideLayouts/slideLayout249.xml"/><Relationship Id="rId5" Type="http://schemas.openxmlformats.org/officeDocument/2006/relationships/slideLayout" Target="../slideLayouts/slideLayout243.xml"/><Relationship Id="rId10" Type="http://schemas.openxmlformats.org/officeDocument/2006/relationships/slideLayout" Target="../slideLayouts/slideLayout248.xml"/><Relationship Id="rId4" Type="http://schemas.openxmlformats.org/officeDocument/2006/relationships/slideLayout" Target="../slideLayouts/slideLayout242.xml"/><Relationship Id="rId9" Type="http://schemas.openxmlformats.org/officeDocument/2006/relationships/slideLayout" Target="../slideLayouts/slideLayout247.xml"/></Relationships>
</file>

<file path=ppt/slideMasters/_rels/slideMaster23.xml.rels><?xml version="1.0" encoding="UTF-8" standalone="yes"?>
<Relationships xmlns="http://schemas.openxmlformats.org/package/2006/relationships"><Relationship Id="rId8" Type="http://schemas.openxmlformats.org/officeDocument/2006/relationships/slideLayout" Target="../slideLayouts/slideLayout257.xml"/><Relationship Id="rId13" Type="http://schemas.openxmlformats.org/officeDocument/2006/relationships/theme" Target="../theme/theme23.xml"/><Relationship Id="rId3" Type="http://schemas.openxmlformats.org/officeDocument/2006/relationships/slideLayout" Target="../slideLayouts/slideLayout252.xml"/><Relationship Id="rId7" Type="http://schemas.openxmlformats.org/officeDocument/2006/relationships/slideLayout" Target="../slideLayouts/slideLayout256.xml"/><Relationship Id="rId12" Type="http://schemas.openxmlformats.org/officeDocument/2006/relationships/slideLayout" Target="../slideLayouts/slideLayout261.xml"/><Relationship Id="rId2" Type="http://schemas.openxmlformats.org/officeDocument/2006/relationships/slideLayout" Target="../slideLayouts/slideLayout251.xml"/><Relationship Id="rId1" Type="http://schemas.openxmlformats.org/officeDocument/2006/relationships/slideLayout" Target="../slideLayouts/slideLayout250.xml"/><Relationship Id="rId6" Type="http://schemas.openxmlformats.org/officeDocument/2006/relationships/slideLayout" Target="../slideLayouts/slideLayout255.xml"/><Relationship Id="rId11" Type="http://schemas.openxmlformats.org/officeDocument/2006/relationships/slideLayout" Target="../slideLayouts/slideLayout260.xml"/><Relationship Id="rId5" Type="http://schemas.openxmlformats.org/officeDocument/2006/relationships/slideLayout" Target="../slideLayouts/slideLayout254.xml"/><Relationship Id="rId10" Type="http://schemas.openxmlformats.org/officeDocument/2006/relationships/slideLayout" Target="../slideLayouts/slideLayout259.xml"/><Relationship Id="rId4" Type="http://schemas.openxmlformats.org/officeDocument/2006/relationships/slideLayout" Target="../slideLayouts/slideLayout253.xml"/><Relationship Id="rId9" Type="http://schemas.openxmlformats.org/officeDocument/2006/relationships/slideLayout" Target="../slideLayouts/slideLayout258.xml"/></Relationships>
</file>

<file path=ppt/slideMasters/_rels/slideMaster24.xml.rels><?xml version="1.0" encoding="UTF-8" standalone="yes"?>
<Relationships xmlns="http://schemas.openxmlformats.org/package/2006/relationships"><Relationship Id="rId8" Type="http://schemas.openxmlformats.org/officeDocument/2006/relationships/slideLayout" Target="../slideLayouts/slideLayout269.xml"/><Relationship Id="rId3" Type="http://schemas.openxmlformats.org/officeDocument/2006/relationships/slideLayout" Target="../slideLayouts/slideLayout264.xml"/><Relationship Id="rId7" Type="http://schemas.openxmlformats.org/officeDocument/2006/relationships/slideLayout" Target="../slideLayouts/slideLayout268.xml"/><Relationship Id="rId12" Type="http://schemas.openxmlformats.org/officeDocument/2006/relationships/theme" Target="../theme/theme24.xml"/><Relationship Id="rId2" Type="http://schemas.openxmlformats.org/officeDocument/2006/relationships/slideLayout" Target="../slideLayouts/slideLayout263.xml"/><Relationship Id="rId1" Type="http://schemas.openxmlformats.org/officeDocument/2006/relationships/slideLayout" Target="../slideLayouts/slideLayout262.xml"/><Relationship Id="rId6" Type="http://schemas.openxmlformats.org/officeDocument/2006/relationships/slideLayout" Target="../slideLayouts/slideLayout267.xml"/><Relationship Id="rId11" Type="http://schemas.openxmlformats.org/officeDocument/2006/relationships/slideLayout" Target="../slideLayouts/slideLayout272.xml"/><Relationship Id="rId5" Type="http://schemas.openxmlformats.org/officeDocument/2006/relationships/slideLayout" Target="../slideLayouts/slideLayout266.xml"/><Relationship Id="rId10" Type="http://schemas.openxmlformats.org/officeDocument/2006/relationships/slideLayout" Target="../slideLayouts/slideLayout271.xml"/><Relationship Id="rId4" Type="http://schemas.openxmlformats.org/officeDocument/2006/relationships/slideLayout" Target="../slideLayouts/slideLayout265.xml"/><Relationship Id="rId9" Type="http://schemas.openxmlformats.org/officeDocument/2006/relationships/slideLayout" Target="../slideLayouts/slideLayout27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13" Type="http://schemas.openxmlformats.org/officeDocument/2006/relationships/theme" Target="../theme/theme8.xml"/><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slideLayout" Target="../slideLayouts/slideLayout91.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9.xml"/><Relationship Id="rId3" Type="http://schemas.openxmlformats.org/officeDocument/2006/relationships/slideLayout" Target="../slideLayouts/slideLayout94.xml"/><Relationship Id="rId7" Type="http://schemas.openxmlformats.org/officeDocument/2006/relationships/slideLayout" Target="../slideLayouts/slideLayout98.xml"/><Relationship Id="rId12" Type="http://schemas.openxmlformats.org/officeDocument/2006/relationships/theme" Target="../theme/theme9.xml"/><Relationship Id="rId2" Type="http://schemas.openxmlformats.org/officeDocument/2006/relationships/slideLayout" Target="../slideLayouts/slideLayout93.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5" Type="http://schemas.openxmlformats.org/officeDocument/2006/relationships/slideLayout" Target="../slideLayouts/slideLayout96.xml"/><Relationship Id="rId10" Type="http://schemas.openxmlformats.org/officeDocument/2006/relationships/slideLayout" Target="../slideLayouts/slideLayout101.xml"/><Relationship Id="rId4" Type="http://schemas.openxmlformats.org/officeDocument/2006/relationships/slideLayout" Target="../slideLayouts/slideLayout95.xml"/><Relationship Id="rId9"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endParaRPr lang="en-CA"/>
          </a:p>
        </p:txBody>
      </p:sp>
    </p:spTree>
    <p:extLst>
      <p:ext uri="{BB962C8B-B14F-4D97-AF65-F5344CB8AC3E}">
        <p14:creationId xmlns:p14="http://schemas.microsoft.com/office/powerpoint/2010/main" val="2721598739"/>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372825371"/>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Lst>
  <p:timing>
    <p:tnLst>
      <p:par>
        <p:cTn id="1" dur="indefinite" restart="never" nodeType="tmRoot"/>
      </p:par>
    </p:tnLst>
  </p:timing>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3989294519"/>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1403135594"/>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endParaRPr lang="en-CA"/>
          </a:p>
        </p:txBody>
      </p:sp>
    </p:spTree>
    <p:extLst>
      <p:ext uri="{BB962C8B-B14F-4D97-AF65-F5344CB8AC3E}">
        <p14:creationId xmlns:p14="http://schemas.microsoft.com/office/powerpoint/2010/main" val="2442596138"/>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305341885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3579510343"/>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r>
              <a:rPr lang="en-CA" smtClean="0"/>
              <a:t>Learning Strategies, Student Academic Success Services, Queen's University</a:t>
            </a:r>
            <a:endParaRPr lang="en-US" dirty="0"/>
          </a:p>
        </p:txBody>
      </p:sp>
      <p:sp>
        <p:nvSpPr>
          <p:cNvPr id="8" name="Rectangle 7"/>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2321529"/>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iming>
    <p:tnLst>
      <p:par>
        <p:cTn id="1" dur="indefinite" restart="never" nodeType="tmRoot"/>
      </p:par>
    </p:tnLst>
  </p:timing>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54520697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183633101"/>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r>
              <a:rPr lang="en-CA" smtClean="0"/>
              <a:t>Learning Strategies, Student Academic Success Services, Queen's University</a:t>
            </a:r>
            <a:endParaRPr lang="en-US" dirty="0"/>
          </a:p>
        </p:txBody>
      </p:sp>
      <p:sp>
        <p:nvSpPr>
          <p:cNvPr id="8" name="Rectangle 7"/>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0512211"/>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iming>
    <p:tnLst>
      <p:par>
        <p:cTn id="1" dur="indefinite" restart="never" nodeType="tmRoot"/>
      </p:par>
    </p:tnLst>
  </p:timing>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3888203339"/>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305056514"/>
      </p:ext>
    </p:extLst>
  </p:cSld>
  <p:clrMap bg1="lt1" tx1="dk1" bg2="lt2" tx2="dk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329432729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r>
              <a:rPr lang="en-CA" smtClean="0"/>
              <a:t>Learning Strategies, Student Academic Success Services, Queen's University</a:t>
            </a:r>
            <a:endParaRPr lang="en-US" dirty="0"/>
          </a:p>
        </p:txBody>
      </p:sp>
    </p:spTree>
    <p:extLst>
      <p:ext uri="{BB962C8B-B14F-4D97-AF65-F5344CB8AC3E}">
        <p14:creationId xmlns:p14="http://schemas.microsoft.com/office/powerpoint/2010/main" val="2467158326"/>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iming>
    <p:tnLst>
      <p:par>
        <p:cTn id="1" dur="indefinite" restart="never" nodeType="tmRoot"/>
      </p:par>
    </p:tnLst>
  </p:timing>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4255774039"/>
      </p:ext>
    </p:extLst>
  </p:cSld>
  <p:clrMap bg1="lt1" tx1="dk1" bg2="lt2" tx2="dk2" accent1="accent1" accent2="accent2" accent3="accent3" accent4="accent4" accent5="accent5" accent6="accent6" hlink="hlink" folHlink="folHlink"/>
  <p:sldLayoutIdLst>
    <p:sldLayoutId id="2147483967" r:id="rId1"/>
    <p:sldLayoutId id="2147483968" r:id="rId2"/>
    <p:sldLayoutId id="2147483969" r:id="rId3"/>
    <p:sldLayoutId id="2147483970" r:id="rId4"/>
    <p:sldLayoutId id="2147483971" r:id="rId5"/>
    <p:sldLayoutId id="2147483972" r:id="rId6"/>
    <p:sldLayoutId id="2147483973" r:id="rId7"/>
    <p:sldLayoutId id="2147483974" r:id="rId8"/>
    <p:sldLayoutId id="2147483975" r:id="rId9"/>
    <p:sldLayoutId id="2147483976" r:id="rId10"/>
    <p:sldLayoutId id="2147483977" r:id="rId11"/>
    <p:sldLayoutId id="2147483978"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3648960202"/>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415196802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r>
              <a:rPr lang="en-CA" smtClean="0"/>
              <a:t>Learning Strategies, Student Academic Success Services, Queen's University</a:t>
            </a:r>
            <a:endParaRPr lang="en-US" dirty="0"/>
          </a:p>
        </p:txBody>
      </p:sp>
      <p:sp>
        <p:nvSpPr>
          <p:cNvPr id="8" name="Rectangle 7"/>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08743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378374190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1515225187"/>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3"/>
          </p:nvPr>
        </p:nvSpPr>
        <p:spPr>
          <a:xfrm>
            <a:off x="2514600" y="6493168"/>
            <a:ext cx="4114800" cy="329184"/>
          </a:xfrm>
          <a:prstGeom prst="rect">
            <a:avLst/>
          </a:prstGeom>
        </p:spPr>
        <p:txBody>
          <a:bodyPr vert="horz" lIns="91440" tIns="45720" rIns="91440" bIns="45720" rtlCol="0" anchor="ctr"/>
          <a:lstStyle>
            <a:lvl1pPr algn="ctr">
              <a:defRPr sz="1200">
                <a:solidFill>
                  <a:schemeClr val="tx1">
                    <a:lumMod val="50000"/>
                    <a:lumOff val="50000"/>
                  </a:schemeClr>
                </a:solidFill>
              </a:defRPr>
            </a:lvl1pPr>
          </a:lstStyle>
          <a:p>
            <a:r>
              <a:rPr lang="en-CA" smtClean="0"/>
              <a:t>Learning Strategies, Student Academic Success Services, Queen's University</a:t>
            </a:r>
            <a:endParaRPr lang="en-US" dirty="0"/>
          </a:p>
        </p:txBody>
      </p:sp>
      <p:sp>
        <p:nvSpPr>
          <p:cNvPr id="8" name="Rectangle 7"/>
          <p:cNvSpPr/>
          <p:nvPr/>
        </p:nvSpPr>
        <p:spPr>
          <a:xfrm>
            <a:off x="0" y="-4101"/>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3789176"/>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iming>
    <p:tnLst>
      <p:par>
        <p:cTn id="1" dur="indefinite" restart="never" nodeType="tmRoot"/>
      </p:par>
    </p:tnLst>
  </p:timing>
  <p:hf sldNum="0" hd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Tx/>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Tx/>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Tx/>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Tx/>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Tx/>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8B262-F735-4155-A0C5-5BDFC49AA616}" type="slidenum">
              <a:rPr lang="en-CA" smtClean="0"/>
              <a:t>‹#›</a:t>
            </a:fld>
            <a:endParaRPr lang="en-CA"/>
          </a:p>
        </p:txBody>
      </p:sp>
    </p:spTree>
    <p:extLst>
      <p:ext uri="{BB962C8B-B14F-4D97-AF65-F5344CB8AC3E}">
        <p14:creationId xmlns:p14="http://schemas.microsoft.com/office/powerpoint/2010/main" val="2543823533"/>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smtClean="0"/>
              <a:t>Learning Strategies, Student Academic Success Services, Queen's University</a:t>
            </a:r>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7468B-8924-4E27-9322-2B20474255C5}" type="slidenum">
              <a:rPr lang="en-CA" smtClean="0"/>
              <a:t>‹#›</a:t>
            </a:fld>
            <a:endParaRPr lang="en-CA"/>
          </a:p>
        </p:txBody>
      </p:sp>
    </p:spTree>
    <p:extLst>
      <p:ext uri="{BB962C8B-B14F-4D97-AF65-F5344CB8AC3E}">
        <p14:creationId xmlns:p14="http://schemas.microsoft.com/office/powerpoint/2010/main" val="345198301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http://queensubewell.blogspot.ca/" TargetMode="External"/><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twitter.com/QueensUBeWell" TargetMode="External"/><Relationship Id="rId5" Type="http://schemas.openxmlformats.org/officeDocument/2006/relationships/image" Target="../media/image6.png"/><Relationship Id="rId4" Type="http://schemas.openxmlformats.org/officeDocument/2006/relationships/hyperlink" Target="https://www.facebook.com/Queens-University-Be-Well-126187207445880/" TargetMode="External"/><Relationship Id="rId9" Type="http://schemas.openxmlformats.org/officeDocument/2006/relationships/hyperlink" Target="mailto:lauren.armstrong@queensu.ca"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Coaching Health and wellness	</a:t>
            </a:r>
            <a:endParaRPr lang="en-CA" dirty="0"/>
          </a:p>
        </p:txBody>
      </p:sp>
      <p:sp>
        <p:nvSpPr>
          <p:cNvPr id="3" name="Subtitle 2"/>
          <p:cNvSpPr>
            <a:spLocks noGrp="1"/>
          </p:cNvSpPr>
          <p:nvPr>
            <p:ph type="subTitle" idx="1"/>
          </p:nvPr>
        </p:nvSpPr>
        <p:spPr/>
        <p:txBody>
          <a:bodyPr/>
          <a:lstStyle/>
          <a:p>
            <a:r>
              <a:rPr lang="en-CA" dirty="0" smtClean="0"/>
              <a:t>Encouraging Healthy Behaviours</a:t>
            </a:r>
          </a:p>
          <a:p>
            <a:r>
              <a:rPr lang="en-CA" dirty="0" smtClean="0"/>
              <a:t>Lauren Armstrong</a:t>
            </a:r>
            <a:br>
              <a:rPr lang="en-CA" dirty="0" smtClean="0"/>
            </a:br>
            <a:r>
              <a:rPr lang="en-CA" dirty="0" smtClean="0"/>
              <a:t>Peer Health Outreach Coordinator</a:t>
            </a:r>
            <a:br>
              <a:rPr lang="en-CA" dirty="0" smtClean="0"/>
            </a:br>
            <a:r>
              <a:rPr lang="en-CA" dirty="0" smtClean="0"/>
              <a:t>Queen’s University</a:t>
            </a:r>
            <a:endParaRPr lang="en-CA" dirty="0"/>
          </a:p>
        </p:txBody>
      </p:sp>
      <p:sp>
        <p:nvSpPr>
          <p:cNvPr id="4" name="TextBox 3"/>
          <p:cNvSpPr txBox="1"/>
          <p:nvPr/>
        </p:nvSpPr>
        <p:spPr>
          <a:xfrm>
            <a:off x="3302859"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1036828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Motivates Someone to Change?</a:t>
            </a:r>
            <a:endParaRPr lang="en-CA" dirty="0"/>
          </a:p>
        </p:txBody>
      </p:sp>
      <p:sp>
        <p:nvSpPr>
          <p:cNvPr id="3" name="Content Placeholder 2"/>
          <p:cNvSpPr>
            <a:spLocks noGrp="1"/>
          </p:cNvSpPr>
          <p:nvPr>
            <p:ph idx="1"/>
          </p:nvPr>
        </p:nvSpPr>
        <p:spPr/>
        <p:txBody>
          <a:bodyPr/>
          <a:lstStyle/>
          <a:p>
            <a:pPr marL="0" indent="0">
              <a:buNone/>
            </a:pPr>
            <a:r>
              <a:rPr lang="en-CA" dirty="0"/>
              <a:t>Popular health </a:t>
            </a:r>
            <a:r>
              <a:rPr lang="en-CA" dirty="0" smtClean="0"/>
              <a:t>models include:</a:t>
            </a:r>
          </a:p>
          <a:p>
            <a:pPr marL="0" indent="0">
              <a:buNone/>
            </a:pPr>
            <a:endParaRPr lang="en-CA" dirty="0" smtClean="0"/>
          </a:p>
          <a:p>
            <a:r>
              <a:rPr lang="en-CA" dirty="0" smtClean="0"/>
              <a:t>Health Belief Model</a:t>
            </a:r>
          </a:p>
          <a:p>
            <a:r>
              <a:rPr lang="en-CA" dirty="0" smtClean="0"/>
              <a:t>Stages of Change</a:t>
            </a:r>
          </a:p>
          <a:p>
            <a:r>
              <a:rPr lang="en-CA" dirty="0" smtClean="0"/>
              <a:t>Learning Theories</a:t>
            </a:r>
          </a:p>
          <a:p>
            <a:r>
              <a:rPr lang="en-CA" dirty="0" smtClean="0"/>
              <a:t>Social Cognitive Theory</a:t>
            </a: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1634852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Health Model Review</a:t>
            </a:r>
            <a:endParaRPr lang="en-CA" dirty="0"/>
          </a:p>
        </p:txBody>
      </p:sp>
      <p:sp>
        <p:nvSpPr>
          <p:cNvPr id="3" name="Content Placeholder 2"/>
          <p:cNvSpPr>
            <a:spLocks noGrp="1"/>
          </p:cNvSpPr>
          <p:nvPr>
            <p:ph idx="1"/>
          </p:nvPr>
        </p:nvSpPr>
        <p:spPr/>
        <p:txBody>
          <a:bodyPr/>
          <a:lstStyle/>
          <a:p>
            <a:r>
              <a:rPr lang="en-CA" dirty="0" smtClean="0"/>
              <a:t>What are the key concepts?</a:t>
            </a:r>
          </a:p>
          <a:p>
            <a:r>
              <a:rPr lang="en-CA" dirty="0" smtClean="0"/>
              <a:t>If there are steps or stages, what are they?</a:t>
            </a:r>
          </a:p>
          <a:p>
            <a:r>
              <a:rPr lang="en-CA" dirty="0" smtClean="0"/>
              <a:t>How can this model help you when mentoring a student who needs to or would like to change a health behaviour?</a:t>
            </a:r>
          </a:p>
          <a:p>
            <a:r>
              <a:rPr lang="en-CA" dirty="0" smtClean="0"/>
              <a:t>Is there anything missing from the theory?</a:t>
            </a:r>
          </a:p>
          <a:p>
            <a:endParaRPr lang="en-CA" dirty="0"/>
          </a:p>
          <a:p>
            <a:endParaRPr lang="en-CA" dirty="0" smtClean="0"/>
          </a:p>
          <a:p>
            <a:pPr marL="0" indent="0">
              <a:buNone/>
            </a:pPr>
            <a:r>
              <a:rPr lang="en-CA" dirty="0" smtClean="0"/>
              <a:t>Afterwards we’ll reflect on:</a:t>
            </a:r>
            <a:endParaRPr lang="en-CA" dirty="0"/>
          </a:p>
          <a:p>
            <a:r>
              <a:rPr lang="en-CA" dirty="0" smtClean="0"/>
              <a:t>What do all of the models have in common?</a:t>
            </a:r>
          </a:p>
          <a:p>
            <a:endParaRPr lang="en-CA" dirty="0"/>
          </a:p>
          <a:p>
            <a:endParaRPr lang="en-CA" dirty="0" smtClean="0"/>
          </a:p>
          <a:p>
            <a:endParaRPr lang="en-CA" dirty="0"/>
          </a:p>
          <a:p>
            <a:endParaRPr lang="en-CA" dirty="0" smtClean="0"/>
          </a:p>
          <a:p>
            <a:endParaRPr lang="en-CA" dirty="0"/>
          </a:p>
          <a:p>
            <a:endParaRPr lang="en-CA" dirty="0" smtClean="0"/>
          </a:p>
          <a:p>
            <a:endParaRPr lang="en-CA" dirty="0" smtClean="0"/>
          </a:p>
          <a:p>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7460326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Health Model Commonalities</a:t>
            </a:r>
            <a:endParaRPr lang="en-CA" dirty="0"/>
          </a:p>
        </p:txBody>
      </p:sp>
      <p:sp>
        <p:nvSpPr>
          <p:cNvPr id="3" name="Content Placeholder 2"/>
          <p:cNvSpPr>
            <a:spLocks noGrp="1"/>
          </p:cNvSpPr>
          <p:nvPr>
            <p:ph idx="1"/>
          </p:nvPr>
        </p:nvSpPr>
        <p:spPr/>
        <p:txBody>
          <a:bodyPr/>
          <a:lstStyle/>
          <a:p>
            <a:endParaRPr lang="en-CA" dirty="0" smtClean="0"/>
          </a:p>
          <a:p>
            <a:r>
              <a:rPr lang="en-CA" dirty="0" smtClean="0"/>
              <a:t>Change is intrinsically motivated</a:t>
            </a:r>
          </a:p>
          <a:p>
            <a:r>
              <a:rPr lang="en-CA" dirty="0" smtClean="0"/>
              <a:t>It can be a process involving many steps</a:t>
            </a:r>
          </a:p>
          <a:p>
            <a:r>
              <a:rPr lang="en-CA" dirty="0" smtClean="0"/>
              <a:t>Understanding how the behaviour is affecting their life</a:t>
            </a:r>
          </a:p>
          <a:p>
            <a:r>
              <a:rPr lang="en-CA" dirty="0" smtClean="0"/>
              <a:t>How easy a change is to implement</a:t>
            </a:r>
          </a:p>
          <a:p>
            <a:r>
              <a:rPr lang="en-CA" dirty="0" smtClean="0"/>
              <a:t>Social norms</a:t>
            </a:r>
          </a:p>
          <a:p>
            <a:r>
              <a:rPr lang="en-CA" dirty="0" smtClean="0"/>
              <a:t>How easy overcoming barriers are</a:t>
            </a:r>
          </a:p>
          <a:p>
            <a:r>
              <a:rPr lang="en-CA" dirty="0" smtClean="0"/>
              <a:t>Importance of social support</a:t>
            </a:r>
          </a:p>
          <a:p>
            <a:r>
              <a:rPr lang="en-CA" dirty="0" smtClean="0"/>
              <a:t>Viewed as being able to maintain over long term</a:t>
            </a: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606299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Tips for Coaching Health Behaviour Change</a:t>
            </a:r>
            <a:endParaRPr lang="en-CA" dirty="0"/>
          </a:p>
        </p:txBody>
      </p:sp>
      <p:sp>
        <p:nvSpPr>
          <p:cNvPr id="3" name="Content Placeholder 2"/>
          <p:cNvSpPr>
            <a:spLocks noGrp="1"/>
          </p:cNvSpPr>
          <p:nvPr>
            <p:ph idx="1"/>
          </p:nvPr>
        </p:nvSpPr>
        <p:spPr/>
        <p:txBody>
          <a:bodyPr/>
          <a:lstStyle/>
          <a:p>
            <a:r>
              <a:rPr lang="en-CA" dirty="0" smtClean="0"/>
              <a:t>Be patient — </a:t>
            </a:r>
            <a:r>
              <a:rPr lang="en-CA" dirty="0"/>
              <a:t>c</a:t>
            </a:r>
            <a:r>
              <a:rPr lang="en-CA" dirty="0" smtClean="0"/>
              <a:t>hange may take a while</a:t>
            </a:r>
          </a:p>
          <a:p>
            <a:r>
              <a:rPr lang="en-CA" dirty="0" smtClean="0"/>
              <a:t>Expect some ups and downs</a:t>
            </a:r>
          </a:p>
          <a:p>
            <a:r>
              <a:rPr lang="en-CA" dirty="0" smtClean="0"/>
              <a:t>Just because your advice was ignored, it doesn’t mean the message didn’t have an impact</a:t>
            </a:r>
          </a:p>
          <a:p>
            <a:r>
              <a:rPr lang="en-CA" dirty="0" smtClean="0"/>
              <a:t>Balance of personal experience vs. individuality</a:t>
            </a:r>
          </a:p>
          <a:p>
            <a:r>
              <a:rPr lang="en-CA" dirty="0" smtClean="0"/>
              <a:t>Follow up and offer encouragement and support</a:t>
            </a:r>
          </a:p>
          <a:p>
            <a:r>
              <a:rPr lang="en-CA" dirty="0" smtClean="0"/>
              <a:t>You don’t have to have all the answers!</a:t>
            </a:r>
          </a:p>
          <a:p>
            <a:r>
              <a:rPr lang="en-CA" dirty="0" smtClean="0"/>
              <a:t>Total elimination is not always possible or realistic</a:t>
            </a: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3957633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Guilt Complex</a:t>
            </a:r>
            <a:endParaRPr lang="en-CA" dirty="0"/>
          </a:p>
        </p:txBody>
      </p:sp>
      <p:sp>
        <p:nvSpPr>
          <p:cNvPr id="3" name="Content Placeholder 2"/>
          <p:cNvSpPr>
            <a:spLocks noGrp="1"/>
          </p:cNvSpPr>
          <p:nvPr>
            <p:ph idx="1"/>
          </p:nvPr>
        </p:nvSpPr>
        <p:spPr/>
        <p:txBody>
          <a:bodyPr/>
          <a:lstStyle/>
          <a:p>
            <a:r>
              <a:rPr lang="en-CA" dirty="0" smtClean="0"/>
              <a:t>“There are better things I could be doing with my time”</a:t>
            </a:r>
          </a:p>
          <a:p>
            <a:r>
              <a:rPr lang="en-CA" dirty="0" smtClean="0"/>
              <a:t>“I’m too busy to do this”</a:t>
            </a:r>
          </a:p>
          <a:p>
            <a:endParaRPr lang="en-CA" dirty="0" smtClean="0"/>
          </a:p>
          <a:p>
            <a:pPr marL="0" indent="0">
              <a:buNone/>
            </a:pPr>
            <a:r>
              <a:rPr lang="en-CA" dirty="0" smtClean="0"/>
              <a:t>Change the focus to:</a:t>
            </a:r>
            <a:endParaRPr lang="en-CA" dirty="0"/>
          </a:p>
          <a:p>
            <a:pPr marL="0" indent="0">
              <a:buNone/>
            </a:pPr>
            <a:endParaRPr lang="en-CA" dirty="0" smtClean="0"/>
          </a:p>
          <a:p>
            <a:r>
              <a:rPr lang="en-CA" dirty="0" smtClean="0"/>
              <a:t>“I am actively choosing to take care of myself”</a:t>
            </a:r>
          </a:p>
          <a:p>
            <a:r>
              <a:rPr lang="en-CA" dirty="0" smtClean="0"/>
              <a:t>“What I am doing right now is a positive, healthy choice”</a:t>
            </a:r>
          </a:p>
          <a:p>
            <a:pPr marL="0" indent="0">
              <a:buNone/>
            </a:pP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75009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Baby </a:t>
            </a:r>
            <a:r>
              <a:rPr lang="en-CA" dirty="0"/>
              <a:t>C</a:t>
            </a:r>
            <a:r>
              <a:rPr lang="en-CA" dirty="0" smtClean="0"/>
              <a:t>arrot Story</a:t>
            </a:r>
            <a:endParaRPr lang="en-CA" dirty="0"/>
          </a:p>
        </p:txBody>
      </p:sp>
      <p:sp>
        <p:nvSpPr>
          <p:cNvPr id="3" name="Content Placeholder 2"/>
          <p:cNvSpPr>
            <a:spLocks noGrp="1"/>
          </p:cNvSpPr>
          <p:nvPr>
            <p:ph idx="1"/>
          </p:nvPr>
        </p:nvSpPr>
        <p:spPr>
          <a:xfrm>
            <a:off x="457200" y="1600200"/>
            <a:ext cx="5050904" cy="4876800"/>
          </a:xfrm>
        </p:spPr>
        <p:txBody>
          <a:bodyPr/>
          <a:lstStyle/>
          <a:p>
            <a:pPr marL="0" indent="0">
              <a:buNone/>
            </a:pPr>
            <a:endParaRPr lang="en-CA" dirty="0" smtClean="0"/>
          </a:p>
          <a:p>
            <a:r>
              <a:rPr lang="en-CA" dirty="0" smtClean="0"/>
              <a:t>There is always an equal or similar solution</a:t>
            </a:r>
            <a:br>
              <a:rPr lang="en-CA" dirty="0" smtClean="0"/>
            </a:br>
            <a:endParaRPr lang="en-CA" dirty="0" smtClean="0"/>
          </a:p>
          <a:p>
            <a:r>
              <a:rPr lang="en-CA" dirty="0" smtClean="0"/>
              <a:t>May need to play around to find out what works</a:t>
            </a:r>
            <a:br>
              <a:rPr lang="en-CA" dirty="0" smtClean="0"/>
            </a:br>
            <a:endParaRPr lang="en-CA" dirty="0" smtClean="0"/>
          </a:p>
          <a:p>
            <a:r>
              <a:rPr lang="en-CA" dirty="0" smtClean="0"/>
              <a:t>Just because it sounds weird, doesn’t necessarily mean it’s wrong or unhealthy</a:t>
            </a:r>
          </a:p>
          <a:p>
            <a:pPr marL="0" indent="0">
              <a:buNone/>
            </a:pPr>
            <a:endParaRPr lang="en-CA" dirty="0" smtClean="0"/>
          </a:p>
          <a:p>
            <a:endParaRPr lang="en-CA" dirty="0"/>
          </a:p>
        </p:txBody>
      </p:sp>
      <p:pic>
        <p:nvPicPr>
          <p:cNvPr id="4" name="Picture 3" descr="A carrot.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6675" y="1395584"/>
            <a:ext cx="3737325" cy="4572000"/>
          </a:xfrm>
          <a:prstGeom prst="rect">
            <a:avLst/>
          </a:prstGeom>
        </p:spPr>
      </p:pic>
      <p:sp>
        <p:nvSpPr>
          <p:cNvPr id="5" name="TextBox 4"/>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1968491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normAutofit fontScale="90000"/>
          </a:bodyPr>
          <a:lstStyle/>
          <a:p>
            <a:r>
              <a:rPr lang="en-CA" dirty="0" smtClean="0"/>
              <a:t>Facilitating the Conversation:</a:t>
            </a:r>
            <a:br>
              <a:rPr lang="en-CA" dirty="0" smtClean="0"/>
            </a:br>
            <a:r>
              <a:rPr lang="en-CA" dirty="0" smtClean="0"/>
              <a:t>Mentee is Interested in Changing</a:t>
            </a:r>
            <a:endParaRPr lang="en-CA" dirty="0"/>
          </a:p>
        </p:txBody>
      </p:sp>
      <p:sp>
        <p:nvSpPr>
          <p:cNvPr id="3" name="Content Placeholder 2"/>
          <p:cNvSpPr>
            <a:spLocks noGrp="1"/>
          </p:cNvSpPr>
          <p:nvPr>
            <p:ph idx="1"/>
          </p:nvPr>
        </p:nvSpPr>
        <p:spPr/>
        <p:txBody>
          <a:bodyPr>
            <a:normAutofit/>
          </a:bodyPr>
          <a:lstStyle/>
          <a:p>
            <a:endParaRPr lang="en-CA" dirty="0" smtClean="0"/>
          </a:p>
          <a:p>
            <a:r>
              <a:rPr lang="en-CA" dirty="0" smtClean="0"/>
              <a:t>How </a:t>
            </a:r>
            <a:r>
              <a:rPr lang="en-CA" dirty="0"/>
              <a:t>would you like things to be different?</a:t>
            </a:r>
          </a:p>
          <a:p>
            <a:r>
              <a:rPr lang="en-CA" dirty="0"/>
              <a:t>What kinds of healthy changes do you think you could make this </a:t>
            </a:r>
            <a:r>
              <a:rPr lang="en-CA" dirty="0" smtClean="0"/>
              <a:t>week?</a:t>
            </a:r>
          </a:p>
          <a:p>
            <a:r>
              <a:rPr lang="en-CA" dirty="0" smtClean="0"/>
              <a:t>On </a:t>
            </a:r>
            <a:r>
              <a:rPr lang="en-CA" dirty="0"/>
              <a:t>a scale from 1-10, how ready are you to make changes in your </a:t>
            </a:r>
            <a:r>
              <a:rPr lang="en-CA" dirty="0" smtClean="0"/>
              <a:t>_____ patterns</a:t>
            </a:r>
            <a:r>
              <a:rPr lang="en-CA" dirty="0"/>
              <a:t>?</a:t>
            </a:r>
            <a:endParaRPr lang="en-CA" dirty="0" smtClean="0"/>
          </a:p>
          <a:p>
            <a:r>
              <a:rPr lang="en-CA" dirty="0" smtClean="0"/>
              <a:t>How </a:t>
            </a:r>
            <a:r>
              <a:rPr lang="en-CA" dirty="0"/>
              <a:t>can I help you with ___?</a:t>
            </a:r>
          </a:p>
          <a:p>
            <a:r>
              <a:rPr lang="en-CA" dirty="0" smtClean="0"/>
              <a:t>When </a:t>
            </a:r>
            <a:r>
              <a:rPr lang="en-CA" dirty="0"/>
              <a:t>would you be most likely to___?</a:t>
            </a:r>
          </a:p>
          <a:p>
            <a:r>
              <a:rPr lang="en-CA" dirty="0" smtClean="0"/>
              <a:t>What </a:t>
            </a:r>
            <a:r>
              <a:rPr lang="en-CA" dirty="0"/>
              <a:t>have you tried before to make a change?</a:t>
            </a:r>
          </a:p>
          <a:p>
            <a:r>
              <a:rPr lang="en-CA" dirty="0"/>
              <a:t>What do you want to do next?</a:t>
            </a:r>
          </a:p>
          <a:p>
            <a:endParaRPr lang="en-CA" dirty="0" smtClean="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1719725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18672"/>
          </a:xfrm>
        </p:spPr>
        <p:txBody>
          <a:bodyPr>
            <a:normAutofit fontScale="90000"/>
          </a:bodyPr>
          <a:lstStyle/>
          <a:p>
            <a:r>
              <a:rPr lang="en-CA" dirty="0" smtClean="0"/>
              <a:t>Facilitating the Conversation:</a:t>
            </a:r>
            <a:br>
              <a:rPr lang="en-CA" dirty="0" smtClean="0"/>
            </a:br>
            <a:r>
              <a:rPr lang="en-CA" dirty="0" smtClean="0"/>
              <a:t>Mentee is Unsure of Change</a:t>
            </a:r>
            <a:endParaRPr lang="en-CA" dirty="0"/>
          </a:p>
        </p:txBody>
      </p:sp>
      <p:sp>
        <p:nvSpPr>
          <p:cNvPr id="3" name="Content Placeholder 2"/>
          <p:cNvSpPr>
            <a:spLocks noGrp="1"/>
          </p:cNvSpPr>
          <p:nvPr>
            <p:ph idx="1"/>
          </p:nvPr>
        </p:nvSpPr>
        <p:spPr/>
        <p:txBody>
          <a:bodyPr/>
          <a:lstStyle/>
          <a:p>
            <a:r>
              <a:rPr lang="en-CA" dirty="0"/>
              <a:t>What do you think will happen if your health behaviors don't change?</a:t>
            </a:r>
          </a:p>
          <a:p>
            <a:r>
              <a:rPr lang="en-CA" dirty="0" smtClean="0"/>
              <a:t>How </a:t>
            </a:r>
            <a:r>
              <a:rPr lang="en-CA" dirty="0"/>
              <a:t>would your life be different if you </a:t>
            </a:r>
            <a:r>
              <a:rPr lang="en-CA" dirty="0" smtClean="0"/>
              <a:t>adopted </a:t>
            </a:r>
            <a:r>
              <a:rPr lang="en-CA" dirty="0"/>
              <a:t>a healthier lifestyle?</a:t>
            </a:r>
          </a:p>
          <a:p>
            <a:r>
              <a:rPr lang="en-CA" dirty="0" smtClean="0"/>
              <a:t>Is </a:t>
            </a:r>
            <a:r>
              <a:rPr lang="en-CA" dirty="0"/>
              <a:t>this something you are hoping to change</a:t>
            </a:r>
            <a:r>
              <a:rPr lang="en-CA" dirty="0" smtClean="0"/>
              <a:t>?</a:t>
            </a:r>
          </a:p>
          <a:p>
            <a:r>
              <a:rPr lang="en-CA" dirty="0"/>
              <a:t>Would you be interested in getting more information on that</a:t>
            </a:r>
            <a:r>
              <a:rPr lang="en-CA" dirty="0" smtClean="0"/>
              <a:t>?</a:t>
            </a:r>
          </a:p>
          <a:p>
            <a:r>
              <a:rPr lang="en-CA" dirty="0" smtClean="0"/>
              <a:t>I used to think that too, but then _______</a:t>
            </a:r>
          </a:p>
          <a:p>
            <a:r>
              <a:rPr lang="en-CA" dirty="0" smtClean="0"/>
              <a:t>I actually heard of this really interesting ______</a:t>
            </a:r>
            <a:endParaRPr lang="en-CA" dirty="0"/>
          </a:p>
          <a:p>
            <a:r>
              <a:rPr lang="en-CA" dirty="0"/>
              <a:t>Motivational </a:t>
            </a:r>
            <a:r>
              <a:rPr lang="en-CA" dirty="0" smtClean="0"/>
              <a:t>assessment: Appeal </a:t>
            </a:r>
            <a:r>
              <a:rPr lang="en-CA" dirty="0"/>
              <a:t>to what motivates the person</a:t>
            </a:r>
          </a:p>
          <a:p>
            <a:endParaRPr lang="en-CA" dirty="0"/>
          </a:p>
          <a:p>
            <a:endParaRPr lang="en-CA" dirty="0"/>
          </a:p>
          <a:p>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336348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Helping a Mentee who is “</a:t>
            </a:r>
            <a:r>
              <a:rPr lang="en-CA" dirty="0"/>
              <a:t>S</a:t>
            </a:r>
            <a:r>
              <a:rPr lang="en-CA" dirty="0" smtClean="0"/>
              <a:t>tuck”</a:t>
            </a:r>
            <a:endParaRPr lang="en-CA" dirty="0"/>
          </a:p>
        </p:txBody>
      </p:sp>
      <p:sp>
        <p:nvSpPr>
          <p:cNvPr id="3" name="Content Placeholder 2"/>
          <p:cNvSpPr>
            <a:spLocks noGrp="1"/>
          </p:cNvSpPr>
          <p:nvPr>
            <p:ph idx="1"/>
          </p:nvPr>
        </p:nvSpPr>
        <p:spPr/>
        <p:txBody>
          <a:bodyPr/>
          <a:lstStyle/>
          <a:p>
            <a:endParaRPr lang="en-CA" dirty="0" smtClean="0"/>
          </a:p>
          <a:p>
            <a:r>
              <a:rPr lang="en-CA" dirty="0" smtClean="0"/>
              <a:t>It’s okay, it happens to everyone</a:t>
            </a:r>
          </a:p>
          <a:p>
            <a:r>
              <a:rPr lang="en-CA" dirty="0" smtClean="0"/>
              <a:t>Focus on small manageable steps</a:t>
            </a:r>
          </a:p>
          <a:p>
            <a:r>
              <a:rPr lang="en-CA" dirty="0" smtClean="0"/>
              <a:t>Identify if it’s appropriate to push through or try a new strategy</a:t>
            </a:r>
          </a:p>
          <a:p>
            <a:r>
              <a:rPr lang="en-CA" dirty="0" smtClean="0"/>
              <a:t>Re-identify what prompted the change in the first place</a:t>
            </a:r>
          </a:p>
          <a:p>
            <a:pPr marL="0" indent="0">
              <a:buNone/>
            </a:pP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1190562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Study Activity</a:t>
            </a:r>
            <a:endParaRPr lang="en-CA" dirty="0"/>
          </a:p>
        </p:txBody>
      </p:sp>
      <p:sp>
        <p:nvSpPr>
          <p:cNvPr id="3" name="Content Placeholder 2"/>
          <p:cNvSpPr>
            <a:spLocks noGrp="1"/>
          </p:cNvSpPr>
          <p:nvPr>
            <p:ph idx="1"/>
          </p:nvPr>
        </p:nvSpPr>
        <p:spPr/>
        <p:txBody>
          <a:bodyPr/>
          <a:lstStyle/>
          <a:p>
            <a:pPr marL="0" indent="0">
              <a:buNone/>
            </a:pPr>
            <a:r>
              <a:rPr lang="en-CA" dirty="0" smtClean="0"/>
              <a:t>In your small group, review the case study and discuss the following questions:</a:t>
            </a:r>
          </a:p>
          <a:p>
            <a:pPr marL="0" indent="0">
              <a:buNone/>
            </a:pPr>
            <a:endParaRPr lang="en-CA" dirty="0" smtClean="0"/>
          </a:p>
          <a:p>
            <a:r>
              <a:rPr lang="en-CA" dirty="0" smtClean="0"/>
              <a:t>What is the main concern in this situation?</a:t>
            </a:r>
          </a:p>
          <a:p>
            <a:r>
              <a:rPr lang="en-CA" dirty="0" smtClean="0"/>
              <a:t>Are you concerned about anything else?</a:t>
            </a:r>
          </a:p>
          <a:p>
            <a:r>
              <a:rPr lang="en-CA" dirty="0" smtClean="0"/>
              <a:t>What would you say to this person to begin the conversation?</a:t>
            </a:r>
          </a:p>
          <a:p>
            <a:r>
              <a:rPr lang="en-CA" dirty="0" smtClean="0"/>
              <a:t>If they are nervous or unsure, what suggestions can you make?</a:t>
            </a:r>
          </a:p>
          <a:p>
            <a:r>
              <a:rPr lang="en-CA" dirty="0" smtClean="0"/>
              <a:t>What follow-up would you offer, if any?</a:t>
            </a: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025552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a:t>
            </a:r>
            <a:endParaRPr lang="en-CA" dirty="0"/>
          </a:p>
        </p:txBody>
      </p:sp>
      <p:sp>
        <p:nvSpPr>
          <p:cNvPr id="3" name="Content Placeholder 2"/>
          <p:cNvSpPr>
            <a:spLocks noGrp="1"/>
          </p:cNvSpPr>
          <p:nvPr>
            <p:ph idx="1"/>
          </p:nvPr>
        </p:nvSpPr>
        <p:spPr/>
        <p:txBody>
          <a:bodyPr/>
          <a:lstStyle/>
          <a:p>
            <a:r>
              <a:rPr lang="en-CA" dirty="0" smtClean="0"/>
              <a:t>What is health?</a:t>
            </a:r>
          </a:p>
          <a:p>
            <a:r>
              <a:rPr lang="en-CA" dirty="0" smtClean="0"/>
              <a:t>How the components of health overlap</a:t>
            </a:r>
          </a:p>
          <a:p>
            <a:r>
              <a:rPr lang="en-CA" dirty="0" smtClean="0"/>
              <a:t>Social Determinants of Health</a:t>
            </a:r>
          </a:p>
          <a:p>
            <a:r>
              <a:rPr lang="en-CA" dirty="0" smtClean="0"/>
              <a:t>Models of Health Behaviour Change</a:t>
            </a:r>
          </a:p>
          <a:p>
            <a:r>
              <a:rPr lang="en-CA" dirty="0" smtClean="0"/>
              <a:t>Starting the Conversation with a Mentee</a:t>
            </a:r>
          </a:p>
          <a:p>
            <a:pPr lvl="0"/>
            <a:r>
              <a:rPr lang="en-CA" dirty="0"/>
              <a:t>Coaching Healthy Habits in a Mentee</a:t>
            </a:r>
          </a:p>
          <a:p>
            <a:r>
              <a:rPr lang="en-CA" dirty="0" smtClean="0"/>
              <a:t>Resources</a:t>
            </a:r>
          </a:p>
          <a:p>
            <a:r>
              <a:rPr lang="en-CA" dirty="0" smtClean="0"/>
              <a:t>Case Studies</a:t>
            </a:r>
          </a:p>
          <a:p>
            <a:endParaRPr lang="en-CA" dirty="0" smtClean="0"/>
          </a:p>
          <a:p>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7401458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Remember that You’re Not Alone</a:t>
            </a:r>
            <a:endParaRPr lang="en-CA" dirty="0"/>
          </a:p>
        </p:txBody>
      </p:sp>
      <p:sp>
        <p:nvSpPr>
          <p:cNvPr id="3" name="Content Placeholder 2"/>
          <p:cNvSpPr>
            <a:spLocks noGrp="1"/>
          </p:cNvSpPr>
          <p:nvPr>
            <p:ph idx="1"/>
          </p:nvPr>
        </p:nvSpPr>
        <p:spPr/>
        <p:txBody>
          <a:bodyPr/>
          <a:lstStyle/>
          <a:p>
            <a:r>
              <a:rPr lang="en-CA" dirty="0" smtClean="0"/>
              <a:t>Student Health 101</a:t>
            </a:r>
          </a:p>
          <a:p>
            <a:r>
              <a:rPr lang="en-CA" dirty="0" smtClean="0"/>
              <a:t>Health Promotion Department</a:t>
            </a:r>
          </a:p>
          <a:p>
            <a:r>
              <a:rPr lang="en-CA" dirty="0" smtClean="0"/>
              <a:t>Student Health/Wellness Centre</a:t>
            </a:r>
          </a:p>
          <a:p>
            <a:r>
              <a:rPr lang="en-CA" dirty="0" smtClean="0"/>
              <a:t>Healthy Lifestyle Consultations</a:t>
            </a:r>
          </a:p>
          <a:p>
            <a:r>
              <a:rPr lang="en-CA" dirty="0" smtClean="0"/>
              <a:t>Student-run Health Programs (run club, yoga club, etc.)</a:t>
            </a:r>
          </a:p>
          <a:p>
            <a:r>
              <a:rPr lang="en-CA" dirty="0" smtClean="0"/>
              <a:t>Leave the Pack Behind (Ontario-wide organization)</a:t>
            </a:r>
          </a:p>
          <a:p>
            <a:endParaRPr lang="en-CA" dirty="0" smtClean="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431851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Thank You!</a:t>
            </a:r>
            <a:endParaRPr lang="en-CA" dirty="0"/>
          </a:p>
        </p:txBody>
      </p:sp>
      <p:sp>
        <p:nvSpPr>
          <p:cNvPr id="3" name="TextBox 2"/>
          <p:cNvSpPr txBox="1"/>
          <p:nvPr/>
        </p:nvSpPr>
        <p:spPr>
          <a:xfrm>
            <a:off x="519677" y="1556792"/>
            <a:ext cx="3414717" cy="830997"/>
          </a:xfrm>
          <a:prstGeom prst="rect">
            <a:avLst/>
          </a:prstGeom>
          <a:noFill/>
        </p:spPr>
        <p:txBody>
          <a:bodyPr wrap="none" rtlCol="0">
            <a:spAutoFit/>
          </a:bodyPr>
          <a:lstStyle/>
          <a:p>
            <a:r>
              <a:rPr lang="en-CA" sz="4800" b="1" dirty="0" smtClean="0"/>
              <a:t>Follow us at:</a:t>
            </a:r>
          </a:p>
        </p:txBody>
      </p:sp>
      <p:pic>
        <p:nvPicPr>
          <p:cNvPr id="71684" name="Picture 4" descr="Facebo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3" y="2552700"/>
            <a:ext cx="661987"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1320800" y="2494575"/>
            <a:ext cx="7593489" cy="830997"/>
          </a:xfrm>
          <a:prstGeom prst="rect">
            <a:avLst/>
          </a:prstGeom>
          <a:noFill/>
        </p:spPr>
        <p:txBody>
          <a:bodyPr wrap="none" rtlCol="0">
            <a:spAutoFit/>
          </a:bodyPr>
          <a:lstStyle/>
          <a:p>
            <a:pPr marL="0" lvl="2"/>
            <a:r>
              <a:rPr lang="en-CA" sz="4800" b="1" dirty="0">
                <a:hlinkClick r:id="rId4"/>
              </a:rPr>
              <a:t>“Queen’s University Be Well</a:t>
            </a:r>
            <a:r>
              <a:rPr lang="en-CA" sz="4800" b="1" dirty="0" smtClean="0">
                <a:hlinkClick r:id="rId4"/>
              </a:rPr>
              <a:t>”</a:t>
            </a:r>
            <a:endParaRPr lang="en-CA" sz="4800" b="1" dirty="0"/>
          </a:p>
        </p:txBody>
      </p:sp>
      <p:pic>
        <p:nvPicPr>
          <p:cNvPr id="71683" name="Picture 3" descr="Twitt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402013"/>
            <a:ext cx="635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320800" y="3266369"/>
            <a:ext cx="4886787" cy="830997"/>
          </a:xfrm>
          <a:prstGeom prst="rect">
            <a:avLst/>
          </a:prstGeom>
          <a:noFill/>
        </p:spPr>
        <p:txBody>
          <a:bodyPr wrap="none" rtlCol="0">
            <a:spAutoFit/>
          </a:bodyPr>
          <a:lstStyle/>
          <a:p>
            <a:pPr marL="0" lvl="2"/>
            <a:r>
              <a:rPr lang="en-CA" sz="4800" b="1" dirty="0">
                <a:hlinkClick r:id="rId6"/>
              </a:rPr>
              <a:t>@</a:t>
            </a:r>
            <a:r>
              <a:rPr lang="en-CA" sz="4800" b="1" dirty="0" err="1" smtClean="0">
                <a:hlinkClick r:id="rId6"/>
              </a:rPr>
              <a:t>QueensUBeWell</a:t>
            </a:r>
            <a:endParaRPr lang="en-CA" sz="4800" b="1" dirty="0"/>
          </a:p>
        </p:txBody>
      </p:sp>
      <p:pic>
        <p:nvPicPr>
          <p:cNvPr id="71685" name="Picture 5" descr="BlogSpo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100" y="4135438"/>
            <a:ext cx="660400" cy="66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320800" y="4038163"/>
            <a:ext cx="7446077" cy="830997"/>
          </a:xfrm>
          <a:prstGeom prst="rect">
            <a:avLst/>
          </a:prstGeom>
          <a:noFill/>
        </p:spPr>
        <p:txBody>
          <a:bodyPr wrap="none" rtlCol="0">
            <a:spAutoFit/>
          </a:bodyPr>
          <a:lstStyle/>
          <a:p>
            <a:pPr marL="0" lvl="2"/>
            <a:r>
              <a:rPr lang="en-CA" sz="4800" b="1" dirty="0">
                <a:hlinkClick r:id="rId8"/>
              </a:rPr>
              <a:t>queensubewell.blogspot.ca</a:t>
            </a:r>
            <a:r>
              <a:rPr lang="en-CA" sz="4800" b="1" dirty="0" smtClean="0">
                <a:hlinkClick r:id="rId8"/>
              </a:rPr>
              <a:t>/</a:t>
            </a:r>
            <a:endParaRPr lang="en-CA" sz="4800" b="1" dirty="0"/>
          </a:p>
        </p:txBody>
      </p:sp>
      <p:sp>
        <p:nvSpPr>
          <p:cNvPr id="71686" name="TextBox 1"/>
          <p:cNvSpPr txBox="1">
            <a:spLocks noChangeArrowheads="1"/>
          </p:cNvSpPr>
          <p:nvPr/>
        </p:nvSpPr>
        <p:spPr bwMode="auto">
          <a:xfrm>
            <a:off x="658813" y="5500688"/>
            <a:ext cx="81105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eaLnBrk="1" hangingPunct="1"/>
            <a:r>
              <a:rPr lang="en-CA" altLang="en-US" sz="3600" b="1" dirty="0">
                <a:ea typeface="Palatino Linotype" pitchFamily="18" charset="0"/>
                <a:cs typeface="Palatino Linotype" pitchFamily="18" charset="0"/>
                <a:hlinkClick r:id="rId9"/>
              </a:rPr>
              <a:t>lauren.armstrong@queensu.ca</a:t>
            </a:r>
            <a:endParaRPr lang="en-CA" altLang="en-US" sz="3600" b="1" dirty="0">
              <a:ea typeface="Palatino Linotype" pitchFamily="18" charset="0"/>
              <a:cs typeface="Palatino Linotype" pitchFamily="18" charset="0"/>
            </a:endParaRPr>
          </a:p>
        </p:txBody>
      </p:sp>
      <p:sp>
        <p:nvSpPr>
          <p:cNvPr id="9" name="TextBox 8"/>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2206988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itle 1"/>
          <p:cNvSpPr>
            <a:spLocks noGrp="1"/>
          </p:cNvSpPr>
          <p:nvPr>
            <p:ph type="title"/>
          </p:nvPr>
        </p:nvSpPr>
        <p:spPr/>
        <p:txBody>
          <a:bodyPr/>
          <a:lstStyle/>
          <a:p>
            <a:r>
              <a:rPr lang="en-CA" altLang="en-US" dirty="0" smtClean="0"/>
              <a:t>What is Health?</a:t>
            </a:r>
          </a:p>
        </p:txBody>
      </p:sp>
      <p:pic>
        <p:nvPicPr>
          <p:cNvPr id="56322" name="Picture 1" descr="A diagram representing a holistic definition of health.  The diagram is a ven diagram consisting of three overlapping circles with the labels mental, social and physical.  There is a quote from the World Health Organization in the centre that says, &quot;Health is a state of complete physical, metal, and social wellbeing and not merely the absence of disease or infirmity.&quot;" title="Definition of Health"/>
          <p:cNvPicPr preferRelativeResize="0">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1405594" y="1156720"/>
            <a:ext cx="6332812"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2681790" y="6550496"/>
            <a:ext cx="3780420" cy="288032"/>
          </a:xfrm>
          <a:prstGeom prst="rect">
            <a:avLst/>
          </a:prstGeom>
          <a:noFill/>
        </p:spPr>
        <p:txBody>
          <a:bodyPr wrap="square" rtlCol="0">
            <a:spAutoFit/>
          </a:bodyPr>
          <a:lstStyle/>
          <a:p>
            <a:r>
              <a:rPr lang="en-CA" sz="1200" dirty="0" smtClean="0"/>
              <a:t>Image credit: Faith Webster, Queen’s Health Promotion</a:t>
            </a:r>
            <a:endParaRPr lang="en-CA" sz="1200" dirty="0"/>
          </a:p>
        </p:txBody>
      </p:sp>
    </p:spTree>
    <p:extLst>
      <p:ext uri="{BB962C8B-B14F-4D97-AF65-F5344CB8AC3E}">
        <p14:creationId xmlns:p14="http://schemas.microsoft.com/office/powerpoint/2010/main" val="631922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611560" y="332656"/>
            <a:ext cx="6310312" cy="1295525"/>
          </a:xfrm>
        </p:spPr>
        <p:txBody>
          <a:bodyPr>
            <a:normAutofit/>
          </a:bodyPr>
          <a:lstStyle/>
          <a:p>
            <a:pPr eaLnBrk="1" hangingPunct="1"/>
            <a:r>
              <a:rPr lang="en-CA" altLang="en-US" dirty="0" smtClean="0">
                <a:ea typeface="ＭＳ Ｐゴシック" pitchFamily="34" charset="-128"/>
              </a:rPr>
              <a:t>Student Health Survey 2013</a:t>
            </a:r>
          </a:p>
        </p:txBody>
      </p:sp>
      <p:sp>
        <p:nvSpPr>
          <p:cNvPr id="29699" name="Content Placeholder 2"/>
          <p:cNvSpPr>
            <a:spLocks noGrp="1"/>
          </p:cNvSpPr>
          <p:nvPr>
            <p:ph idx="1"/>
          </p:nvPr>
        </p:nvSpPr>
        <p:spPr>
          <a:xfrm>
            <a:off x="611560" y="1412777"/>
            <a:ext cx="7848872" cy="4536504"/>
          </a:xfrm>
        </p:spPr>
        <p:txBody>
          <a:bodyPr>
            <a:normAutofit fontScale="92500" lnSpcReduction="10000"/>
          </a:bodyPr>
          <a:lstStyle/>
          <a:p>
            <a:pPr marL="0" indent="0" eaLnBrk="1" hangingPunct="1">
              <a:buNone/>
              <a:defRPr/>
            </a:pPr>
            <a:r>
              <a:rPr lang="en-CA" altLang="en-US" sz="2600" b="1" dirty="0" smtClean="0">
                <a:latin typeface="Calibri" panose="020F0502020204030204" pitchFamily="34" charset="0"/>
                <a:ea typeface="ＭＳ Ｐゴシック" panose="020B0600070205080204" pitchFamily="34" charset="-128"/>
                <a:cs typeface="Palatino Linotype" panose="02040502050505030304" pitchFamily="18" charset="0"/>
              </a:rPr>
              <a:t>Good news:</a:t>
            </a:r>
          </a:p>
          <a:p>
            <a:pPr lvl="0"/>
            <a:r>
              <a:rPr lang="en-CA" sz="2800" b="1" dirty="0"/>
              <a:t>76.7%</a:t>
            </a:r>
            <a:r>
              <a:rPr lang="en-CA" sz="2800" dirty="0"/>
              <a:t> of Canadian students rated their overall health as </a:t>
            </a:r>
            <a:r>
              <a:rPr lang="en-CA" sz="2800" dirty="0" smtClean="0"/>
              <a:t>good or very </a:t>
            </a:r>
            <a:r>
              <a:rPr lang="en-CA" sz="2800" dirty="0"/>
              <a:t>good</a:t>
            </a:r>
          </a:p>
          <a:p>
            <a:pPr lvl="0"/>
            <a:r>
              <a:rPr lang="en-CA" sz="2800" b="1" dirty="0"/>
              <a:t>66.1%</a:t>
            </a:r>
            <a:r>
              <a:rPr lang="en-CA" sz="2800" dirty="0"/>
              <a:t> of Canadian students feel happy almost every </a:t>
            </a:r>
            <a:r>
              <a:rPr lang="en-CA" sz="2800" dirty="0" smtClean="0"/>
              <a:t>day or every </a:t>
            </a:r>
            <a:r>
              <a:rPr lang="en-CA" sz="2800" dirty="0"/>
              <a:t>day</a:t>
            </a:r>
          </a:p>
          <a:p>
            <a:pPr eaLnBrk="1" hangingPunct="1">
              <a:defRPr/>
            </a:pPr>
            <a:endParaRPr lang="en-CA" altLang="en-US" sz="2600" b="1" dirty="0">
              <a:latin typeface="Calibri" panose="020F0502020204030204" pitchFamily="34" charset="0"/>
              <a:ea typeface="ＭＳ Ｐゴシック" panose="020B0600070205080204" pitchFamily="34" charset="-128"/>
              <a:cs typeface="Palatino Linotype" panose="02040502050505030304" pitchFamily="18" charset="0"/>
            </a:endParaRPr>
          </a:p>
          <a:p>
            <a:pPr marL="0" indent="0" eaLnBrk="1" hangingPunct="1">
              <a:buNone/>
              <a:defRPr/>
            </a:pPr>
            <a:r>
              <a:rPr lang="en-CA" altLang="en-US" sz="2600" b="1" dirty="0" smtClean="0">
                <a:latin typeface="Calibri" panose="020F0502020204030204" pitchFamily="34" charset="0"/>
                <a:ea typeface="ＭＳ Ｐゴシック" panose="020B0600070205080204" pitchFamily="34" charset="-128"/>
                <a:cs typeface="Palatino Linotype" panose="02040502050505030304" pitchFamily="18" charset="0"/>
              </a:rPr>
              <a:t>Not so great news:</a:t>
            </a:r>
          </a:p>
          <a:p>
            <a:pPr lvl="0"/>
            <a:r>
              <a:rPr lang="en-CA" sz="2800" b="1" dirty="0"/>
              <a:t>81.6%</a:t>
            </a:r>
            <a:r>
              <a:rPr lang="en-CA" sz="2800" dirty="0"/>
              <a:t> of Canadian students did not meet physical activity standards</a:t>
            </a:r>
          </a:p>
          <a:p>
            <a:pPr lvl="0"/>
            <a:r>
              <a:rPr lang="en-CA" sz="2800" b="1" dirty="0"/>
              <a:t>86.7%</a:t>
            </a:r>
            <a:r>
              <a:rPr lang="en-CA" sz="2800" dirty="0"/>
              <a:t> of Canadian students did not meet standards for healthy eating</a:t>
            </a:r>
          </a:p>
          <a:p>
            <a:pPr eaLnBrk="1" hangingPunct="1">
              <a:buFont typeface="Arial" pitchFamily="34" charset="0"/>
              <a:buNone/>
              <a:defRPr/>
            </a:pPr>
            <a:endParaRPr lang="en-CA" altLang="en-US" sz="1067" dirty="0">
              <a:latin typeface="Calibri" panose="020F0502020204030204" pitchFamily="34" charset="0"/>
              <a:ea typeface="ＭＳ Ｐゴシック" panose="020B0600070205080204" pitchFamily="34" charset="-128"/>
              <a:cs typeface="Palatino Linotype" panose="02040502050505030304" pitchFamily="18" charset="0"/>
            </a:endParaRPr>
          </a:p>
          <a:p>
            <a:pPr lvl="2" eaLnBrk="1" hangingPunct="1">
              <a:buFont typeface="Arial" pitchFamily="34" charset="0"/>
              <a:buNone/>
              <a:defRPr/>
            </a:pPr>
            <a:endParaRPr lang="en-US" altLang="en-US" sz="1467" dirty="0">
              <a:latin typeface="Palatino Linotype" panose="02040502050505030304" pitchFamily="18" charset="0"/>
              <a:cs typeface="Palatino Linotype" panose="02040502050505030304" pitchFamily="18" charset="0"/>
            </a:endParaRPr>
          </a:p>
          <a:p>
            <a:pPr eaLnBrk="1" hangingPunct="1">
              <a:defRPr/>
            </a:pPr>
            <a:endParaRPr lang="en-CA" altLang="en-US" sz="2667" dirty="0">
              <a:latin typeface="Palatino Linotype" panose="02040502050505030304" pitchFamily="18" charset="0"/>
              <a:ea typeface="ＭＳ Ｐゴシック" panose="020B0600070205080204" pitchFamily="34" charset="-128"/>
              <a:cs typeface="Palatino Linotype" panose="02040502050505030304" pitchFamily="18" charset="0"/>
            </a:endParaRPr>
          </a:p>
        </p:txBody>
      </p:sp>
      <p:sp>
        <p:nvSpPr>
          <p:cNvPr id="2" name="TextBox 1"/>
          <p:cNvSpPr txBox="1"/>
          <p:nvPr/>
        </p:nvSpPr>
        <p:spPr>
          <a:xfrm>
            <a:off x="503548" y="6237312"/>
            <a:ext cx="8136904" cy="461665"/>
          </a:xfrm>
          <a:prstGeom prst="rect">
            <a:avLst/>
          </a:prstGeom>
          <a:noFill/>
        </p:spPr>
        <p:txBody>
          <a:bodyPr wrap="square" rtlCol="0">
            <a:spAutoFit/>
          </a:bodyPr>
          <a:lstStyle/>
          <a:p>
            <a:r>
              <a:rPr lang="en-CA" sz="1200" dirty="0"/>
              <a:t>Source: American College Health Association. American College Health Association-National College Health Assessment II: Canadian Reference Group Data Report Spring 2013. Hanover, MD: American College Health Association; 2013.</a:t>
            </a:r>
          </a:p>
        </p:txBody>
      </p:sp>
    </p:spTree>
    <p:extLst>
      <p:ext uri="{BB962C8B-B14F-4D97-AF65-F5344CB8AC3E}">
        <p14:creationId xmlns:p14="http://schemas.microsoft.com/office/powerpoint/2010/main" val="88455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Shouldn’t it be obvious?</a:t>
            </a:r>
            <a:endParaRPr lang="en-CA" dirty="0"/>
          </a:p>
        </p:txBody>
      </p:sp>
      <p:sp>
        <p:nvSpPr>
          <p:cNvPr id="3" name="Content Placeholder 2"/>
          <p:cNvSpPr>
            <a:spLocks noGrp="1"/>
          </p:cNvSpPr>
          <p:nvPr>
            <p:ph idx="1"/>
          </p:nvPr>
        </p:nvSpPr>
        <p:spPr/>
        <p:txBody>
          <a:bodyPr/>
          <a:lstStyle/>
          <a:p>
            <a:pPr marL="0" indent="0">
              <a:buNone/>
            </a:pPr>
            <a:r>
              <a:rPr lang="en-CA" dirty="0" smtClean="0"/>
              <a:t>Why don’t people change behaviours that are obviously not good for them? A student might:</a:t>
            </a:r>
          </a:p>
          <a:p>
            <a:endParaRPr lang="en-CA" dirty="0"/>
          </a:p>
          <a:p>
            <a:r>
              <a:rPr lang="en-CA" dirty="0" smtClean="0"/>
              <a:t>Lack self-efficacy</a:t>
            </a:r>
          </a:p>
          <a:p>
            <a:r>
              <a:rPr lang="en-CA" dirty="0" smtClean="0"/>
              <a:t>Lack self-esteem</a:t>
            </a:r>
          </a:p>
          <a:p>
            <a:r>
              <a:rPr lang="en-CA" dirty="0" smtClean="0"/>
              <a:t>Feel it is too difficult</a:t>
            </a:r>
          </a:p>
          <a:p>
            <a:r>
              <a:rPr lang="en-CA" dirty="0" smtClean="0"/>
              <a:t>Have little or no health education</a:t>
            </a:r>
          </a:p>
          <a:p>
            <a:r>
              <a:rPr lang="en-CA" dirty="0" smtClean="0"/>
              <a:t>Lack motivation</a:t>
            </a:r>
          </a:p>
          <a:p>
            <a:r>
              <a:rPr lang="en-CA" dirty="0" smtClean="0"/>
              <a:t>Experience medical issues</a:t>
            </a:r>
          </a:p>
          <a:p>
            <a:r>
              <a:rPr lang="en-CA" dirty="0" smtClean="0"/>
              <a:t>Face factors or obstacles beyond their control</a:t>
            </a:r>
          </a:p>
          <a:p>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4161812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Social Determinants of Health (</a:t>
            </a:r>
            <a:r>
              <a:rPr lang="en-CA" dirty="0" err="1" smtClean="0"/>
              <a:t>SDH</a:t>
            </a:r>
            <a:r>
              <a:rPr lang="en-CA" dirty="0" smtClean="0"/>
              <a:t>)</a:t>
            </a:r>
            <a:endParaRPr lang="en-CA" dirty="0"/>
          </a:p>
        </p:txBody>
      </p:sp>
      <p:sp>
        <p:nvSpPr>
          <p:cNvPr id="3" name="Content Placeholder 2"/>
          <p:cNvSpPr>
            <a:spLocks noGrp="1"/>
          </p:cNvSpPr>
          <p:nvPr>
            <p:ph idx="1"/>
          </p:nvPr>
        </p:nvSpPr>
        <p:spPr>
          <a:xfrm>
            <a:off x="457200" y="1600200"/>
            <a:ext cx="8229600" cy="3917032"/>
          </a:xfrm>
        </p:spPr>
        <p:txBody>
          <a:bodyPr numCol="2">
            <a:noAutofit/>
          </a:bodyPr>
          <a:lstStyle/>
          <a:p>
            <a:r>
              <a:rPr lang="en-CA" dirty="0" smtClean="0"/>
              <a:t>Income </a:t>
            </a:r>
            <a:r>
              <a:rPr lang="en-CA" dirty="0"/>
              <a:t>and Income Distribution</a:t>
            </a:r>
          </a:p>
          <a:p>
            <a:r>
              <a:rPr lang="en-CA" dirty="0" smtClean="0"/>
              <a:t>Education</a:t>
            </a:r>
            <a:endParaRPr lang="en-CA" dirty="0"/>
          </a:p>
          <a:p>
            <a:r>
              <a:rPr lang="en-CA" dirty="0" smtClean="0"/>
              <a:t>Unemployment </a:t>
            </a:r>
            <a:r>
              <a:rPr lang="en-CA" dirty="0"/>
              <a:t>and Job Security</a:t>
            </a:r>
          </a:p>
          <a:p>
            <a:r>
              <a:rPr lang="en-CA" dirty="0" smtClean="0"/>
              <a:t>Employment </a:t>
            </a:r>
            <a:r>
              <a:rPr lang="en-CA" dirty="0"/>
              <a:t>and Working Conditions</a:t>
            </a:r>
          </a:p>
          <a:p>
            <a:r>
              <a:rPr lang="en-CA" dirty="0" smtClean="0"/>
              <a:t>Early </a:t>
            </a:r>
            <a:r>
              <a:rPr lang="en-CA" dirty="0"/>
              <a:t>Childhood Development</a:t>
            </a:r>
          </a:p>
          <a:p>
            <a:r>
              <a:rPr lang="en-CA" dirty="0" smtClean="0"/>
              <a:t>Food </a:t>
            </a:r>
            <a:r>
              <a:rPr lang="en-CA" dirty="0"/>
              <a:t>Insecurity</a:t>
            </a:r>
          </a:p>
          <a:p>
            <a:r>
              <a:rPr lang="en-CA" dirty="0" smtClean="0"/>
              <a:t>Housing</a:t>
            </a:r>
            <a:endParaRPr lang="en-CA" dirty="0"/>
          </a:p>
          <a:p>
            <a:r>
              <a:rPr lang="en-CA" dirty="0" smtClean="0"/>
              <a:t>Social </a:t>
            </a:r>
            <a:r>
              <a:rPr lang="en-CA" dirty="0"/>
              <a:t>Exclusion</a:t>
            </a:r>
          </a:p>
          <a:p>
            <a:r>
              <a:rPr lang="en-CA" dirty="0" smtClean="0"/>
              <a:t>Social </a:t>
            </a:r>
            <a:r>
              <a:rPr lang="en-CA" dirty="0"/>
              <a:t>Safety Network</a:t>
            </a:r>
          </a:p>
          <a:p>
            <a:r>
              <a:rPr lang="en-CA" dirty="0" smtClean="0"/>
              <a:t>Health </a:t>
            </a:r>
            <a:r>
              <a:rPr lang="en-CA" dirty="0"/>
              <a:t>Services</a:t>
            </a:r>
          </a:p>
          <a:p>
            <a:r>
              <a:rPr lang="en-CA" dirty="0" smtClean="0"/>
              <a:t>Aboriginal </a:t>
            </a:r>
            <a:r>
              <a:rPr lang="en-CA" dirty="0"/>
              <a:t>Status</a:t>
            </a:r>
          </a:p>
          <a:p>
            <a:r>
              <a:rPr lang="en-CA" dirty="0" smtClean="0"/>
              <a:t>Gender</a:t>
            </a:r>
            <a:endParaRPr lang="en-CA" dirty="0"/>
          </a:p>
          <a:p>
            <a:r>
              <a:rPr lang="en-CA" dirty="0" smtClean="0"/>
              <a:t>Race</a:t>
            </a:r>
            <a:endParaRPr lang="en-CA" dirty="0"/>
          </a:p>
          <a:p>
            <a:r>
              <a:rPr lang="en-CA" dirty="0" smtClean="0"/>
              <a:t>Disability</a:t>
            </a:r>
            <a:endParaRPr lang="en-CA" dirty="0"/>
          </a:p>
        </p:txBody>
      </p:sp>
      <p:sp>
        <p:nvSpPr>
          <p:cNvPr id="4" name="TextBox 3"/>
          <p:cNvSpPr txBox="1"/>
          <p:nvPr/>
        </p:nvSpPr>
        <p:spPr>
          <a:xfrm>
            <a:off x="3491880" y="6577528"/>
            <a:ext cx="2538282" cy="276999"/>
          </a:xfrm>
          <a:prstGeom prst="rect">
            <a:avLst/>
          </a:prstGeom>
          <a:noFill/>
        </p:spPr>
        <p:txBody>
          <a:bodyPr wrap="square" rtlCol="0">
            <a:spAutoFit/>
          </a:bodyPr>
          <a:lstStyle/>
          <a:p>
            <a:r>
              <a:rPr lang="en-CA" sz="1200" dirty="0" smtClean="0"/>
              <a:t>Queen’s University Health Promotion</a:t>
            </a:r>
            <a:endParaRPr lang="en-CA" sz="1200" dirty="0"/>
          </a:p>
        </p:txBody>
      </p:sp>
    </p:spTree>
    <p:extLst>
      <p:ext uri="{BB962C8B-B14F-4D97-AF65-F5344CB8AC3E}">
        <p14:creationId xmlns:p14="http://schemas.microsoft.com/office/powerpoint/2010/main" val="3075025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Example of </a:t>
            </a:r>
            <a:r>
              <a:rPr lang="en-CA" dirty="0" err="1" smtClean="0"/>
              <a:t>SDH</a:t>
            </a:r>
            <a:endParaRPr lang="en-CA" dirty="0"/>
          </a:p>
        </p:txBody>
      </p:sp>
      <p:sp>
        <p:nvSpPr>
          <p:cNvPr id="3" name="Content Placeholder 2"/>
          <p:cNvSpPr>
            <a:spLocks noGrp="1"/>
          </p:cNvSpPr>
          <p:nvPr>
            <p:ph idx="1"/>
          </p:nvPr>
        </p:nvSpPr>
        <p:spPr>
          <a:xfrm>
            <a:off x="457200" y="1196752"/>
            <a:ext cx="8229600" cy="4876800"/>
          </a:xfrm>
        </p:spPr>
        <p:txBody>
          <a:bodyPr>
            <a:normAutofit fontScale="77500" lnSpcReduction="20000"/>
          </a:bodyPr>
          <a:lstStyle/>
          <a:p>
            <a:pPr marL="0" indent="0" algn="ctr">
              <a:buNone/>
            </a:pPr>
            <a:r>
              <a:rPr lang="en-CA" b="1" dirty="0" smtClean="0"/>
              <a:t>Why </a:t>
            </a:r>
            <a:r>
              <a:rPr lang="en-CA" b="1" dirty="0"/>
              <a:t>is Jason in the hospital? </a:t>
            </a:r>
          </a:p>
          <a:p>
            <a:pPr marL="0" indent="0" algn="ctr">
              <a:buNone/>
            </a:pPr>
            <a:r>
              <a:rPr lang="en-CA" dirty="0" smtClean="0"/>
              <a:t>Because </a:t>
            </a:r>
            <a:r>
              <a:rPr lang="en-CA" dirty="0"/>
              <a:t>he has a bad infection in his leg.</a:t>
            </a:r>
          </a:p>
          <a:p>
            <a:pPr marL="0" indent="0" algn="ctr">
              <a:buNone/>
            </a:pPr>
            <a:r>
              <a:rPr lang="en-CA" b="1" dirty="0" smtClean="0"/>
              <a:t>But </a:t>
            </a:r>
            <a:r>
              <a:rPr lang="en-CA" b="1" dirty="0"/>
              <a:t>why does he have an infection? </a:t>
            </a:r>
          </a:p>
          <a:p>
            <a:pPr marL="0" indent="0" algn="ctr">
              <a:buNone/>
            </a:pPr>
            <a:r>
              <a:rPr lang="en-CA" dirty="0" smtClean="0"/>
              <a:t>Because </a:t>
            </a:r>
            <a:r>
              <a:rPr lang="en-CA" dirty="0"/>
              <a:t>he has a cut on his leg and it got infected. </a:t>
            </a:r>
          </a:p>
          <a:p>
            <a:pPr marL="0" indent="0" algn="ctr">
              <a:buNone/>
            </a:pPr>
            <a:r>
              <a:rPr lang="en-CA" b="1" dirty="0" smtClean="0"/>
              <a:t>But </a:t>
            </a:r>
            <a:r>
              <a:rPr lang="en-CA" b="1" dirty="0"/>
              <a:t>why does he have a cut on his leg? </a:t>
            </a:r>
          </a:p>
          <a:p>
            <a:pPr marL="0" indent="0" algn="ctr">
              <a:buNone/>
            </a:pPr>
            <a:r>
              <a:rPr lang="en-CA" dirty="0" smtClean="0"/>
              <a:t>Because </a:t>
            </a:r>
            <a:r>
              <a:rPr lang="en-CA" dirty="0"/>
              <a:t>he was playing in the junk yard next to his apartment building and there was some sharp, jagged steel there that he fell on. </a:t>
            </a:r>
          </a:p>
          <a:p>
            <a:pPr marL="0" indent="0" algn="ctr">
              <a:buNone/>
            </a:pPr>
            <a:r>
              <a:rPr lang="en-CA" b="1" dirty="0" smtClean="0"/>
              <a:t>But </a:t>
            </a:r>
            <a:r>
              <a:rPr lang="en-CA" b="1" dirty="0"/>
              <a:t>why was he playing in a junk yard? </a:t>
            </a:r>
          </a:p>
          <a:p>
            <a:pPr marL="0" indent="0" algn="ctr">
              <a:buNone/>
            </a:pPr>
            <a:r>
              <a:rPr lang="en-CA" dirty="0" smtClean="0"/>
              <a:t>Because </a:t>
            </a:r>
            <a:r>
              <a:rPr lang="en-CA" dirty="0"/>
              <a:t>his neighbourhood is kind of </a:t>
            </a:r>
            <a:r>
              <a:rPr lang="en-CA" dirty="0" smtClean="0"/>
              <a:t>rundown</a:t>
            </a:r>
            <a:r>
              <a:rPr lang="en-CA" dirty="0"/>
              <a:t>. A lot of kids play there and there is no one to supervise them. </a:t>
            </a:r>
          </a:p>
          <a:p>
            <a:pPr marL="0" indent="0" algn="ctr">
              <a:buNone/>
            </a:pPr>
            <a:r>
              <a:rPr lang="en-CA" b="1" dirty="0" smtClean="0"/>
              <a:t>But </a:t>
            </a:r>
            <a:r>
              <a:rPr lang="en-CA" b="1" dirty="0"/>
              <a:t>why does he live in that neighbourhood? </a:t>
            </a:r>
          </a:p>
          <a:p>
            <a:pPr marL="0" indent="0" algn="ctr">
              <a:buNone/>
            </a:pPr>
            <a:r>
              <a:rPr lang="en-CA" dirty="0" smtClean="0"/>
              <a:t>Because </a:t>
            </a:r>
            <a:r>
              <a:rPr lang="en-CA" dirty="0"/>
              <a:t>his parents can't afford a nicer place to live. </a:t>
            </a:r>
          </a:p>
          <a:p>
            <a:pPr marL="0" indent="0" algn="ctr">
              <a:buNone/>
            </a:pPr>
            <a:r>
              <a:rPr lang="en-CA" b="1" dirty="0" smtClean="0"/>
              <a:t>But </a:t>
            </a:r>
            <a:r>
              <a:rPr lang="en-CA" b="1" dirty="0"/>
              <a:t>why can't his parents afford a nicer place to live? </a:t>
            </a:r>
          </a:p>
          <a:p>
            <a:pPr marL="0" indent="0" algn="ctr">
              <a:buNone/>
            </a:pPr>
            <a:r>
              <a:rPr lang="en-CA" dirty="0" smtClean="0"/>
              <a:t>Because </a:t>
            </a:r>
            <a:r>
              <a:rPr lang="en-CA" dirty="0"/>
              <a:t>his Dad is unemployed and his Mom is sick. </a:t>
            </a:r>
          </a:p>
          <a:p>
            <a:pPr marL="0" indent="0" algn="ctr">
              <a:buNone/>
            </a:pPr>
            <a:r>
              <a:rPr lang="en-CA" b="1" dirty="0" smtClean="0"/>
              <a:t>But </a:t>
            </a:r>
            <a:r>
              <a:rPr lang="en-CA" b="1" dirty="0"/>
              <a:t>why is his Dad unemployed? </a:t>
            </a:r>
          </a:p>
          <a:p>
            <a:pPr marL="0" indent="0" algn="ctr">
              <a:buNone/>
            </a:pPr>
            <a:r>
              <a:rPr lang="en-CA" dirty="0" smtClean="0"/>
              <a:t>Because </a:t>
            </a:r>
            <a:r>
              <a:rPr lang="en-CA" dirty="0"/>
              <a:t>he doesn't have much education and he can't find a job. </a:t>
            </a:r>
          </a:p>
          <a:p>
            <a:pPr marL="0" indent="0" algn="ctr">
              <a:buNone/>
            </a:pPr>
            <a:r>
              <a:rPr lang="en-CA" b="1" dirty="0" smtClean="0"/>
              <a:t>But </a:t>
            </a:r>
            <a:r>
              <a:rPr lang="en-CA" b="1" dirty="0"/>
              <a:t>why </a:t>
            </a:r>
            <a:r>
              <a:rPr lang="en-CA" b="1" dirty="0" smtClean="0"/>
              <a:t>...?</a:t>
            </a:r>
            <a:endParaRPr lang="en-CA" b="1" dirty="0"/>
          </a:p>
          <a:p>
            <a:endParaRPr lang="en-CA" dirty="0"/>
          </a:p>
        </p:txBody>
      </p:sp>
      <p:sp>
        <p:nvSpPr>
          <p:cNvPr id="4" name="TextBox 3"/>
          <p:cNvSpPr txBox="1"/>
          <p:nvPr/>
        </p:nvSpPr>
        <p:spPr>
          <a:xfrm>
            <a:off x="-180528" y="6167045"/>
            <a:ext cx="9400181" cy="646331"/>
          </a:xfrm>
          <a:prstGeom prst="rect">
            <a:avLst/>
          </a:prstGeom>
          <a:noFill/>
        </p:spPr>
        <p:txBody>
          <a:bodyPr wrap="square" rtlCol="0">
            <a:spAutoFit/>
          </a:bodyPr>
          <a:lstStyle/>
          <a:p>
            <a:pPr algn="ctr"/>
            <a:r>
              <a:rPr lang="en-CA" sz="1200" dirty="0"/>
              <a:t>Federal, Provincial and Territorial Advisory Committee on Population Health. (1999). Toward a healthy future: Second report on the health of Canadians Ottawa, ON: Minister of Public Works and Government Services Canada. Retrieved from http://</a:t>
            </a:r>
            <a:r>
              <a:rPr lang="en-CA" sz="1200" dirty="0" smtClean="0"/>
              <a:t>www.phac-aspc.gc.ca/ph-sp/report-rapport/toward/pdf/toward_a_healthy_english.PDF</a:t>
            </a:r>
            <a:endParaRPr lang="en-CA" sz="1200" dirty="0"/>
          </a:p>
        </p:txBody>
      </p:sp>
    </p:spTree>
    <p:extLst>
      <p:ext uri="{BB962C8B-B14F-4D97-AF65-F5344CB8AC3E}">
        <p14:creationId xmlns:p14="http://schemas.microsoft.com/office/powerpoint/2010/main" val="3908098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factors</a:t>
            </a:r>
            <a:endParaRPr lang="en-CA" dirty="0"/>
          </a:p>
        </p:txBody>
      </p:sp>
      <p:sp>
        <p:nvSpPr>
          <p:cNvPr id="3" name="Content Placeholder 2"/>
          <p:cNvSpPr>
            <a:spLocks noGrp="1"/>
          </p:cNvSpPr>
          <p:nvPr>
            <p:ph idx="1"/>
          </p:nvPr>
        </p:nvSpPr>
        <p:spPr/>
        <p:txBody>
          <a:bodyPr/>
          <a:lstStyle/>
          <a:p>
            <a:r>
              <a:rPr lang="en-CA" dirty="0" smtClean="0"/>
              <a:t>Religion/spirituality</a:t>
            </a:r>
          </a:p>
          <a:p>
            <a:r>
              <a:rPr lang="en-CA" dirty="0" smtClean="0"/>
              <a:t>Environment</a:t>
            </a:r>
          </a:p>
          <a:p>
            <a:r>
              <a:rPr lang="en-CA" dirty="0" smtClean="0"/>
              <a:t>Emotional health</a:t>
            </a:r>
          </a:p>
          <a:p>
            <a:r>
              <a:rPr lang="en-CA" dirty="0" smtClean="0"/>
              <a:t>Physical/built environment</a:t>
            </a:r>
            <a:endParaRPr lang="en-CA" dirty="0"/>
          </a:p>
        </p:txBody>
      </p:sp>
    </p:spTree>
    <p:extLst>
      <p:ext uri="{BB962C8B-B14F-4D97-AF65-F5344CB8AC3E}">
        <p14:creationId xmlns:p14="http://schemas.microsoft.com/office/powerpoint/2010/main" val="35900511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Sleep</a:t>
            </a:r>
            <a:endParaRPr lang="en-CA" dirty="0"/>
          </a:p>
        </p:txBody>
      </p:sp>
      <p:pic>
        <p:nvPicPr>
          <p:cNvPr id="66570" name="Picture 15" descr="dorm ro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21" y="0"/>
            <a:ext cx="9188013" cy="715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4" descr="A student's residence room depicting several things that can help someone get to and stay asleep.  There are labels around the room with tips. 1. Keep your curtains closed at night to help keep your room dark. 2. Establish a pre-sleep routine to signal your body that it's time to sleep. 3. Reserve your bed for sleep. 4. Write down things that are on your mind before bed. 5. Keep your alarm clock out of sight. 6. Keep your bedroom cool at night. 7. Avoid intense exercise three hours before bed. 8. Turn off all lights, screens and music." title="Student's Residence Room"/>
          <p:cNvGrpSpPr/>
          <p:nvPr/>
        </p:nvGrpSpPr>
        <p:grpSpPr>
          <a:xfrm>
            <a:off x="70585" y="139329"/>
            <a:ext cx="9058494" cy="5724305"/>
            <a:chOff x="70585" y="139329"/>
            <a:chExt cx="9058494" cy="5724305"/>
          </a:xfrm>
        </p:grpSpPr>
        <p:sp>
          <p:nvSpPr>
            <p:cNvPr id="3" name="Text Box 49"/>
            <p:cNvSpPr txBox="1">
              <a:spLocks noChangeArrowheads="1"/>
            </p:cNvSpPr>
            <p:nvPr/>
          </p:nvSpPr>
          <p:spPr bwMode="auto">
            <a:xfrm rot="21108595">
              <a:off x="4698467" y="4897438"/>
              <a:ext cx="2562226" cy="277812"/>
            </a:xfrm>
            <a:prstGeom prst="rect">
              <a:avLst/>
            </a:prstGeom>
            <a:solidFill>
              <a:schemeClr val="tx1">
                <a:alpha val="75000"/>
              </a:schemeClr>
            </a:solid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457200" eaLnBrk="1" hangingPunct="1">
                <a:spcBef>
                  <a:spcPct val="50000"/>
                </a:spcBef>
                <a:defRPr/>
              </a:pPr>
              <a:r>
                <a:rPr lang="en-US" sz="1200" b="1" dirty="0" smtClean="0">
                  <a:solidFill>
                    <a:prstClr val="white"/>
                  </a:solidFill>
                </a:rPr>
                <a:t>Reserve your bed for sleep </a:t>
              </a:r>
              <a:endParaRPr lang="en-US" sz="1200" b="1" dirty="0" smtClean="0">
                <a:solidFill>
                  <a:prstClr val="white"/>
                </a:solidFill>
                <a:effectLst>
                  <a:outerShdw blurRad="38100" dist="38100" dir="2700000" algn="tl">
                    <a:srgbClr val="C0C0C0"/>
                  </a:outerShdw>
                </a:effectLst>
              </a:endParaRPr>
            </a:p>
          </p:txBody>
        </p:sp>
        <p:sp>
          <p:nvSpPr>
            <p:cNvPr id="66572" name="Text Box 52"/>
            <p:cNvSpPr txBox="1">
              <a:spLocks noChangeArrowheads="1"/>
            </p:cNvSpPr>
            <p:nvPr/>
          </p:nvSpPr>
          <p:spPr bwMode="auto">
            <a:xfrm>
              <a:off x="8424168" y="667545"/>
              <a:ext cx="704150" cy="1844139"/>
            </a:xfrm>
            <a:prstGeom prst="rect">
              <a:avLst/>
            </a:prstGeom>
            <a:solidFill>
              <a:schemeClr val="bg1">
                <a:alpha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r" defTabSz="457200" eaLnBrk="1" fontAlgn="base" hangingPunct="1">
                <a:spcBef>
                  <a:spcPct val="50000"/>
                </a:spcBef>
                <a:spcAft>
                  <a:spcPct val="0"/>
                </a:spcAft>
              </a:pPr>
              <a:r>
                <a:rPr lang="en-US" altLang="en-US" sz="1200" b="1" dirty="0">
                  <a:solidFill>
                    <a:prstClr val="black"/>
                  </a:solidFill>
                  <a:latin typeface="Arial" pitchFamily="34" charset="0"/>
                  <a:ea typeface="Palatino Linotype" pitchFamily="18" charset="0"/>
                  <a:cs typeface="Palatino Linotype" pitchFamily="18" charset="0"/>
                </a:rPr>
                <a:t>Write down things that are on your mind before bed.</a:t>
              </a:r>
            </a:p>
          </p:txBody>
        </p:sp>
        <p:sp>
          <p:nvSpPr>
            <p:cNvPr id="66573" name="Text Box 36"/>
            <p:cNvSpPr txBox="1">
              <a:spLocks noChangeArrowheads="1"/>
            </p:cNvSpPr>
            <p:nvPr/>
          </p:nvSpPr>
          <p:spPr bwMode="auto">
            <a:xfrm rot="1106097">
              <a:off x="7999173" y="4437275"/>
              <a:ext cx="1129906" cy="646331"/>
            </a:xfrm>
            <a:prstGeom prst="rect">
              <a:avLst/>
            </a:prstGeom>
            <a:solidFill>
              <a:schemeClr val="tx1">
                <a:alpha val="7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r" defTabSz="457200" eaLnBrk="1" fontAlgn="base" hangingPunct="1">
                <a:spcBef>
                  <a:spcPct val="50000"/>
                </a:spcBef>
                <a:spcAft>
                  <a:spcPct val="0"/>
                </a:spcAft>
              </a:pPr>
              <a:r>
                <a:rPr lang="en-US" altLang="en-US" sz="1200" b="1" dirty="0">
                  <a:solidFill>
                    <a:prstClr val="white"/>
                  </a:solidFill>
                  <a:latin typeface="Arial" pitchFamily="34" charset="0"/>
                  <a:ea typeface="Palatino Linotype" pitchFamily="18" charset="0"/>
                  <a:cs typeface="Palatino Linotype" pitchFamily="18" charset="0"/>
                </a:rPr>
                <a:t>Keep your </a:t>
              </a:r>
              <a:br>
                <a:rPr lang="en-US" altLang="en-US" sz="1200" b="1" dirty="0">
                  <a:solidFill>
                    <a:prstClr val="white"/>
                  </a:solidFill>
                  <a:latin typeface="Arial" pitchFamily="34" charset="0"/>
                  <a:ea typeface="Palatino Linotype" pitchFamily="18" charset="0"/>
                  <a:cs typeface="Palatino Linotype" pitchFamily="18" charset="0"/>
                </a:rPr>
              </a:br>
              <a:r>
                <a:rPr lang="en-US" altLang="en-US" sz="1200" b="1" dirty="0" smtClean="0">
                  <a:solidFill>
                    <a:prstClr val="white"/>
                  </a:solidFill>
                  <a:latin typeface="Arial" pitchFamily="34" charset="0"/>
                  <a:ea typeface="Palatino Linotype" pitchFamily="18" charset="0"/>
                  <a:cs typeface="Palatino Linotype" pitchFamily="18" charset="0"/>
                </a:rPr>
                <a:t>alarm clock</a:t>
              </a:r>
              <a:br>
                <a:rPr lang="en-US" altLang="en-US" sz="1200" b="1" dirty="0" smtClean="0">
                  <a:solidFill>
                    <a:prstClr val="white"/>
                  </a:solidFill>
                  <a:latin typeface="Arial" pitchFamily="34" charset="0"/>
                  <a:ea typeface="Palatino Linotype" pitchFamily="18" charset="0"/>
                  <a:cs typeface="Palatino Linotype" pitchFamily="18" charset="0"/>
                </a:rPr>
              </a:br>
              <a:r>
                <a:rPr lang="en-US" altLang="en-US" sz="1200" b="1" dirty="0" smtClean="0">
                  <a:solidFill>
                    <a:prstClr val="white"/>
                  </a:solidFill>
                  <a:latin typeface="Arial" pitchFamily="34" charset="0"/>
                  <a:ea typeface="Palatino Linotype" pitchFamily="18" charset="0"/>
                  <a:cs typeface="Palatino Linotype" pitchFamily="18" charset="0"/>
                </a:rPr>
                <a:t>out </a:t>
              </a:r>
              <a:r>
                <a:rPr lang="en-US" altLang="en-US" sz="1200" b="1" dirty="0">
                  <a:solidFill>
                    <a:prstClr val="white"/>
                  </a:solidFill>
                  <a:latin typeface="Arial" pitchFamily="34" charset="0"/>
                  <a:ea typeface="Palatino Linotype" pitchFamily="18" charset="0"/>
                  <a:cs typeface="Palatino Linotype" pitchFamily="18" charset="0"/>
                </a:rPr>
                <a:t>of sight.</a:t>
              </a:r>
            </a:p>
          </p:txBody>
        </p:sp>
        <p:sp>
          <p:nvSpPr>
            <p:cNvPr id="66574" name="Text Box 46"/>
            <p:cNvSpPr txBox="1">
              <a:spLocks noChangeArrowheads="1"/>
            </p:cNvSpPr>
            <p:nvPr/>
          </p:nvSpPr>
          <p:spPr bwMode="auto">
            <a:xfrm rot="254810">
              <a:off x="2146297" y="139329"/>
              <a:ext cx="2209606" cy="747976"/>
            </a:xfrm>
            <a:prstGeom prst="rect">
              <a:avLst/>
            </a:prstGeom>
            <a:solidFill>
              <a:schemeClr val="bg1">
                <a:alpha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defTabSz="457200" eaLnBrk="1" fontAlgn="base" hangingPunct="1">
                <a:spcBef>
                  <a:spcPct val="50000"/>
                </a:spcBef>
                <a:spcAft>
                  <a:spcPct val="0"/>
                </a:spcAft>
              </a:pPr>
              <a:r>
                <a:rPr lang="en-US" altLang="en-US" sz="1200" b="1" dirty="0">
                  <a:solidFill>
                    <a:prstClr val="black"/>
                  </a:solidFill>
                  <a:latin typeface="Arial" pitchFamily="34" charset="0"/>
                  <a:ea typeface="Palatino Linotype" pitchFamily="18" charset="0"/>
                  <a:cs typeface="Palatino Linotype" pitchFamily="18" charset="0"/>
                </a:rPr>
                <a:t>Keep your curtains closed at night to help keep your room dark.</a:t>
              </a:r>
            </a:p>
          </p:txBody>
        </p:sp>
        <p:sp>
          <p:nvSpPr>
            <p:cNvPr id="14" name="Text Box 49"/>
            <p:cNvSpPr txBox="1">
              <a:spLocks noChangeArrowheads="1"/>
            </p:cNvSpPr>
            <p:nvPr/>
          </p:nvSpPr>
          <p:spPr bwMode="auto">
            <a:xfrm>
              <a:off x="947204" y="1787525"/>
              <a:ext cx="1060450" cy="1174750"/>
            </a:xfrm>
            <a:prstGeom prst="rect">
              <a:avLst/>
            </a:prstGeom>
            <a:solidFill>
              <a:schemeClr val="bg1">
                <a:alpha val="50000"/>
              </a:schemeClr>
            </a:solidFill>
            <a:ln w="9525">
              <a:noFill/>
              <a:miter lim="800000"/>
              <a:headEnd/>
              <a:tailEnd/>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457200" eaLnBrk="1" hangingPunct="1">
                <a:spcBef>
                  <a:spcPct val="50000"/>
                </a:spcBef>
                <a:defRPr/>
              </a:pPr>
              <a:r>
                <a:rPr lang="en-US" sz="1200" b="1" dirty="0" smtClean="0">
                  <a:solidFill>
                    <a:prstClr val="black"/>
                  </a:solidFill>
                </a:rPr>
                <a:t>Avoid intense exercise 3 hours before bed.</a:t>
              </a:r>
              <a:endParaRPr lang="en-US" sz="1200" b="1" dirty="0" smtClean="0">
                <a:solidFill>
                  <a:prstClr val="black"/>
                </a:solidFill>
                <a:effectLst>
                  <a:outerShdw blurRad="38100" dist="38100" dir="2700000" algn="tl">
                    <a:srgbClr val="C0C0C0"/>
                  </a:outerShdw>
                </a:effectLst>
              </a:endParaRPr>
            </a:p>
          </p:txBody>
        </p:sp>
        <p:sp>
          <p:nvSpPr>
            <p:cNvPr id="66576" name="Text Box 46"/>
            <p:cNvSpPr txBox="1">
              <a:spLocks noChangeArrowheads="1"/>
            </p:cNvSpPr>
            <p:nvPr/>
          </p:nvSpPr>
          <p:spPr bwMode="auto">
            <a:xfrm rot="21228365">
              <a:off x="4622345" y="3285606"/>
              <a:ext cx="2121222" cy="961684"/>
            </a:xfrm>
            <a:prstGeom prst="rect">
              <a:avLst/>
            </a:prstGeom>
            <a:solidFill>
              <a:schemeClr val="bg1">
                <a:alpha val="5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defTabSz="457200" eaLnBrk="1" fontAlgn="base" hangingPunct="1">
                <a:spcBef>
                  <a:spcPct val="50000"/>
                </a:spcBef>
                <a:spcAft>
                  <a:spcPct val="0"/>
                </a:spcAft>
              </a:pPr>
              <a:r>
                <a:rPr lang="en-US" altLang="en-US" sz="1200" b="1" dirty="0">
                  <a:solidFill>
                    <a:prstClr val="black"/>
                  </a:solidFill>
                  <a:latin typeface="Arial" pitchFamily="34" charset="0"/>
                  <a:ea typeface="Palatino Linotype" pitchFamily="18" charset="0"/>
                  <a:cs typeface="Palatino Linotype" pitchFamily="18" charset="0"/>
                </a:rPr>
                <a:t>Establish a pre-sleep routine to signal your body that it’s time to sleep.</a:t>
              </a:r>
            </a:p>
          </p:txBody>
        </p:sp>
        <p:sp>
          <p:nvSpPr>
            <p:cNvPr id="17" name="Text Box 49"/>
            <p:cNvSpPr txBox="1">
              <a:spLocks noChangeArrowheads="1"/>
            </p:cNvSpPr>
            <p:nvPr/>
          </p:nvSpPr>
          <p:spPr bwMode="auto">
            <a:xfrm>
              <a:off x="2609850" y="3443288"/>
              <a:ext cx="1262063" cy="646112"/>
            </a:xfrm>
            <a:prstGeom prst="rect">
              <a:avLst/>
            </a:prstGeom>
            <a:noFill/>
            <a:ln w="9525">
              <a:noFill/>
              <a:miter lim="800000"/>
              <a:headEnd/>
              <a:tailEnd/>
            </a:ln>
            <a:effec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457200" eaLnBrk="1" hangingPunct="1">
                <a:spcBef>
                  <a:spcPct val="50000"/>
                </a:spcBef>
                <a:defRPr/>
              </a:pPr>
              <a:r>
                <a:rPr lang="en-US" sz="1200" b="1" dirty="0" smtClean="0">
                  <a:solidFill>
                    <a:prstClr val="white"/>
                  </a:solidFill>
                </a:rPr>
                <a:t>Keep your bedroom cool at night</a:t>
              </a:r>
              <a:endParaRPr lang="en-US" sz="1200" b="1" dirty="0" smtClean="0">
                <a:solidFill>
                  <a:prstClr val="white"/>
                </a:solidFill>
                <a:effectLst>
                  <a:outerShdw blurRad="38100" dist="38100" dir="2700000" algn="tl">
                    <a:srgbClr val="C0C0C0"/>
                  </a:outerShdw>
                </a:effectLst>
              </a:endParaRPr>
            </a:p>
          </p:txBody>
        </p:sp>
        <p:sp>
          <p:nvSpPr>
            <p:cNvPr id="66569" name="TextBox 4"/>
            <p:cNvSpPr txBox="1">
              <a:spLocks noChangeArrowheads="1"/>
            </p:cNvSpPr>
            <p:nvPr/>
          </p:nvSpPr>
          <p:spPr bwMode="auto">
            <a:xfrm>
              <a:off x="70585" y="5401969"/>
              <a:ext cx="2051050" cy="461665"/>
            </a:xfrm>
            <a:prstGeom prst="rect">
              <a:avLst/>
            </a:prstGeom>
            <a:solidFill>
              <a:schemeClr val="tx1">
                <a:alpha val="7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defRPr>
              </a:lvl1pPr>
              <a:lvl2pPr marL="742950" indent="-285750" eaLnBrk="0" hangingPunct="0">
                <a:defRPr>
                  <a:solidFill>
                    <a:schemeClr val="tx1"/>
                  </a:solidFill>
                  <a:latin typeface="Calibri" pitchFamily="34" charset="0"/>
                </a:defRPr>
              </a:lvl2pPr>
              <a:lvl3pPr marL="1143000" indent="-228600" eaLnBrk="0" hangingPunct="0">
                <a:defRPr>
                  <a:solidFill>
                    <a:schemeClr val="tx1"/>
                  </a:solidFill>
                  <a:latin typeface="Calibri" pitchFamily="34" charset="0"/>
                </a:defRPr>
              </a:lvl3pPr>
              <a:lvl4pPr marL="1600200" indent="-228600" eaLnBrk="0" hangingPunct="0">
                <a:defRPr>
                  <a:solidFill>
                    <a:schemeClr val="tx1"/>
                  </a:solidFill>
                  <a:latin typeface="Calibri" pitchFamily="34" charset="0"/>
                </a:defRPr>
              </a:lvl4pPr>
              <a:lvl5pPr marL="2057400" indent="-228600" eaLnBrk="0" hangingPunct="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defTabSz="457200" eaLnBrk="1" fontAlgn="base" hangingPunct="1">
                <a:spcBef>
                  <a:spcPct val="0"/>
                </a:spcBef>
                <a:spcAft>
                  <a:spcPct val="0"/>
                </a:spcAft>
              </a:pPr>
              <a:r>
                <a:rPr lang="en-CA" altLang="en-US" sz="1200" b="1" dirty="0">
                  <a:solidFill>
                    <a:prstClr val="white"/>
                  </a:solidFill>
                  <a:latin typeface="Arial" panose="020B0604020202020204" pitchFamily="34" charset="0"/>
                  <a:cs typeface="Arial" panose="020B0604020202020204" pitchFamily="34" charset="0"/>
                </a:rPr>
                <a:t>Turn off all lights, screens and music</a:t>
              </a:r>
            </a:p>
          </p:txBody>
        </p:sp>
      </p:grpSp>
    </p:spTree>
    <p:extLst>
      <p:ext uri="{BB962C8B-B14F-4D97-AF65-F5344CB8AC3E}">
        <p14:creationId xmlns:p14="http://schemas.microsoft.com/office/powerpoint/2010/main" val="7520382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6.xml.rels><?xml version="1.0" encoding="UTF-8" standalone="yes"?>
<Relationships xmlns="http://schemas.openxmlformats.org/package/2006/relationships"><Relationship Id="rId1" Type="http://schemas.openxmlformats.org/officeDocument/2006/relationships/image" Target="../media/image1.jpeg"/></Relationships>
</file>

<file path=ppt/theme/_rels/theme19.xml.rels><?xml version="1.0" encoding="UTF-8" standalone="yes"?>
<Relationships xmlns="http://schemas.openxmlformats.org/package/2006/relationships"><Relationship Id="rId1" Type="http://schemas.openxmlformats.org/officeDocument/2006/relationships/image" Target="../media/image1.jpeg"/></Relationships>
</file>

<file path=ppt/theme/_rels/theme22.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09C74BB2-2D11-470C-8824-2C8A1D19AC87}" vid="{1C3304B9-5BCA-4DED-B61F-4E9C7B062ED3}"/>
    </a:ext>
  </a:extLst>
</a:theme>
</file>

<file path=ppt/theme/theme10.xml><?xml version="1.0" encoding="utf-8"?>
<a:theme xmlns:a="http://schemas.openxmlformats.org/drawingml/2006/main" name="3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2F7E01B5-4CC5-4F2F-A755-111A5C262E56}" vid="{B1DE685B-2040-4550-B4FC-6CC1EC584D5A}"/>
    </a:ext>
  </a:extLst>
</a:theme>
</file>

<file path=ppt/theme/theme11.xml><?xml version="1.0" encoding="utf-8"?>
<a:theme xmlns:a="http://schemas.openxmlformats.org/drawingml/2006/main" name="6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7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4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09C74BB2-2D11-470C-8824-2C8A1D19AC87}" vid="{1C3304B9-5BCA-4DED-B61F-4E9C7B062ED3}"/>
    </a:ext>
  </a:extLst>
</a:theme>
</file>

<file path=ppt/theme/theme14.xml><?xml version="1.0" encoding="utf-8"?>
<a:theme xmlns:a="http://schemas.openxmlformats.org/drawingml/2006/main" name="8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9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5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2F7E01B5-4CC5-4F2F-A755-111A5C262E56}" vid="{B1DE685B-2040-4550-B4FC-6CC1EC584D5A}"/>
    </a:ext>
  </a:extLst>
</a:theme>
</file>

<file path=ppt/theme/theme17.xml><?xml version="1.0" encoding="utf-8"?>
<a:theme xmlns:a="http://schemas.openxmlformats.org/drawingml/2006/main" name="10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1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6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2F7E01B5-4CC5-4F2F-A755-111A5C262E56}" vid="{B1DE685B-2040-4550-B4FC-6CC1EC584D5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1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1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7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2F7E01B5-4CC5-4F2F-A755-111A5C262E56}" vid="{B1DE685B-2040-4550-B4FC-6CC1EC584D5A}"/>
    </a:ext>
  </a:extLst>
</a:theme>
</file>

<file path=ppt/theme/theme23.xml><?xml version="1.0" encoding="utf-8"?>
<a:theme xmlns:a="http://schemas.openxmlformats.org/drawingml/2006/main" name="1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1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2F7E01B5-4CC5-4F2F-A755-111A5C262E56}" vid="{B1DE685B-2040-4550-B4FC-6CC1EC584D5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Theme2 - june 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Theme2 - june 2015" id="{2F7E01B5-4CC5-4F2F-A755-111A5C262E56}" vid="{B1DE685B-2040-4550-B4FC-6CC1EC584D5A}"/>
    </a:ext>
  </a:extLst>
</a:theme>
</file>

<file path=ppt/theme/theme8.xml><?xml version="1.0" encoding="utf-8"?>
<a:theme xmlns:a="http://schemas.openxmlformats.org/drawingml/2006/main" name="4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1999</TotalTime>
  <Words>1189</Words>
  <Application>Microsoft Office PowerPoint</Application>
  <PresentationFormat>On-screen Show (4:3)</PresentationFormat>
  <Paragraphs>197</Paragraphs>
  <Slides>21</Slides>
  <Notes>4</Notes>
  <HiddenSlides>0</HiddenSlides>
  <MMClips>0</MMClips>
  <ScaleCrop>false</ScaleCrop>
  <HeadingPairs>
    <vt:vector size="4" baseType="variant">
      <vt:variant>
        <vt:lpstr>Theme</vt:lpstr>
      </vt:variant>
      <vt:variant>
        <vt:i4>24</vt:i4>
      </vt:variant>
      <vt:variant>
        <vt:lpstr>Slide Titles</vt:lpstr>
      </vt:variant>
      <vt:variant>
        <vt:i4>21</vt:i4>
      </vt:variant>
    </vt:vector>
  </HeadingPairs>
  <TitlesOfParts>
    <vt:vector size="45" baseType="lpstr">
      <vt:lpstr>Theme2 - june 2015</vt:lpstr>
      <vt:lpstr>1_Custom Design</vt:lpstr>
      <vt:lpstr>Custom Design</vt:lpstr>
      <vt:lpstr>1_Theme2 - june 2015</vt:lpstr>
      <vt:lpstr>2_Custom Design</vt:lpstr>
      <vt:lpstr>3_Custom Design</vt:lpstr>
      <vt:lpstr>2_Theme2 - june 2015</vt:lpstr>
      <vt:lpstr>4_Custom Design</vt:lpstr>
      <vt:lpstr>5_Custom Design</vt:lpstr>
      <vt:lpstr>3_Theme2 - june 2015</vt:lpstr>
      <vt:lpstr>6_Custom Design</vt:lpstr>
      <vt:lpstr>7_Custom Design</vt:lpstr>
      <vt:lpstr>4_Theme2 - june 2015</vt:lpstr>
      <vt:lpstr>8_Custom Design</vt:lpstr>
      <vt:lpstr>9_Custom Design</vt:lpstr>
      <vt:lpstr>5_Theme2 - june 2015</vt:lpstr>
      <vt:lpstr>10_Custom Design</vt:lpstr>
      <vt:lpstr>11_Custom Design</vt:lpstr>
      <vt:lpstr>6_Theme2 - june 2015</vt:lpstr>
      <vt:lpstr>12_Custom Design</vt:lpstr>
      <vt:lpstr>13_Custom Design</vt:lpstr>
      <vt:lpstr>7_Theme2 - june 2015</vt:lpstr>
      <vt:lpstr>14_Custom Design</vt:lpstr>
      <vt:lpstr>15_Custom Design</vt:lpstr>
      <vt:lpstr>Coaching Health and wellness </vt:lpstr>
      <vt:lpstr>Overview</vt:lpstr>
      <vt:lpstr>What is Health?</vt:lpstr>
      <vt:lpstr>Student Health Survey 2013</vt:lpstr>
      <vt:lpstr>Shouldn’t it be obvious?</vt:lpstr>
      <vt:lpstr>Social Determinants of Health (SDH)</vt:lpstr>
      <vt:lpstr>Example of SDH</vt:lpstr>
      <vt:lpstr>Other factors</vt:lpstr>
      <vt:lpstr>Sleep</vt:lpstr>
      <vt:lpstr>What Motivates Someone to Change?</vt:lpstr>
      <vt:lpstr>Health Model Review</vt:lpstr>
      <vt:lpstr>Health Model Commonalities</vt:lpstr>
      <vt:lpstr>Tips for Coaching Health Behaviour Change</vt:lpstr>
      <vt:lpstr>The Guilt Complex</vt:lpstr>
      <vt:lpstr>The Baby Carrot Story</vt:lpstr>
      <vt:lpstr>Facilitating the Conversation: Mentee is Interested in Changing</vt:lpstr>
      <vt:lpstr>Facilitating the Conversation: Mentee is Unsure of Change</vt:lpstr>
      <vt:lpstr>Helping a Mentee who is “Stuck”</vt:lpstr>
      <vt:lpstr>Case Study Activity</vt:lpstr>
      <vt:lpstr>Remember that You’re Not Alone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Coaching Health and wellness</dc:title>
  <dc:creator>Lauren Armstrong</dc:creator>
  <cp:lastModifiedBy>Eliquo</cp:lastModifiedBy>
  <cp:revision>47</cp:revision>
  <dcterms:created xsi:type="dcterms:W3CDTF">2014-09-09T15:43:19Z</dcterms:created>
  <dcterms:modified xsi:type="dcterms:W3CDTF">2016-07-19T16:58:51Z</dcterms:modified>
</cp:coreProperties>
</file>