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8" r:id="rId1"/>
    <p:sldMasterId id="2147483786" r:id="rId2"/>
    <p:sldMasterId id="2147483797" r:id="rId3"/>
    <p:sldMasterId id="2147483802" r:id="rId4"/>
    <p:sldMasterId id="2147483805" r:id="rId5"/>
  </p:sldMasterIdLst>
  <p:notesMasterIdLst>
    <p:notesMasterId r:id="rId44"/>
  </p:notesMasterIdLst>
  <p:handoutMasterIdLst>
    <p:handoutMasterId r:id="rId45"/>
  </p:handoutMasterIdLst>
  <p:sldIdLst>
    <p:sldId id="256" r:id="rId6"/>
    <p:sldId id="433" r:id="rId7"/>
    <p:sldId id="436" r:id="rId8"/>
    <p:sldId id="461" r:id="rId9"/>
    <p:sldId id="438" r:id="rId10"/>
    <p:sldId id="475" r:id="rId11"/>
    <p:sldId id="419" r:id="rId12"/>
    <p:sldId id="420" r:id="rId13"/>
    <p:sldId id="423" r:id="rId14"/>
    <p:sldId id="459" r:id="rId15"/>
    <p:sldId id="424" r:id="rId16"/>
    <p:sldId id="462" r:id="rId17"/>
    <p:sldId id="463" r:id="rId18"/>
    <p:sldId id="464" r:id="rId19"/>
    <p:sldId id="465" r:id="rId20"/>
    <p:sldId id="466" r:id="rId21"/>
    <p:sldId id="467" r:id="rId22"/>
    <p:sldId id="469" r:id="rId23"/>
    <p:sldId id="470" r:id="rId24"/>
    <p:sldId id="474" r:id="rId25"/>
    <p:sldId id="472" r:id="rId26"/>
    <p:sldId id="428" r:id="rId27"/>
    <p:sldId id="418" r:id="rId28"/>
    <p:sldId id="430" r:id="rId29"/>
    <p:sldId id="473" r:id="rId30"/>
    <p:sldId id="455" r:id="rId31"/>
    <p:sldId id="446" r:id="rId32"/>
    <p:sldId id="439" r:id="rId33"/>
    <p:sldId id="412" r:id="rId34"/>
    <p:sldId id="460" r:id="rId35"/>
    <p:sldId id="484" r:id="rId36"/>
    <p:sldId id="476" r:id="rId37"/>
    <p:sldId id="477" r:id="rId38"/>
    <p:sldId id="482" r:id="rId39"/>
    <p:sldId id="478" r:id="rId40"/>
    <p:sldId id="479" r:id="rId41"/>
    <p:sldId id="480" r:id="rId42"/>
    <p:sldId id="483" r:id="rId43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entoring Relationship" id="{33207B0E-E43E-470A-9690-E11519F897E5}">
          <p14:sldIdLst>
            <p14:sldId id="256"/>
            <p14:sldId id="433"/>
            <p14:sldId id="436"/>
            <p14:sldId id="461"/>
            <p14:sldId id="438"/>
            <p14:sldId id="475"/>
            <p14:sldId id="419"/>
            <p14:sldId id="420"/>
            <p14:sldId id="423"/>
            <p14:sldId id="459"/>
            <p14:sldId id="424"/>
            <p14:sldId id="462"/>
            <p14:sldId id="463"/>
            <p14:sldId id="464"/>
            <p14:sldId id="465"/>
            <p14:sldId id="466"/>
            <p14:sldId id="467"/>
            <p14:sldId id="469"/>
            <p14:sldId id="470"/>
            <p14:sldId id="474"/>
            <p14:sldId id="472"/>
            <p14:sldId id="428"/>
            <p14:sldId id="418"/>
            <p14:sldId id="430"/>
            <p14:sldId id="473"/>
            <p14:sldId id="455"/>
            <p14:sldId id="446"/>
            <p14:sldId id="439"/>
            <p14:sldId id="412"/>
            <p14:sldId id="460"/>
            <p14:sldId id="484"/>
          </p14:sldIdLst>
        </p14:section>
        <p14:section name="Referrals" id="{74636421-69B7-4B0F-AE35-DA90EA08FD96}">
          <p14:sldIdLst>
            <p14:sldId id="476"/>
            <p14:sldId id="477"/>
            <p14:sldId id="482"/>
            <p14:sldId id="478"/>
            <p14:sldId id="479"/>
            <p14:sldId id="480"/>
            <p14:sldId id="48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FF6600"/>
    <a:srgbClr val="41D406"/>
    <a:srgbClr val="6600FF"/>
    <a:srgbClr val="1A9810"/>
    <a:srgbClr val="AB98C2"/>
    <a:srgbClr val="E6CDFF"/>
    <a:srgbClr val="ACE6B7"/>
    <a:srgbClr val="CDEEAA"/>
    <a:srgbClr val="F6C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5" autoAdjust="0"/>
    <p:restoredTop sz="80435" autoAdjust="0"/>
  </p:normalViewPr>
  <p:slideViewPr>
    <p:cSldViewPr showGuides="1">
      <p:cViewPr>
        <p:scale>
          <a:sx n="66" d="100"/>
          <a:sy n="66" d="100"/>
        </p:scale>
        <p:origin x="-3114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9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F95E3-8995-453D-8F2B-76B6C974DC7D}" type="datetimeFigureOut">
              <a:rPr lang="en-CA" smtClean="0"/>
              <a:pPr/>
              <a:t>19/07/2016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75666-3C24-43FC-816E-64D3D7F9472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8110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BE12F-0950-4622-8751-5A39F0EDFDDB}" type="datetimeFigureOut">
              <a:rPr lang="en-CA" smtClean="0"/>
              <a:pPr/>
              <a:t>19/07/2016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34198-6479-454D-8818-4AD61D0A470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23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027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7971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2821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1651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/>
            </a:r>
            <a:br>
              <a:rPr lang="en-CA" baseline="0" dirty="0" smtClean="0"/>
            </a:br>
            <a:endParaRPr lang="en-CA" i="1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501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Ask the volunteers: </a:t>
            </a:r>
            <a:r>
              <a:rPr lang="en-CA" i="1" dirty="0" smtClean="0"/>
              <a:t>What are some other open ended</a:t>
            </a:r>
            <a:r>
              <a:rPr lang="en-CA" i="1" baseline="0" dirty="0" smtClean="0"/>
              <a:t>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4560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your</a:t>
            </a:r>
            <a:r>
              <a:rPr lang="en-US" baseline="0" dirty="0" smtClean="0"/>
              <a:t> active listening skills to show that you are listening.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3191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6841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9805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3429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23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9905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object of this</a:t>
            </a:r>
            <a:r>
              <a:rPr lang="en-US" baseline="0" dirty="0" smtClean="0"/>
              <a:t> activity is to increase your awareness of your communication skills.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4764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7221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Mentee is in a more vulnerable position in the mentoring relationship – when sharing and expressing feelings, when trying new strategies, when setting goals and failing.</a:t>
            </a:r>
          </a:p>
          <a:p>
            <a:endParaRPr lang="en-CA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8047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Everyone</a:t>
            </a:r>
            <a:r>
              <a:rPr lang="en-CA" baseline="0" dirty="0" smtClean="0"/>
              <a:t> at some point has engaged in “Communication Blocks”. These are typical things that people sometime do that they don’t realize hinder the conversation.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045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1126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24601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190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0346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3767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B3706-D781-490E-912A-DAD4340E292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48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15025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37755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76916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09333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45638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96284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10056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977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4515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459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6800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5564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694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4198-6479-454D-8818-4AD61D0A4700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243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7DA5-617A-407D-81D1-202B8422EACB}" type="datetimeFigureOut">
              <a:rPr lang="en-CA" smtClean="0"/>
              <a:pPr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4B8A-7607-4E86-9209-A4DEF41CD704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7DA5-617A-407D-81D1-202B8422EACB}" type="datetimeFigureOut">
              <a:rPr lang="en-CA" smtClean="0"/>
              <a:pPr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4B8A-7607-4E86-9209-A4DEF41CD70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7DA5-617A-407D-81D1-202B8422EACB}" type="datetimeFigureOut">
              <a:rPr lang="en-CA" smtClean="0"/>
              <a:pPr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4B8A-7607-4E86-9209-A4DEF41CD70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7DA5-617A-407D-81D1-202B8422EACB}" type="datetimeFigureOut">
              <a:rPr lang="en-CA" smtClean="0"/>
              <a:pPr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4B8A-7607-4E86-9209-A4DEF41CD704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7DA5-617A-407D-81D1-202B8422EACB}" type="datetimeFigureOut">
              <a:rPr lang="en-CA" smtClean="0"/>
              <a:pPr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4B8A-7607-4E86-9209-A4DEF41CD70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pPr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pPr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pPr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pPr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7DA5-617A-407D-81D1-202B8422EACB}" type="datetimeFigureOut">
              <a:rPr lang="en-CA" smtClean="0"/>
              <a:pPr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4B8A-7607-4E86-9209-A4DEF41CD704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Mentoring Relationship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40C7DA5-617A-407D-81D1-202B8422EACB}" type="datetimeFigureOut">
              <a:rPr lang="en-CA" smtClean="0"/>
              <a:pPr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5924B8A-7607-4E86-9209-A4DEF41CD70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Tx/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Tx/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Tx/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Tx/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Effective Communication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40C7DA5-617A-407D-81D1-202B8422EACB}" type="datetimeFigureOut">
              <a:rPr lang="en-CA" smtClean="0"/>
              <a:pPr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5924B8A-7607-4E86-9209-A4DEF41CD70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Tx/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Tx/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Tx/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Tx/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40C7DA5-617A-407D-81D1-202B8422EACB}" type="datetimeFigureOut">
              <a:rPr lang="en-CA" smtClean="0"/>
              <a:pPr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5924B8A-7607-4E86-9209-A4DEF41CD70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rgbClr val="7030A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40C7DA5-617A-407D-81D1-202B8422EACB}" type="datetimeFigureOut">
              <a:rPr lang="en-CA" smtClean="0"/>
              <a:pPr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5924B8A-7607-4E86-9209-A4DEF41CD70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rgbClr val="FF660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40C7DA5-617A-407D-81D1-202B8422EACB}" type="datetimeFigureOut">
              <a:rPr lang="en-CA" smtClean="0"/>
              <a:pPr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5924B8A-7607-4E86-9209-A4DEF41CD70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rgbClr val="0070C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ra.dineen@queensu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Evwgu369J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ira.dineen@queensu.ca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Mentoring Relationships &amp; Skills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Mira Dineen</a:t>
            </a:r>
            <a:br>
              <a:rPr lang="en-CA" sz="2800" dirty="0" smtClean="0"/>
            </a:br>
            <a:r>
              <a:rPr lang="en-CA" sz="2800" dirty="0" smtClean="0">
                <a:hlinkClick r:id="rId3"/>
              </a:rPr>
              <a:t>mira.dineen@queensu.ca</a:t>
            </a:r>
            <a:r>
              <a:rPr lang="en-CA" sz="2800" dirty="0" smtClean="0"/>
              <a:t>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7048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Autofit/>
          </a:bodyPr>
          <a:lstStyle/>
          <a:p>
            <a:r>
              <a:rPr lang="en-CA" b="1" dirty="0" smtClean="0">
                <a:latin typeface="Calibri" panose="020F0502020204030204" pitchFamily="34" charset="0"/>
              </a:rPr>
              <a:t>Student Support Network</a:t>
            </a:r>
            <a:endParaRPr lang="en-CA" b="1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1196752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How is a Peer Mentoring relationship different from other support networks?</a:t>
            </a:r>
            <a:endParaRPr lang="en-US" sz="1400" dirty="0"/>
          </a:p>
        </p:txBody>
      </p:sp>
      <p:sp>
        <p:nvSpPr>
          <p:cNvPr id="10" name="Freeform 9"/>
          <p:cNvSpPr/>
          <p:nvPr/>
        </p:nvSpPr>
        <p:spPr>
          <a:xfrm>
            <a:off x="2615644" y="2312568"/>
            <a:ext cx="1912193" cy="1912193"/>
          </a:xfrm>
          <a:custGeom>
            <a:avLst/>
            <a:gdLst>
              <a:gd name="connsiteX0" fmla="*/ 0 w 1912193"/>
              <a:gd name="connsiteY0" fmla="*/ 1912193 h 1912193"/>
              <a:gd name="connsiteX1" fmla="*/ 1912193 w 1912193"/>
              <a:gd name="connsiteY1" fmla="*/ 0 h 1912193"/>
              <a:gd name="connsiteX2" fmla="*/ 1912193 w 1912193"/>
              <a:gd name="connsiteY2" fmla="*/ 1912193 h 1912193"/>
              <a:gd name="connsiteX3" fmla="*/ 0 w 1912193"/>
              <a:gd name="connsiteY3" fmla="*/ 1912193 h 191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2193" h="1912193">
                <a:moveTo>
                  <a:pt x="0" y="1912193"/>
                </a:moveTo>
                <a:cubicBezTo>
                  <a:pt x="0" y="856118"/>
                  <a:pt x="856118" y="0"/>
                  <a:pt x="1912193" y="0"/>
                </a:cubicBezTo>
                <a:lnTo>
                  <a:pt x="1912193" y="1912193"/>
                </a:lnTo>
                <a:lnTo>
                  <a:pt x="0" y="1912193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8084" tIns="900000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800" b="1" kern="1200" dirty="0" smtClean="0"/>
              <a:t>Peer Mentor</a:t>
            </a:r>
            <a:endParaRPr lang="en-CA" sz="1800" b="1" kern="1200" dirty="0"/>
          </a:p>
        </p:txBody>
      </p:sp>
      <p:sp>
        <p:nvSpPr>
          <p:cNvPr id="9" name="Freeform 8"/>
          <p:cNvSpPr/>
          <p:nvPr/>
        </p:nvSpPr>
        <p:spPr>
          <a:xfrm>
            <a:off x="827200" y="2061702"/>
            <a:ext cx="3567558" cy="2023106"/>
          </a:xfrm>
          <a:custGeom>
            <a:avLst/>
            <a:gdLst>
              <a:gd name="connsiteX0" fmla="*/ 0 w 3567558"/>
              <a:gd name="connsiteY0" fmla="*/ 202311 h 2023106"/>
              <a:gd name="connsiteX1" fmla="*/ 202311 w 3567558"/>
              <a:gd name="connsiteY1" fmla="*/ 0 h 2023106"/>
              <a:gd name="connsiteX2" fmla="*/ 3365247 w 3567558"/>
              <a:gd name="connsiteY2" fmla="*/ 0 h 2023106"/>
              <a:gd name="connsiteX3" fmla="*/ 3567558 w 3567558"/>
              <a:gd name="connsiteY3" fmla="*/ 202311 h 2023106"/>
              <a:gd name="connsiteX4" fmla="*/ 3567558 w 3567558"/>
              <a:gd name="connsiteY4" fmla="*/ 1820795 h 2023106"/>
              <a:gd name="connsiteX5" fmla="*/ 3365247 w 3567558"/>
              <a:gd name="connsiteY5" fmla="*/ 2023106 h 2023106"/>
              <a:gd name="connsiteX6" fmla="*/ 202311 w 3567558"/>
              <a:gd name="connsiteY6" fmla="*/ 2023106 h 2023106"/>
              <a:gd name="connsiteX7" fmla="*/ 0 w 3567558"/>
              <a:gd name="connsiteY7" fmla="*/ 1820795 h 2023106"/>
              <a:gd name="connsiteX8" fmla="*/ 0 w 3567558"/>
              <a:gd name="connsiteY8" fmla="*/ 202311 h 202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7558" h="2023106">
                <a:moveTo>
                  <a:pt x="0" y="202311"/>
                </a:moveTo>
                <a:cubicBezTo>
                  <a:pt x="0" y="90578"/>
                  <a:pt x="90578" y="0"/>
                  <a:pt x="202311" y="0"/>
                </a:cubicBezTo>
                <a:lnTo>
                  <a:pt x="3365247" y="0"/>
                </a:lnTo>
                <a:cubicBezTo>
                  <a:pt x="3476980" y="0"/>
                  <a:pt x="3567558" y="90578"/>
                  <a:pt x="3567558" y="202311"/>
                </a:cubicBezTo>
                <a:lnTo>
                  <a:pt x="3567558" y="1820795"/>
                </a:lnTo>
                <a:cubicBezTo>
                  <a:pt x="3567558" y="1932528"/>
                  <a:pt x="3476980" y="2023106"/>
                  <a:pt x="3365247" y="2023106"/>
                </a:cubicBezTo>
                <a:lnTo>
                  <a:pt x="202311" y="2023106"/>
                </a:lnTo>
                <a:cubicBezTo>
                  <a:pt x="90578" y="2023106"/>
                  <a:pt x="0" y="1932528"/>
                  <a:pt x="0" y="1820795"/>
                </a:cubicBezTo>
                <a:lnTo>
                  <a:pt x="0" y="202311"/>
                </a:lnTo>
                <a:close/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5401" tIns="180000" rIns="1175669" bIns="611178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CA" sz="1600" kern="1200" dirty="0" smtClean="0"/>
              <a:t>Empathic ear</a:t>
            </a:r>
            <a:endParaRPr lang="en-CA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CA" sz="1600" kern="1200" dirty="0" smtClean="0"/>
              <a:t>Personal Support</a:t>
            </a:r>
            <a:endParaRPr lang="en-CA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CA" sz="1600" kern="1200" dirty="0" smtClean="0"/>
              <a:t>Practical strategies</a:t>
            </a:r>
            <a:endParaRPr lang="en-CA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CA" sz="1600" kern="1200" dirty="0" smtClean="0"/>
              <a:t>Resources</a:t>
            </a:r>
            <a:endParaRPr lang="en-CA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CA" sz="1600" kern="1200" dirty="0" smtClean="0"/>
              <a:t>Referrals</a:t>
            </a:r>
            <a:endParaRPr lang="en-CA" sz="16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616162" y="2312568"/>
            <a:ext cx="1912192" cy="1912193"/>
          </a:xfrm>
          <a:custGeom>
            <a:avLst/>
            <a:gdLst>
              <a:gd name="connsiteX0" fmla="*/ 0 w 1912193"/>
              <a:gd name="connsiteY0" fmla="*/ 1912193 h 1912193"/>
              <a:gd name="connsiteX1" fmla="*/ 1912193 w 1912193"/>
              <a:gd name="connsiteY1" fmla="*/ 0 h 1912193"/>
              <a:gd name="connsiteX2" fmla="*/ 1912193 w 1912193"/>
              <a:gd name="connsiteY2" fmla="*/ 1912193 h 1912193"/>
              <a:gd name="connsiteX3" fmla="*/ 0 w 1912193"/>
              <a:gd name="connsiteY3" fmla="*/ 1912193 h 191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2193" h="1912193">
                <a:moveTo>
                  <a:pt x="0" y="0"/>
                </a:moveTo>
                <a:cubicBezTo>
                  <a:pt x="1056075" y="0"/>
                  <a:pt x="1912193" y="856118"/>
                  <a:pt x="1912193" y="1912193"/>
                </a:cubicBezTo>
                <a:lnTo>
                  <a:pt x="0" y="19121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488257"/>
              <a:satOff val="8966"/>
              <a:lumOff val="719"/>
              <a:alphaOff val="0"/>
            </a:schemeClr>
          </a:fillRef>
          <a:effectRef idx="1">
            <a:schemeClr val="accent4">
              <a:hueOff val="-1488257"/>
              <a:satOff val="8966"/>
              <a:lumOff val="7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688084" rIns="216000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b="1" kern="1200" dirty="0" smtClean="0"/>
              <a:t/>
            </a:r>
            <a:br>
              <a:rPr lang="en-CA" b="1" kern="1200" dirty="0" smtClean="0"/>
            </a:br>
            <a:r>
              <a:rPr lang="en-CA" b="1" kern="1200" dirty="0" smtClean="0"/>
              <a:t>Advisors, Professionals</a:t>
            </a:r>
            <a:endParaRPr lang="en-CA" b="1" kern="1200" dirty="0"/>
          </a:p>
        </p:txBody>
      </p:sp>
      <p:sp>
        <p:nvSpPr>
          <p:cNvPr id="8" name="Freeform 7"/>
          <p:cNvSpPr/>
          <p:nvPr/>
        </p:nvSpPr>
        <p:spPr>
          <a:xfrm>
            <a:off x="4789185" y="2061702"/>
            <a:ext cx="3567558" cy="2023106"/>
          </a:xfrm>
          <a:custGeom>
            <a:avLst/>
            <a:gdLst>
              <a:gd name="connsiteX0" fmla="*/ 0 w 3567558"/>
              <a:gd name="connsiteY0" fmla="*/ 202311 h 2023106"/>
              <a:gd name="connsiteX1" fmla="*/ 202311 w 3567558"/>
              <a:gd name="connsiteY1" fmla="*/ 0 h 2023106"/>
              <a:gd name="connsiteX2" fmla="*/ 3365247 w 3567558"/>
              <a:gd name="connsiteY2" fmla="*/ 0 h 2023106"/>
              <a:gd name="connsiteX3" fmla="*/ 3567558 w 3567558"/>
              <a:gd name="connsiteY3" fmla="*/ 202311 h 2023106"/>
              <a:gd name="connsiteX4" fmla="*/ 3567558 w 3567558"/>
              <a:gd name="connsiteY4" fmla="*/ 1820795 h 2023106"/>
              <a:gd name="connsiteX5" fmla="*/ 3365247 w 3567558"/>
              <a:gd name="connsiteY5" fmla="*/ 2023106 h 2023106"/>
              <a:gd name="connsiteX6" fmla="*/ 202311 w 3567558"/>
              <a:gd name="connsiteY6" fmla="*/ 2023106 h 2023106"/>
              <a:gd name="connsiteX7" fmla="*/ 0 w 3567558"/>
              <a:gd name="connsiteY7" fmla="*/ 1820795 h 2023106"/>
              <a:gd name="connsiteX8" fmla="*/ 0 w 3567558"/>
              <a:gd name="connsiteY8" fmla="*/ 202311 h 202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7558" h="2023106">
                <a:moveTo>
                  <a:pt x="0" y="202311"/>
                </a:moveTo>
                <a:cubicBezTo>
                  <a:pt x="0" y="90578"/>
                  <a:pt x="90578" y="0"/>
                  <a:pt x="202311" y="0"/>
                </a:cubicBezTo>
                <a:lnTo>
                  <a:pt x="3365247" y="0"/>
                </a:lnTo>
                <a:cubicBezTo>
                  <a:pt x="3476980" y="0"/>
                  <a:pt x="3567558" y="90578"/>
                  <a:pt x="3567558" y="202311"/>
                </a:cubicBezTo>
                <a:lnTo>
                  <a:pt x="3567558" y="1820795"/>
                </a:lnTo>
                <a:cubicBezTo>
                  <a:pt x="3567558" y="1932528"/>
                  <a:pt x="3476980" y="2023106"/>
                  <a:pt x="3365247" y="2023106"/>
                </a:cubicBezTo>
                <a:lnTo>
                  <a:pt x="202311" y="2023106"/>
                </a:lnTo>
                <a:cubicBezTo>
                  <a:pt x="90578" y="2023106"/>
                  <a:pt x="0" y="1932528"/>
                  <a:pt x="0" y="1820795"/>
                </a:cubicBezTo>
                <a:lnTo>
                  <a:pt x="0" y="202311"/>
                </a:lnTo>
                <a:close/>
              </a:path>
            </a:pathLst>
          </a:custGeom>
          <a:noFill/>
        </p:spPr>
        <p:style>
          <a:lnRef idx="2">
            <a:schemeClr val="accent4">
              <a:hueOff val="-1488257"/>
              <a:satOff val="8966"/>
              <a:lumOff val="71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5669" tIns="180000" rIns="105401" bIns="611178" numCol="1" spcCol="1270" anchor="t" anchorCtr="0">
            <a:noAutofit/>
          </a:bodyPr>
          <a:lstStyle/>
          <a:p>
            <a:pPr marL="457200" lvl="1" indent="-114300" algn="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  <a:tabLst>
                <a:tab pos="1371600" algn="l"/>
              </a:tabLst>
            </a:pPr>
            <a:r>
              <a:rPr lang="en-CA" sz="1600" b="0" kern="1200" dirty="0" smtClean="0"/>
              <a:t>Diagnosis</a:t>
            </a:r>
            <a:endParaRPr lang="en-CA" sz="1600" b="0" kern="1200" dirty="0"/>
          </a:p>
          <a:p>
            <a:pPr marL="457200" lvl="1" indent="-114300" algn="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  <a:tabLst>
                <a:tab pos="1371600" algn="l"/>
              </a:tabLst>
            </a:pPr>
            <a:r>
              <a:rPr lang="en-CA" sz="1600" b="0" kern="1200" dirty="0" smtClean="0"/>
              <a:t>Counselling, therapy</a:t>
            </a:r>
            <a:endParaRPr lang="en-CA" sz="1600" b="0" kern="1200" dirty="0"/>
          </a:p>
          <a:p>
            <a:pPr marL="457200" lvl="1" indent="-114300" algn="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  <a:tabLst>
                <a:tab pos="1371600" algn="l"/>
              </a:tabLst>
            </a:pPr>
            <a:r>
              <a:rPr lang="en-CA" sz="1600" b="0" kern="1200" dirty="0" smtClean="0"/>
              <a:t>Health support</a:t>
            </a:r>
            <a:endParaRPr lang="en-CA" sz="1600" b="0" kern="1200" dirty="0"/>
          </a:p>
          <a:p>
            <a:pPr marL="457200" lvl="1" indent="-114300" algn="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  <a:tabLst>
                <a:tab pos="1371600" algn="l"/>
              </a:tabLst>
            </a:pPr>
            <a:r>
              <a:rPr lang="en-CA" sz="1600" b="0" kern="1200" dirty="0" smtClean="0"/>
              <a:t>Learning strategies</a:t>
            </a:r>
            <a:endParaRPr lang="en-CA" sz="1600" b="0" kern="1200" dirty="0"/>
          </a:p>
          <a:p>
            <a:pPr marL="457200" lvl="1" indent="-114300" algn="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  <a:tabLst>
                <a:tab pos="1371600" algn="l"/>
              </a:tabLst>
            </a:pPr>
            <a:r>
              <a:rPr lang="en-CA" sz="1600" b="0" kern="1200" dirty="0" smtClean="0"/>
              <a:t>Academic advising</a:t>
            </a:r>
            <a:endParaRPr lang="en-CA" sz="1600" b="0" kern="1200" dirty="0"/>
          </a:p>
        </p:txBody>
      </p:sp>
      <p:sp>
        <p:nvSpPr>
          <p:cNvPr id="12" name="Freeform 11"/>
          <p:cNvSpPr/>
          <p:nvPr/>
        </p:nvSpPr>
        <p:spPr>
          <a:xfrm>
            <a:off x="4616161" y="4313084"/>
            <a:ext cx="1912194" cy="1912194"/>
          </a:xfrm>
          <a:custGeom>
            <a:avLst/>
            <a:gdLst>
              <a:gd name="connsiteX0" fmla="*/ 0 w 1912193"/>
              <a:gd name="connsiteY0" fmla="*/ 1912193 h 1912193"/>
              <a:gd name="connsiteX1" fmla="*/ 1912193 w 1912193"/>
              <a:gd name="connsiteY1" fmla="*/ 0 h 1912193"/>
              <a:gd name="connsiteX2" fmla="*/ 1912193 w 1912193"/>
              <a:gd name="connsiteY2" fmla="*/ 1912193 h 1912193"/>
              <a:gd name="connsiteX3" fmla="*/ 0 w 1912193"/>
              <a:gd name="connsiteY3" fmla="*/ 1912193 h 191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2193" h="1912193">
                <a:moveTo>
                  <a:pt x="1912193" y="0"/>
                </a:moveTo>
                <a:cubicBezTo>
                  <a:pt x="1912193" y="1056075"/>
                  <a:pt x="1056075" y="1912193"/>
                  <a:pt x="0" y="1912193"/>
                </a:cubicBezTo>
                <a:lnTo>
                  <a:pt x="0" y="0"/>
                </a:lnTo>
                <a:lnTo>
                  <a:pt x="1912193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976513"/>
              <a:satOff val="17933"/>
              <a:lumOff val="1437"/>
              <a:alphaOff val="0"/>
            </a:schemeClr>
          </a:fillRef>
          <a:effectRef idx="1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28017" rIns="688085" bIns="68808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800" b="1" kern="1200" dirty="0" smtClean="0"/>
              <a:t>Professor</a:t>
            </a:r>
            <a:r>
              <a:rPr lang="en-CA" sz="1800" kern="1200" dirty="0" smtClean="0"/>
              <a:t>, </a:t>
            </a:r>
            <a:r>
              <a:rPr lang="en-CA" sz="1800" b="1" kern="1200" dirty="0" smtClean="0"/>
              <a:t>TA, Tutor</a:t>
            </a:r>
            <a:endParaRPr lang="en-CA" sz="1800" b="1" kern="1200" dirty="0"/>
          </a:p>
        </p:txBody>
      </p:sp>
      <p:sp>
        <p:nvSpPr>
          <p:cNvPr id="4" name="Freeform 3"/>
          <p:cNvSpPr/>
          <p:nvPr/>
        </p:nvSpPr>
        <p:spPr>
          <a:xfrm>
            <a:off x="4792065" y="4520100"/>
            <a:ext cx="3566161" cy="2011673"/>
          </a:xfrm>
          <a:custGeom>
            <a:avLst/>
            <a:gdLst>
              <a:gd name="connsiteX0" fmla="*/ 0 w 3566161"/>
              <a:gd name="connsiteY0" fmla="*/ 201167 h 2011673"/>
              <a:gd name="connsiteX1" fmla="*/ 201167 w 3566161"/>
              <a:gd name="connsiteY1" fmla="*/ 0 h 2011673"/>
              <a:gd name="connsiteX2" fmla="*/ 3364994 w 3566161"/>
              <a:gd name="connsiteY2" fmla="*/ 0 h 2011673"/>
              <a:gd name="connsiteX3" fmla="*/ 3566161 w 3566161"/>
              <a:gd name="connsiteY3" fmla="*/ 201167 h 2011673"/>
              <a:gd name="connsiteX4" fmla="*/ 3566161 w 3566161"/>
              <a:gd name="connsiteY4" fmla="*/ 1810506 h 2011673"/>
              <a:gd name="connsiteX5" fmla="*/ 3364994 w 3566161"/>
              <a:gd name="connsiteY5" fmla="*/ 2011673 h 2011673"/>
              <a:gd name="connsiteX6" fmla="*/ 201167 w 3566161"/>
              <a:gd name="connsiteY6" fmla="*/ 2011673 h 2011673"/>
              <a:gd name="connsiteX7" fmla="*/ 0 w 3566161"/>
              <a:gd name="connsiteY7" fmla="*/ 1810506 h 2011673"/>
              <a:gd name="connsiteX8" fmla="*/ 0 w 3566161"/>
              <a:gd name="connsiteY8" fmla="*/ 201167 h 201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6161" h="2011673">
                <a:moveTo>
                  <a:pt x="0" y="201167"/>
                </a:moveTo>
                <a:cubicBezTo>
                  <a:pt x="0" y="90066"/>
                  <a:pt x="90066" y="0"/>
                  <a:pt x="201167" y="0"/>
                </a:cubicBezTo>
                <a:lnTo>
                  <a:pt x="3364994" y="0"/>
                </a:lnTo>
                <a:cubicBezTo>
                  <a:pt x="3476095" y="0"/>
                  <a:pt x="3566161" y="90066"/>
                  <a:pt x="3566161" y="201167"/>
                </a:cubicBezTo>
                <a:lnTo>
                  <a:pt x="3566161" y="1810506"/>
                </a:lnTo>
                <a:cubicBezTo>
                  <a:pt x="3566161" y="1921607"/>
                  <a:pt x="3476095" y="2011673"/>
                  <a:pt x="3364994" y="2011673"/>
                </a:cubicBezTo>
                <a:lnTo>
                  <a:pt x="201167" y="2011673"/>
                </a:lnTo>
                <a:cubicBezTo>
                  <a:pt x="90066" y="2011673"/>
                  <a:pt x="0" y="1921607"/>
                  <a:pt x="0" y="1810506"/>
                </a:cubicBezTo>
                <a:lnTo>
                  <a:pt x="0" y="201167"/>
                </a:lnTo>
                <a:close/>
              </a:path>
            </a:pathLst>
          </a:custGeom>
          <a:noFill/>
        </p:spPr>
        <p:style>
          <a:lnRef idx="2">
            <a:schemeClr val="accent4">
              <a:hueOff val="-2976513"/>
              <a:satOff val="17933"/>
              <a:lumOff val="143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4999" tIns="180000" rIns="105149" bIns="105149" numCol="1" spcCol="1270" anchor="t" anchorCtr="0">
            <a:noAutofit/>
          </a:bodyPr>
          <a:lstStyle/>
          <a:p>
            <a:pPr marL="171450" lvl="1" indent="-171450" algn="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CA" sz="1600" kern="1200" dirty="0" smtClean="0"/>
              <a:t>Tutoring</a:t>
            </a:r>
            <a:endParaRPr lang="en-CA" sz="1600" kern="1200" dirty="0"/>
          </a:p>
          <a:p>
            <a:pPr marL="171450" lvl="1" indent="-171450" algn="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CA" sz="1600" kern="1200" dirty="0" smtClean="0"/>
              <a:t>Content knowledge</a:t>
            </a:r>
            <a:endParaRPr lang="en-CA" sz="16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2615644" y="4313085"/>
            <a:ext cx="1912193" cy="1912194"/>
          </a:xfrm>
          <a:custGeom>
            <a:avLst/>
            <a:gdLst>
              <a:gd name="connsiteX0" fmla="*/ 0 w 1912193"/>
              <a:gd name="connsiteY0" fmla="*/ 1912193 h 1912193"/>
              <a:gd name="connsiteX1" fmla="*/ 1912193 w 1912193"/>
              <a:gd name="connsiteY1" fmla="*/ 0 h 1912193"/>
              <a:gd name="connsiteX2" fmla="*/ 1912193 w 1912193"/>
              <a:gd name="connsiteY2" fmla="*/ 1912193 h 1912193"/>
              <a:gd name="connsiteX3" fmla="*/ 0 w 1912193"/>
              <a:gd name="connsiteY3" fmla="*/ 1912193 h 191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2193" h="1912193">
                <a:moveTo>
                  <a:pt x="1912193" y="1912193"/>
                </a:moveTo>
                <a:cubicBezTo>
                  <a:pt x="856118" y="1912193"/>
                  <a:pt x="0" y="1056075"/>
                  <a:pt x="0" y="0"/>
                </a:cubicBezTo>
                <a:lnTo>
                  <a:pt x="1912193" y="0"/>
                </a:lnTo>
                <a:lnTo>
                  <a:pt x="1912193" y="191219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1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8084" tIns="128016" rIns="128016" bIns="68808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800" b="1" kern="1200" dirty="0" smtClean="0"/>
              <a:t>Family, Friends</a:t>
            </a:r>
            <a:endParaRPr lang="en-CA" sz="1800" b="1" kern="1200" dirty="0"/>
          </a:p>
        </p:txBody>
      </p:sp>
      <p:sp>
        <p:nvSpPr>
          <p:cNvPr id="5" name="Freeform 4"/>
          <p:cNvSpPr/>
          <p:nvPr/>
        </p:nvSpPr>
        <p:spPr>
          <a:xfrm>
            <a:off x="827200" y="4510936"/>
            <a:ext cx="3567558" cy="2023106"/>
          </a:xfrm>
          <a:custGeom>
            <a:avLst/>
            <a:gdLst>
              <a:gd name="connsiteX0" fmla="*/ 0 w 3567558"/>
              <a:gd name="connsiteY0" fmla="*/ 202311 h 2023106"/>
              <a:gd name="connsiteX1" fmla="*/ 202311 w 3567558"/>
              <a:gd name="connsiteY1" fmla="*/ 0 h 2023106"/>
              <a:gd name="connsiteX2" fmla="*/ 3365247 w 3567558"/>
              <a:gd name="connsiteY2" fmla="*/ 0 h 2023106"/>
              <a:gd name="connsiteX3" fmla="*/ 3567558 w 3567558"/>
              <a:gd name="connsiteY3" fmla="*/ 202311 h 2023106"/>
              <a:gd name="connsiteX4" fmla="*/ 3567558 w 3567558"/>
              <a:gd name="connsiteY4" fmla="*/ 1820795 h 2023106"/>
              <a:gd name="connsiteX5" fmla="*/ 3365247 w 3567558"/>
              <a:gd name="connsiteY5" fmla="*/ 2023106 h 2023106"/>
              <a:gd name="connsiteX6" fmla="*/ 202311 w 3567558"/>
              <a:gd name="connsiteY6" fmla="*/ 2023106 h 2023106"/>
              <a:gd name="connsiteX7" fmla="*/ 0 w 3567558"/>
              <a:gd name="connsiteY7" fmla="*/ 1820795 h 2023106"/>
              <a:gd name="connsiteX8" fmla="*/ 0 w 3567558"/>
              <a:gd name="connsiteY8" fmla="*/ 202311 h 202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7558" h="2023106">
                <a:moveTo>
                  <a:pt x="0" y="202311"/>
                </a:moveTo>
                <a:cubicBezTo>
                  <a:pt x="0" y="90578"/>
                  <a:pt x="90578" y="0"/>
                  <a:pt x="202311" y="0"/>
                </a:cubicBezTo>
                <a:lnTo>
                  <a:pt x="3365247" y="0"/>
                </a:lnTo>
                <a:cubicBezTo>
                  <a:pt x="3476980" y="0"/>
                  <a:pt x="3567558" y="90578"/>
                  <a:pt x="3567558" y="202311"/>
                </a:cubicBezTo>
                <a:lnTo>
                  <a:pt x="3567558" y="1820795"/>
                </a:lnTo>
                <a:cubicBezTo>
                  <a:pt x="3567558" y="1932528"/>
                  <a:pt x="3476980" y="2023106"/>
                  <a:pt x="3365247" y="2023106"/>
                </a:cubicBezTo>
                <a:lnTo>
                  <a:pt x="202311" y="2023106"/>
                </a:lnTo>
                <a:cubicBezTo>
                  <a:pt x="90578" y="2023106"/>
                  <a:pt x="0" y="1932528"/>
                  <a:pt x="0" y="1820795"/>
                </a:cubicBezTo>
                <a:lnTo>
                  <a:pt x="0" y="202311"/>
                </a:lnTo>
                <a:close/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881" tIns="180000" rIns="1114709" bIns="44442" numCol="1" spcCol="1270" anchor="t" anchorCtr="0">
            <a:noAutofit/>
          </a:bodyPr>
          <a:lstStyle/>
          <a:p>
            <a:pPr marL="171450" lvl="1" indent="-1714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CA" sz="1600" kern="1200" dirty="0" smtClean="0"/>
              <a:t>Love, intimacy</a:t>
            </a:r>
            <a:endParaRPr lang="en-CA" sz="1600" kern="1200" dirty="0"/>
          </a:p>
          <a:p>
            <a:pPr marL="171450" lvl="1" indent="-171450" algn="l" defTabSz="1028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  <a:tabLst/>
            </a:pPr>
            <a:r>
              <a:rPr lang="en-CA" sz="1600" kern="1200" dirty="0" smtClean="0"/>
              <a:t>Fun, casual humour</a:t>
            </a:r>
            <a:endParaRPr lang="en-CA" sz="1600" kern="1200" dirty="0"/>
          </a:p>
          <a:p>
            <a:pPr marL="171450" lvl="1" indent="-1714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CA" sz="1600" kern="1200" dirty="0" smtClean="0"/>
              <a:t>Feedback</a:t>
            </a:r>
            <a:endParaRPr lang="en-CA" sz="1600" kern="1200" dirty="0"/>
          </a:p>
          <a:p>
            <a:pPr marL="171450" lvl="1" indent="-1714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CA" sz="1600" kern="1200" dirty="0" smtClean="0"/>
              <a:t>Two-way relationship</a:t>
            </a:r>
            <a:endParaRPr lang="en-CA" sz="1600" kern="1200" dirty="0"/>
          </a:p>
          <a:p>
            <a:pPr marL="171450" lvl="1" indent="-1714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CA" sz="1600" kern="1200" dirty="0" smtClean="0"/>
              <a:t>Physical affection (hugs, touch)</a:t>
            </a:r>
            <a:endParaRPr lang="en-CA" sz="1600" kern="1200" dirty="0"/>
          </a:p>
        </p:txBody>
      </p:sp>
      <p:sp>
        <p:nvSpPr>
          <p:cNvPr id="14" name="Circular Arrow 13"/>
          <p:cNvSpPr/>
          <p:nvPr/>
        </p:nvSpPr>
        <p:spPr>
          <a:xfrm>
            <a:off x="4241892" y="3871470"/>
            <a:ext cx="660214" cy="574099"/>
          </a:xfrm>
          <a:prstGeom prst="circularArrow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/>
          </a:p>
        </p:txBody>
      </p:sp>
      <p:sp>
        <p:nvSpPr>
          <p:cNvPr id="15" name="Circular Arrow 14"/>
          <p:cNvSpPr/>
          <p:nvPr/>
        </p:nvSpPr>
        <p:spPr>
          <a:xfrm rot="10800000">
            <a:off x="4241892" y="4092277"/>
            <a:ext cx="660214" cy="574099"/>
          </a:xfrm>
          <a:prstGeom prst="circularArrow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9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dirty="0" smtClean="0">
                <a:latin typeface="Calibri" panose="020F0502020204030204" pitchFamily="34" charset="0"/>
              </a:rPr>
              <a:t>What Makes a Good Mentor?</a:t>
            </a:r>
            <a:endParaRPr lang="en-CA" b="1" dirty="0"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2800" dirty="0" smtClean="0"/>
              <a:t>Think about someone who has been a mentor to you.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What qualities or skills made them an effective mentor?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Why was their approach effective?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Think about their words, their listening skills, their tone of voice, their responses to you.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sz="2800" b="1" dirty="0" smtClean="0"/>
              <a:t>Think</a:t>
            </a:r>
            <a:r>
              <a:rPr lang="en-CA" sz="2800" dirty="0" smtClean="0"/>
              <a:t> on your own (2 minutes)</a:t>
            </a:r>
            <a:br>
              <a:rPr lang="en-CA" sz="2800" dirty="0" smtClean="0"/>
            </a:br>
            <a:r>
              <a:rPr lang="en-CA" sz="2800" b="1" dirty="0" smtClean="0"/>
              <a:t>Pair</a:t>
            </a:r>
            <a:r>
              <a:rPr lang="en-CA" sz="2800" dirty="0" smtClean="0"/>
              <a:t> up and discuss (3 minutes)</a:t>
            </a:r>
            <a:br>
              <a:rPr lang="en-CA" sz="2800" dirty="0" smtClean="0"/>
            </a:br>
            <a:r>
              <a:rPr lang="en-CA" sz="2800" b="1" dirty="0" smtClean="0"/>
              <a:t>Share </a:t>
            </a:r>
            <a:r>
              <a:rPr lang="en-CA" sz="2800" dirty="0" smtClean="0"/>
              <a:t>with the class</a:t>
            </a:r>
          </a:p>
        </p:txBody>
      </p:sp>
    </p:spTree>
    <p:extLst>
      <p:ext uri="{BB962C8B-B14F-4D97-AF65-F5344CB8AC3E}">
        <p14:creationId xmlns:p14="http://schemas.microsoft.com/office/powerpoint/2010/main" val="347055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Mentoring Skills</a:t>
            </a:r>
            <a:endParaRPr lang="en-C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Verbal communication Skills</a:t>
            </a:r>
          </a:p>
          <a:p>
            <a:pPr lvl="1"/>
            <a:r>
              <a:rPr lang="en-CA" dirty="0" smtClean="0"/>
              <a:t>Open-ended questions</a:t>
            </a:r>
          </a:p>
          <a:p>
            <a:pPr lvl="1"/>
            <a:r>
              <a:rPr lang="en-CA" dirty="0" smtClean="0"/>
              <a:t>Active listening</a:t>
            </a:r>
          </a:p>
          <a:p>
            <a:pPr lvl="1"/>
            <a:r>
              <a:rPr lang="en-CA" dirty="0" smtClean="0"/>
              <a:t>Reflection</a:t>
            </a:r>
          </a:p>
          <a:p>
            <a:pPr lvl="1"/>
            <a:r>
              <a:rPr lang="en-CA" dirty="0" smtClean="0"/>
              <a:t>Summarizing</a:t>
            </a:r>
          </a:p>
          <a:p>
            <a:r>
              <a:rPr lang="en-CA" dirty="0" smtClean="0"/>
              <a:t>Non-verbal communication skills</a:t>
            </a:r>
          </a:p>
          <a:p>
            <a:r>
              <a:rPr lang="en-CA" dirty="0" smtClean="0"/>
              <a:t>Empathy</a:t>
            </a:r>
          </a:p>
          <a:p>
            <a:r>
              <a:rPr lang="en-CA" dirty="0" smtClean="0"/>
              <a:t>Mirroring</a:t>
            </a:r>
          </a:p>
          <a:p>
            <a:r>
              <a:rPr lang="en-CA" dirty="0" smtClean="0"/>
              <a:t>Trust and Rapport</a:t>
            </a:r>
          </a:p>
          <a:p>
            <a:r>
              <a:rPr lang="en-CA" dirty="0" smtClean="0"/>
              <a:t>Communication Blocks</a:t>
            </a:r>
          </a:p>
          <a:p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19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 Skills: OARS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OARS Model can be used to remember key communication skills. </a:t>
            </a:r>
          </a:p>
          <a:p>
            <a:r>
              <a:rPr lang="en-US" sz="2800" dirty="0" smtClean="0"/>
              <a:t>Does not have to be used in this particular order</a:t>
            </a:r>
          </a:p>
          <a:p>
            <a:endParaRPr lang="en-US" sz="2800" dirty="0" smtClean="0"/>
          </a:p>
          <a:p>
            <a:pPr lvl="1"/>
            <a:r>
              <a:rPr lang="en-US" sz="2800" b="1" dirty="0" smtClean="0"/>
              <a:t>O = </a:t>
            </a:r>
            <a:r>
              <a:rPr lang="en-US" sz="2800" dirty="0" smtClean="0"/>
              <a:t>Open-ended questions</a:t>
            </a:r>
          </a:p>
          <a:p>
            <a:pPr lvl="1"/>
            <a:r>
              <a:rPr lang="en-US" sz="2800" b="1" dirty="0" smtClean="0"/>
              <a:t>A = </a:t>
            </a:r>
            <a:r>
              <a:rPr lang="en-US" sz="2800" dirty="0" smtClean="0"/>
              <a:t>Active listening</a:t>
            </a:r>
          </a:p>
          <a:p>
            <a:pPr lvl="1"/>
            <a:r>
              <a:rPr lang="en-US" sz="2800" b="1" dirty="0" smtClean="0"/>
              <a:t>R = </a:t>
            </a:r>
            <a:r>
              <a:rPr lang="en-US" sz="2800" dirty="0" smtClean="0"/>
              <a:t>Reflection</a:t>
            </a:r>
          </a:p>
          <a:p>
            <a:pPr lvl="1"/>
            <a:r>
              <a:rPr lang="en-US" sz="2800" b="1" dirty="0" smtClean="0"/>
              <a:t>S = </a:t>
            </a:r>
            <a:r>
              <a:rPr lang="en-US" sz="2800" dirty="0" smtClean="0"/>
              <a:t>Summarize</a:t>
            </a:r>
            <a:endParaRPr lang="en-US" sz="2800" dirty="0"/>
          </a:p>
        </p:txBody>
      </p:sp>
      <p:pic>
        <p:nvPicPr>
          <p:cNvPr id="58371" name="Picture 3" descr="An ear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810000"/>
            <a:ext cx="162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66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OARS - Open-Ended Questions</a:t>
            </a:r>
            <a:endParaRPr lang="en-CA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Helps Mentee explore events, feelings, and options for action</a:t>
            </a:r>
          </a:p>
          <a:p>
            <a:r>
              <a:rPr lang="en-CA" sz="2800" dirty="0" smtClean="0"/>
              <a:t>Encourages the Mentee to do most of the talking</a:t>
            </a:r>
          </a:p>
          <a:p>
            <a:r>
              <a:rPr lang="en-CA" sz="2800" dirty="0" smtClean="0"/>
              <a:t>Begin with words such as “How”, “What”, or phrases such as “Can you tell me more about…”</a:t>
            </a:r>
          </a:p>
          <a:p>
            <a:r>
              <a:rPr lang="en-CA" sz="2800" dirty="0" smtClean="0"/>
              <a:t>Avoid questions beginning with “why” – can make people feel defensive</a:t>
            </a:r>
          </a:p>
        </p:txBody>
      </p:sp>
    </p:spTree>
    <p:extLst>
      <p:ext uri="{BB962C8B-B14F-4D97-AF65-F5344CB8AC3E}">
        <p14:creationId xmlns:p14="http://schemas.microsoft.com/office/powerpoint/2010/main" val="11539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OARS - Open-Ended Question Examples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How do you feel about that?</a:t>
            </a:r>
          </a:p>
          <a:p>
            <a:r>
              <a:rPr lang="en-CA" sz="2800" dirty="0" smtClean="0"/>
              <a:t>Would you like to talk about…?</a:t>
            </a:r>
          </a:p>
          <a:p>
            <a:r>
              <a:rPr lang="en-CA" sz="2800" dirty="0" smtClean="0"/>
              <a:t>Can you tell me more about…?</a:t>
            </a:r>
          </a:p>
          <a:p>
            <a:r>
              <a:rPr lang="en-CA" sz="2800" dirty="0" smtClean="0"/>
              <a:t>What have you tried in the past?</a:t>
            </a:r>
          </a:p>
          <a:p>
            <a:r>
              <a:rPr lang="en-CA" sz="2800" dirty="0" smtClean="0"/>
              <a:t>What have you thought of doing?</a:t>
            </a:r>
          </a:p>
          <a:p>
            <a:r>
              <a:rPr lang="en-CA" sz="2800" dirty="0" smtClean="0"/>
              <a:t>How do you see things changing?</a:t>
            </a:r>
          </a:p>
          <a:p>
            <a:r>
              <a:rPr lang="en-CA" sz="2800" dirty="0" smtClean="0"/>
              <a:t>What is one thing you think would be helpful to start with?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OARS – Active Listening Skills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Pay attention.</a:t>
            </a:r>
          </a:p>
          <a:p>
            <a:pPr lvl="1"/>
            <a:r>
              <a:rPr lang="en-US" dirty="0" smtClean="0"/>
              <a:t>Make eye contact, nod your head, open body posture (arms uncrossed)</a:t>
            </a:r>
          </a:p>
          <a:p>
            <a:r>
              <a:rPr lang="en-US" sz="2800" dirty="0" smtClean="0"/>
              <a:t>Ask questions to clarify as needed</a:t>
            </a:r>
          </a:p>
          <a:p>
            <a:pPr lvl="1"/>
            <a:r>
              <a:rPr lang="en-US" dirty="0" smtClean="0"/>
              <a:t>“Just to make sure I understand…”</a:t>
            </a:r>
          </a:p>
          <a:p>
            <a:r>
              <a:rPr lang="en-US" sz="2800" dirty="0" smtClean="0"/>
              <a:t>Affirming presence</a:t>
            </a:r>
          </a:p>
          <a:p>
            <a:pPr lvl="1"/>
            <a:r>
              <a:rPr lang="en-US" sz="2400" dirty="0" smtClean="0"/>
              <a:t>Give the Mentee the message “I see you and hear you”</a:t>
            </a:r>
          </a:p>
          <a:p>
            <a:pPr lvl="1"/>
            <a:r>
              <a:rPr lang="en-US" sz="2400" dirty="0" smtClean="0"/>
              <a:t>Your tone of voice, eye contact and body language can all be affirming</a:t>
            </a:r>
          </a:p>
          <a:p>
            <a:pPr lvl="1"/>
            <a:r>
              <a:rPr lang="en-US" sz="2400" dirty="0" smtClean="0"/>
              <a:t>Validate their feelings “It’s normal and okay to feel this way”</a:t>
            </a:r>
          </a:p>
        </p:txBody>
      </p:sp>
    </p:spTree>
    <p:extLst>
      <p:ext uri="{BB962C8B-B14F-4D97-AF65-F5344CB8AC3E}">
        <p14:creationId xmlns:p14="http://schemas.microsoft.com/office/powerpoint/2010/main" val="12195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OARS – Reflective Listening</a:t>
            </a:r>
            <a:endParaRPr lang="en-CA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200" dirty="0" smtClean="0"/>
              <a:t>Reflect back what you think the Mentee is saying, or what you observe. For example:</a:t>
            </a:r>
          </a:p>
          <a:p>
            <a:pPr lvl="1"/>
            <a:r>
              <a:rPr lang="en-CA" sz="2800" dirty="0" smtClean="0"/>
              <a:t>It </a:t>
            </a:r>
            <a:r>
              <a:rPr lang="en-CA" sz="2800" dirty="0"/>
              <a:t>sounds like</a:t>
            </a:r>
            <a:r>
              <a:rPr lang="en-CA" sz="2800" dirty="0" smtClean="0"/>
              <a:t>…[paraphrase] Is that right?</a:t>
            </a:r>
            <a:endParaRPr lang="en-CA" sz="2800" dirty="0"/>
          </a:p>
          <a:p>
            <a:pPr lvl="1"/>
            <a:r>
              <a:rPr lang="en-CA" sz="2800" dirty="0"/>
              <a:t>I hear you saying that</a:t>
            </a:r>
            <a:r>
              <a:rPr lang="en-CA" sz="2800" dirty="0" smtClean="0"/>
              <a:t>…[paraphrase] Is that how you’re feeling?</a:t>
            </a:r>
            <a:endParaRPr lang="en-CA" sz="2800" dirty="0"/>
          </a:p>
          <a:p>
            <a:pPr marL="0" indent="0">
              <a:buNone/>
            </a:pPr>
            <a:endParaRPr lang="en-CA" sz="3200" dirty="0" smtClean="0"/>
          </a:p>
          <a:p>
            <a:r>
              <a:rPr lang="en-CA" sz="3200" dirty="0" smtClean="0"/>
              <a:t>Helps make sure that you understand what the Mentee is telling you</a:t>
            </a:r>
          </a:p>
          <a:p>
            <a:r>
              <a:rPr lang="en-CA" sz="3200" dirty="0" smtClean="0"/>
              <a:t>Mentee can hear what they have said, clarify, feel understood</a:t>
            </a:r>
          </a:p>
        </p:txBody>
      </p:sp>
    </p:spTree>
    <p:extLst>
      <p:ext uri="{BB962C8B-B14F-4D97-AF65-F5344CB8AC3E}">
        <p14:creationId xmlns:p14="http://schemas.microsoft.com/office/powerpoint/2010/main" val="15002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OARS - Summarizing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Summarizing is a good way to organize thoughts and pull together key points.</a:t>
            </a:r>
          </a:p>
          <a:p>
            <a:r>
              <a:rPr lang="en-US" sz="2800" dirty="0" smtClean="0"/>
              <a:t>Useful if a Mentee gets off track, when transitioning between topics, or at the end of a meeting.</a:t>
            </a:r>
            <a:endParaRPr lang="en-US" sz="2800" dirty="0"/>
          </a:p>
          <a:p>
            <a:r>
              <a:rPr lang="en-US" sz="2800" dirty="0" smtClean="0"/>
              <a:t>End with an invitation for Mentee to respond</a:t>
            </a:r>
          </a:p>
          <a:p>
            <a:pPr lvl="1"/>
            <a:r>
              <a:rPr lang="en-US" sz="2400" dirty="0" smtClean="0"/>
              <a:t>What did I miss? What else would be helpful today? What other questions do you have?</a:t>
            </a:r>
          </a:p>
          <a:p>
            <a:r>
              <a:rPr lang="en-US" sz="2800" dirty="0"/>
              <a:t>For example:</a:t>
            </a:r>
          </a:p>
          <a:p>
            <a:pPr lvl="1"/>
            <a:r>
              <a:rPr lang="en-US" sz="2400" dirty="0"/>
              <a:t>Today, we’ve talked about… </a:t>
            </a:r>
          </a:p>
          <a:p>
            <a:pPr lvl="1"/>
            <a:r>
              <a:rPr lang="en-US" sz="2400" dirty="0"/>
              <a:t>So you’ve mentioned</a:t>
            </a:r>
            <a:r>
              <a:rPr lang="en-US" sz="2400" dirty="0" smtClean="0"/>
              <a:t>…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776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Non-verbal Communication</a:t>
            </a:r>
            <a:endParaRPr lang="en-CA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7FD13B"/>
              </a:buClr>
              <a:buSzPct val="85000"/>
            </a:pPr>
            <a:r>
              <a:rPr lang="en-CA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Communication is more than just words.</a:t>
            </a:r>
            <a:br>
              <a:rPr lang="en-CA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en-CA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What else are you saying? </a:t>
            </a:r>
          </a:p>
        </p:txBody>
      </p:sp>
      <p:sp>
        <p:nvSpPr>
          <p:cNvPr id="6" name="Freeform 5"/>
          <p:cNvSpPr/>
          <p:nvPr/>
        </p:nvSpPr>
        <p:spPr>
          <a:xfrm>
            <a:off x="459771" y="2969742"/>
            <a:ext cx="2507456" cy="974809"/>
          </a:xfrm>
          <a:custGeom>
            <a:avLst/>
            <a:gdLst>
              <a:gd name="connsiteX0" fmla="*/ 0 w 2507456"/>
              <a:gd name="connsiteY0" fmla="*/ 0 h 974809"/>
              <a:gd name="connsiteX1" fmla="*/ 2507456 w 2507456"/>
              <a:gd name="connsiteY1" fmla="*/ 0 h 974809"/>
              <a:gd name="connsiteX2" fmla="*/ 2507456 w 2507456"/>
              <a:gd name="connsiteY2" fmla="*/ 974809 h 974809"/>
              <a:gd name="connsiteX3" fmla="*/ 0 w 2507456"/>
              <a:gd name="connsiteY3" fmla="*/ 974809 h 974809"/>
              <a:gd name="connsiteX4" fmla="*/ 0 w 2507456"/>
              <a:gd name="connsiteY4" fmla="*/ 0 h 97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974809">
                <a:moveTo>
                  <a:pt x="0" y="0"/>
                </a:moveTo>
                <a:lnTo>
                  <a:pt x="2507456" y="0"/>
                </a:lnTo>
                <a:lnTo>
                  <a:pt x="2507456" y="974809"/>
                </a:lnTo>
                <a:lnTo>
                  <a:pt x="0" y="9748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24" tIns="109728" rIns="192024" bIns="109728" numCol="1" spcCol="1270" anchor="ctr" anchorCtr="0">
            <a:noAutofit/>
          </a:bodyPr>
          <a:lstStyle/>
          <a:p>
            <a:pPr lvl="0" algn="ctr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 kern="1200" dirty="0" smtClean="0"/>
              <a:t>Body Language</a:t>
            </a:r>
            <a:endParaRPr lang="en-US" sz="2700" kern="1200" dirty="0"/>
          </a:p>
        </p:txBody>
      </p:sp>
      <p:sp>
        <p:nvSpPr>
          <p:cNvPr id="7" name="Freeform 6"/>
          <p:cNvSpPr/>
          <p:nvPr/>
        </p:nvSpPr>
        <p:spPr>
          <a:xfrm>
            <a:off x="459771" y="3944552"/>
            <a:ext cx="2507456" cy="2001104"/>
          </a:xfrm>
          <a:custGeom>
            <a:avLst/>
            <a:gdLst>
              <a:gd name="connsiteX0" fmla="*/ 0 w 2507456"/>
              <a:gd name="connsiteY0" fmla="*/ 0 h 2001104"/>
              <a:gd name="connsiteX1" fmla="*/ 2507456 w 2507456"/>
              <a:gd name="connsiteY1" fmla="*/ 0 h 2001104"/>
              <a:gd name="connsiteX2" fmla="*/ 2507456 w 2507456"/>
              <a:gd name="connsiteY2" fmla="*/ 2001104 h 2001104"/>
              <a:gd name="connsiteX3" fmla="*/ 0 w 2507456"/>
              <a:gd name="connsiteY3" fmla="*/ 2001104 h 2001104"/>
              <a:gd name="connsiteX4" fmla="*/ 0 w 2507456"/>
              <a:gd name="connsiteY4" fmla="*/ 0 h 200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2001104">
                <a:moveTo>
                  <a:pt x="0" y="0"/>
                </a:moveTo>
                <a:lnTo>
                  <a:pt x="2507456" y="0"/>
                </a:lnTo>
                <a:lnTo>
                  <a:pt x="2507456" y="2001104"/>
                </a:lnTo>
                <a:lnTo>
                  <a:pt x="0" y="20011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18" tIns="144018" rIns="192024" bIns="216027" numCol="1" spcCol="1270" anchor="t" anchorCtr="0">
            <a:noAutofit/>
          </a:bodyPr>
          <a:lstStyle/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CA" sz="2700" kern="1200" dirty="0" smtClean="0"/>
              <a:t>Facial expression </a:t>
            </a:r>
            <a:endParaRPr lang="en-CA" sz="2700" kern="1200" dirty="0"/>
          </a:p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CA" sz="2700" kern="1200" dirty="0" smtClean="0"/>
              <a:t>Eye contact</a:t>
            </a:r>
            <a:endParaRPr lang="en-CA" sz="2700" kern="1200" dirty="0"/>
          </a:p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CA" sz="2700" kern="1200" dirty="0" smtClean="0"/>
              <a:t>Posture </a:t>
            </a:r>
            <a:endParaRPr lang="en-CA" sz="2700" kern="1200" dirty="0"/>
          </a:p>
        </p:txBody>
      </p:sp>
      <p:sp>
        <p:nvSpPr>
          <p:cNvPr id="8" name="Freeform 7"/>
          <p:cNvSpPr/>
          <p:nvPr/>
        </p:nvSpPr>
        <p:spPr>
          <a:xfrm>
            <a:off x="3318271" y="2969742"/>
            <a:ext cx="2507456" cy="974809"/>
          </a:xfrm>
          <a:custGeom>
            <a:avLst/>
            <a:gdLst>
              <a:gd name="connsiteX0" fmla="*/ 0 w 2507456"/>
              <a:gd name="connsiteY0" fmla="*/ 0 h 974809"/>
              <a:gd name="connsiteX1" fmla="*/ 2507456 w 2507456"/>
              <a:gd name="connsiteY1" fmla="*/ 0 h 974809"/>
              <a:gd name="connsiteX2" fmla="*/ 2507456 w 2507456"/>
              <a:gd name="connsiteY2" fmla="*/ 974809 h 974809"/>
              <a:gd name="connsiteX3" fmla="*/ 0 w 2507456"/>
              <a:gd name="connsiteY3" fmla="*/ 974809 h 974809"/>
              <a:gd name="connsiteX4" fmla="*/ 0 w 2507456"/>
              <a:gd name="connsiteY4" fmla="*/ 0 h 97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974809">
                <a:moveTo>
                  <a:pt x="0" y="0"/>
                </a:moveTo>
                <a:lnTo>
                  <a:pt x="2507456" y="0"/>
                </a:lnTo>
                <a:lnTo>
                  <a:pt x="2507456" y="974809"/>
                </a:lnTo>
                <a:lnTo>
                  <a:pt x="0" y="9748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2232385"/>
              <a:satOff val="13449"/>
              <a:lumOff val="1078"/>
              <a:alphaOff val="0"/>
            </a:schemeClr>
          </a:lnRef>
          <a:fillRef idx="1">
            <a:schemeClr val="accent4">
              <a:hueOff val="-2232385"/>
              <a:satOff val="13449"/>
              <a:lumOff val="1078"/>
              <a:alphaOff val="0"/>
            </a:schemeClr>
          </a:fillRef>
          <a:effectRef idx="1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24" tIns="109728" rIns="192024" bIns="109728" numCol="1" spcCol="1270" anchor="ctr" anchorCtr="0">
            <a:noAutofit/>
          </a:bodyPr>
          <a:lstStyle/>
          <a:p>
            <a:pPr lvl="0" algn="ctr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700" b="1" kern="1200" dirty="0" smtClean="0"/>
              <a:t>Attending Behaviours</a:t>
            </a:r>
            <a:endParaRPr lang="en-CA" sz="2700" b="1" kern="1200" dirty="0"/>
          </a:p>
        </p:txBody>
      </p:sp>
      <p:sp>
        <p:nvSpPr>
          <p:cNvPr id="9" name="Freeform 8"/>
          <p:cNvSpPr/>
          <p:nvPr/>
        </p:nvSpPr>
        <p:spPr>
          <a:xfrm>
            <a:off x="3318271" y="3944552"/>
            <a:ext cx="2507456" cy="2001104"/>
          </a:xfrm>
          <a:custGeom>
            <a:avLst/>
            <a:gdLst>
              <a:gd name="connsiteX0" fmla="*/ 0 w 2507456"/>
              <a:gd name="connsiteY0" fmla="*/ 0 h 2001104"/>
              <a:gd name="connsiteX1" fmla="*/ 2507456 w 2507456"/>
              <a:gd name="connsiteY1" fmla="*/ 0 h 2001104"/>
              <a:gd name="connsiteX2" fmla="*/ 2507456 w 2507456"/>
              <a:gd name="connsiteY2" fmla="*/ 2001104 h 2001104"/>
              <a:gd name="connsiteX3" fmla="*/ 0 w 2507456"/>
              <a:gd name="connsiteY3" fmla="*/ 2001104 h 2001104"/>
              <a:gd name="connsiteX4" fmla="*/ 0 w 2507456"/>
              <a:gd name="connsiteY4" fmla="*/ 0 h 200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2001104">
                <a:moveTo>
                  <a:pt x="0" y="0"/>
                </a:moveTo>
                <a:lnTo>
                  <a:pt x="2507456" y="0"/>
                </a:lnTo>
                <a:lnTo>
                  <a:pt x="2507456" y="2001104"/>
                </a:lnTo>
                <a:lnTo>
                  <a:pt x="0" y="20011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lnRef>
          <a:fillRef idx="1"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fillRef>
          <a:effectRef idx="0"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18" tIns="144018" rIns="192024" bIns="216027" numCol="1" spcCol="1270" anchor="t" anchorCtr="0">
            <a:noAutofit/>
          </a:bodyPr>
          <a:lstStyle/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CA" sz="2700" kern="1200" dirty="0" smtClean="0"/>
              <a:t>Nodding</a:t>
            </a:r>
            <a:endParaRPr lang="en-CA" sz="2700" kern="1200" dirty="0"/>
          </a:p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CA" sz="2700" kern="1200" dirty="0" smtClean="0"/>
              <a:t>Smiling</a:t>
            </a:r>
            <a:endParaRPr lang="en-CA" sz="2700" kern="1200" dirty="0"/>
          </a:p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CA" sz="2700" kern="1200" dirty="0" smtClean="0"/>
              <a:t>No fidgeting</a:t>
            </a:r>
            <a:endParaRPr lang="en-CA" sz="2700" kern="1200" dirty="0"/>
          </a:p>
        </p:txBody>
      </p:sp>
      <p:sp>
        <p:nvSpPr>
          <p:cNvPr id="10" name="Freeform 9"/>
          <p:cNvSpPr/>
          <p:nvPr/>
        </p:nvSpPr>
        <p:spPr>
          <a:xfrm>
            <a:off x="6176771" y="2969742"/>
            <a:ext cx="2507456" cy="974809"/>
          </a:xfrm>
          <a:custGeom>
            <a:avLst/>
            <a:gdLst>
              <a:gd name="connsiteX0" fmla="*/ 0 w 2507456"/>
              <a:gd name="connsiteY0" fmla="*/ 0 h 974809"/>
              <a:gd name="connsiteX1" fmla="*/ 2507456 w 2507456"/>
              <a:gd name="connsiteY1" fmla="*/ 0 h 974809"/>
              <a:gd name="connsiteX2" fmla="*/ 2507456 w 2507456"/>
              <a:gd name="connsiteY2" fmla="*/ 974809 h 974809"/>
              <a:gd name="connsiteX3" fmla="*/ 0 w 2507456"/>
              <a:gd name="connsiteY3" fmla="*/ 974809 h 974809"/>
              <a:gd name="connsiteX4" fmla="*/ 0 w 2507456"/>
              <a:gd name="connsiteY4" fmla="*/ 0 h 97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974809">
                <a:moveTo>
                  <a:pt x="0" y="0"/>
                </a:moveTo>
                <a:lnTo>
                  <a:pt x="2507456" y="0"/>
                </a:lnTo>
                <a:lnTo>
                  <a:pt x="2507456" y="974809"/>
                </a:lnTo>
                <a:lnTo>
                  <a:pt x="0" y="974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1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24" tIns="109728" rIns="192024" bIns="109728" numCol="1" spcCol="1270" anchor="ctr" anchorCtr="0">
            <a:noAutofit/>
          </a:bodyPr>
          <a:lstStyle/>
          <a:p>
            <a:pPr lvl="0" algn="ctr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700" b="1" kern="1200" dirty="0" smtClean="0"/>
              <a:t>Your Voice</a:t>
            </a:r>
            <a:endParaRPr lang="en-CA" sz="2700" b="1" kern="1200" dirty="0"/>
          </a:p>
        </p:txBody>
      </p:sp>
      <p:sp>
        <p:nvSpPr>
          <p:cNvPr id="11" name="Freeform 10"/>
          <p:cNvSpPr/>
          <p:nvPr/>
        </p:nvSpPr>
        <p:spPr>
          <a:xfrm>
            <a:off x="6176771" y="3944552"/>
            <a:ext cx="2507456" cy="2001104"/>
          </a:xfrm>
          <a:custGeom>
            <a:avLst/>
            <a:gdLst>
              <a:gd name="connsiteX0" fmla="*/ 0 w 2507456"/>
              <a:gd name="connsiteY0" fmla="*/ 0 h 2001104"/>
              <a:gd name="connsiteX1" fmla="*/ 2507456 w 2507456"/>
              <a:gd name="connsiteY1" fmla="*/ 0 h 2001104"/>
              <a:gd name="connsiteX2" fmla="*/ 2507456 w 2507456"/>
              <a:gd name="connsiteY2" fmla="*/ 2001104 h 2001104"/>
              <a:gd name="connsiteX3" fmla="*/ 0 w 2507456"/>
              <a:gd name="connsiteY3" fmla="*/ 2001104 h 2001104"/>
              <a:gd name="connsiteX4" fmla="*/ 0 w 2507456"/>
              <a:gd name="connsiteY4" fmla="*/ 0 h 200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56" h="2001104">
                <a:moveTo>
                  <a:pt x="0" y="0"/>
                </a:moveTo>
                <a:lnTo>
                  <a:pt x="2507456" y="0"/>
                </a:lnTo>
                <a:lnTo>
                  <a:pt x="2507456" y="2001104"/>
                </a:lnTo>
                <a:lnTo>
                  <a:pt x="0" y="20011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lnRef>
          <a:fillRef idx="1"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fillRef>
          <a:effectRef idx="0"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18" tIns="144018" rIns="192024" bIns="216027" numCol="1" spcCol="1270" anchor="t" anchorCtr="0">
            <a:noAutofit/>
          </a:bodyPr>
          <a:lstStyle/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700" kern="1200" dirty="0" smtClean="0"/>
              <a:t>Tone of Voice</a:t>
            </a:r>
            <a:endParaRPr lang="en-US" sz="2700" kern="1200" dirty="0"/>
          </a:p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700" kern="1200" dirty="0" smtClean="0"/>
              <a:t>Speed of Speech</a:t>
            </a:r>
            <a:endParaRPr lang="en-US" sz="2700" kern="1200" dirty="0"/>
          </a:p>
        </p:txBody>
      </p:sp>
    </p:spTree>
    <p:extLst>
      <p:ext uri="{BB962C8B-B14F-4D97-AF65-F5344CB8AC3E}">
        <p14:creationId xmlns:p14="http://schemas.microsoft.com/office/powerpoint/2010/main" val="34412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Mentoring Relationships</a:t>
            </a:r>
          </a:p>
          <a:p>
            <a:pPr lvl="1"/>
            <a:r>
              <a:rPr lang="en-US" sz="2400" dirty="0" smtClean="0"/>
              <a:t>Goals and Scope</a:t>
            </a:r>
          </a:p>
          <a:p>
            <a:pPr lvl="1"/>
            <a:r>
              <a:rPr lang="en-US" sz="2400" dirty="0" smtClean="0"/>
              <a:t>Peer Mentor’s Role</a:t>
            </a:r>
          </a:p>
          <a:p>
            <a:pPr lvl="1"/>
            <a:r>
              <a:rPr lang="en-US" sz="2400" dirty="0" smtClean="0"/>
              <a:t>Qualities of Effective Mentors</a:t>
            </a:r>
          </a:p>
          <a:p>
            <a:r>
              <a:rPr lang="en-US" sz="2600" dirty="0" smtClean="0"/>
              <a:t>Mentoring Skills</a:t>
            </a:r>
          </a:p>
          <a:p>
            <a:pPr lvl="1"/>
            <a:r>
              <a:rPr lang="en-US" sz="2400" dirty="0"/>
              <a:t>Communication Skills</a:t>
            </a:r>
          </a:p>
          <a:p>
            <a:pPr lvl="1"/>
            <a:r>
              <a:rPr lang="en-US" sz="2400" dirty="0" smtClean="0"/>
              <a:t>Building Trust and Rapport</a:t>
            </a:r>
          </a:p>
          <a:p>
            <a:pPr lvl="1"/>
            <a:r>
              <a:rPr lang="en-US" sz="2400" dirty="0"/>
              <a:t>Empathy</a:t>
            </a:r>
          </a:p>
          <a:p>
            <a:pPr lvl="1"/>
            <a:r>
              <a:rPr lang="en-US" sz="2400" dirty="0"/>
              <a:t>Vulnerability</a:t>
            </a:r>
          </a:p>
          <a:p>
            <a:r>
              <a:rPr lang="en-US" sz="2600" dirty="0" smtClean="0"/>
              <a:t>Resources and Referrals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Agenda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44369"/>
            <a:ext cx="2748224" cy="273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Practice Your Communication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 1: Talk about how your day or week has been going (i.e., getting ready this morning)</a:t>
            </a:r>
          </a:p>
          <a:p>
            <a:r>
              <a:rPr lang="en-US" dirty="0" smtClean="0"/>
              <a:t>Partner 2: Use the OARS model to listen to their story, and ask questions to understand.</a:t>
            </a:r>
          </a:p>
          <a:p>
            <a:r>
              <a:rPr lang="en-US" dirty="0" smtClean="0"/>
              <a:t>Talk for 2 minutes, then switch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sz="2800" b="1" dirty="0" smtClean="0"/>
              <a:t>O = </a:t>
            </a:r>
            <a:r>
              <a:rPr lang="en-US" sz="2800" dirty="0" smtClean="0"/>
              <a:t>Open-ended questions</a:t>
            </a:r>
          </a:p>
          <a:p>
            <a:pPr lvl="1"/>
            <a:r>
              <a:rPr lang="en-US" sz="2800" b="1" dirty="0" smtClean="0"/>
              <a:t>A = </a:t>
            </a:r>
            <a:r>
              <a:rPr lang="en-US" sz="2800" dirty="0" smtClean="0"/>
              <a:t>Active listening</a:t>
            </a:r>
          </a:p>
          <a:p>
            <a:pPr lvl="1"/>
            <a:r>
              <a:rPr lang="en-US" sz="2800" b="1" dirty="0" smtClean="0"/>
              <a:t>R = </a:t>
            </a:r>
            <a:r>
              <a:rPr lang="en-US" sz="2800" dirty="0" smtClean="0"/>
              <a:t>Reflection</a:t>
            </a:r>
          </a:p>
          <a:p>
            <a:pPr lvl="1"/>
            <a:r>
              <a:rPr lang="en-US" sz="2800" b="1" dirty="0" smtClean="0"/>
              <a:t>S = </a:t>
            </a:r>
            <a:r>
              <a:rPr lang="en-US" sz="2800" dirty="0" smtClean="0"/>
              <a:t>Summarize</a:t>
            </a:r>
          </a:p>
        </p:txBody>
      </p:sp>
    </p:spTree>
    <p:extLst>
      <p:ext uri="{BB962C8B-B14F-4D97-AF65-F5344CB8AC3E}">
        <p14:creationId xmlns:p14="http://schemas.microsoft.com/office/powerpoint/2010/main" val="30438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Exercise 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 smtClean="0"/>
              <a:t>Communicating </a:t>
            </a:r>
            <a:r>
              <a:rPr lang="en-US" sz="3000" dirty="0"/>
              <a:t>is a skill! Growth is possible with self-reflection, being open to discomfort and learning, and feedback. It takes practice!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Self-reflection:</a:t>
            </a:r>
          </a:p>
          <a:p>
            <a:pPr lvl="1"/>
            <a:r>
              <a:rPr lang="en-US" sz="2600" dirty="0" smtClean="0"/>
              <a:t>What aspect of the exercise was difficult for you?</a:t>
            </a:r>
          </a:p>
          <a:p>
            <a:r>
              <a:rPr lang="en-US" sz="3000" dirty="0" smtClean="0"/>
              <a:t>Peer feedback:</a:t>
            </a:r>
          </a:p>
          <a:p>
            <a:pPr lvl="1"/>
            <a:r>
              <a:rPr lang="en-US" sz="2600" dirty="0" smtClean="0"/>
              <a:t>Body language, attending behavior, and voice</a:t>
            </a:r>
          </a:p>
          <a:p>
            <a:pPr lvl="1"/>
            <a:r>
              <a:rPr lang="en-US" sz="2600" dirty="0" smtClean="0"/>
              <a:t>Was the OARS model used? What worked? What didn’t?</a:t>
            </a:r>
          </a:p>
          <a:p>
            <a:r>
              <a:rPr lang="en-US" sz="3000" dirty="0" smtClean="0"/>
              <a:t>Class feedback:</a:t>
            </a:r>
          </a:p>
          <a:p>
            <a:pPr lvl="1"/>
            <a:r>
              <a:rPr lang="en-US" sz="2600" dirty="0" smtClean="0"/>
              <a:t>What was the exercise like? What did you learn?</a:t>
            </a:r>
          </a:p>
        </p:txBody>
      </p:sp>
    </p:spTree>
    <p:extLst>
      <p:ext uri="{BB962C8B-B14F-4D97-AF65-F5344CB8AC3E}">
        <p14:creationId xmlns:p14="http://schemas.microsoft.com/office/powerpoint/2010/main" val="28462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dirty="0" smtClean="0">
                <a:latin typeface="Calibri" panose="020F0502020204030204" pitchFamily="34" charset="0"/>
              </a:rPr>
              <a:t>Empathy</a:t>
            </a:r>
            <a:endParaRPr lang="en-CA" b="1" dirty="0"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Brene</a:t>
            </a:r>
            <a:r>
              <a:rPr lang="en-US" sz="2800" dirty="0" smtClean="0"/>
              <a:t> Brown clip on Empathy (2:54) </a:t>
            </a:r>
            <a:r>
              <a:rPr lang="en-US" sz="2800" dirty="0" smtClean="0">
                <a:hlinkClick r:id="rId3"/>
              </a:rPr>
              <a:t>https://www.youtube.com/watch?v=1Evwgu369Jw</a:t>
            </a:r>
            <a:r>
              <a:rPr lang="en-US" sz="2800" dirty="0" smtClean="0"/>
              <a:t> </a:t>
            </a: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36318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Vulnerability as Key to Empathy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“Empathy is a choice, and it’s a vulnerable choice. In order to connect with you, I have to connect with something in myself that knows that feeling.”</a:t>
            </a:r>
          </a:p>
          <a:p>
            <a:pPr marL="0" indent="0">
              <a:buNone/>
            </a:pPr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3200" dirty="0" smtClean="0"/>
              <a:t>The Mentee shows vulnerability by opening up to their Peer Mentor. Peer Mentor shows vulnerability by being comfortable sitting with Mentee and feeling empathy for them.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370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Empathy and Communication Blocks</a:t>
            </a:r>
            <a:endParaRPr lang="en-CA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b="1" dirty="0" smtClean="0"/>
              <a:t>Dismissing </a:t>
            </a:r>
            <a:r>
              <a:rPr lang="en-CA" dirty="0" smtClean="0"/>
              <a:t>- “You’ll be fine”, “That’s not a big deal”</a:t>
            </a:r>
          </a:p>
          <a:p>
            <a:r>
              <a:rPr lang="en-CA" b="1" dirty="0" smtClean="0"/>
              <a:t>Playing the expert</a:t>
            </a:r>
            <a:r>
              <a:rPr lang="en-CA" dirty="0" smtClean="0"/>
              <a:t> - “I know exactly what you mean”</a:t>
            </a:r>
          </a:p>
          <a:p>
            <a:r>
              <a:rPr lang="en-CA" b="1" dirty="0" smtClean="0"/>
              <a:t>Preaching </a:t>
            </a:r>
            <a:r>
              <a:rPr lang="en-CA" dirty="0" smtClean="0"/>
              <a:t>- “</a:t>
            </a:r>
            <a:r>
              <a:rPr lang="en-CA" dirty="0"/>
              <a:t>You should</a:t>
            </a:r>
            <a:r>
              <a:rPr lang="en-CA" dirty="0" smtClean="0"/>
              <a:t>…”, </a:t>
            </a:r>
            <a:r>
              <a:rPr lang="en-CA" dirty="0"/>
              <a:t>“It is your responsibility to…”</a:t>
            </a:r>
          </a:p>
          <a:p>
            <a:r>
              <a:rPr lang="en-CA" b="1" dirty="0" smtClean="0"/>
              <a:t>Giving advice, fixing</a:t>
            </a:r>
            <a:r>
              <a:rPr lang="en-CA" dirty="0" smtClean="0"/>
              <a:t> – “Why don’t you just do this?”</a:t>
            </a:r>
            <a:endParaRPr lang="en-CA" dirty="0"/>
          </a:p>
          <a:p>
            <a:r>
              <a:rPr lang="en-CA" b="1" dirty="0" smtClean="0"/>
              <a:t>Rationalizing or ‘explaining away’</a:t>
            </a:r>
            <a:r>
              <a:rPr lang="en-CA" dirty="0" smtClean="0"/>
              <a:t> - “</a:t>
            </a:r>
            <a:r>
              <a:rPr lang="en-CA" dirty="0"/>
              <a:t>You don’t really mean that</a:t>
            </a:r>
            <a:r>
              <a:rPr lang="en-CA" dirty="0" smtClean="0"/>
              <a:t>”, “It doesn’t make sense to worry about that”</a:t>
            </a:r>
          </a:p>
          <a:p>
            <a:r>
              <a:rPr lang="en-CA" b="1" dirty="0" smtClean="0"/>
              <a:t>Assumptions</a:t>
            </a:r>
            <a:r>
              <a:rPr lang="en-CA" dirty="0" smtClean="0"/>
              <a:t> – “You must be so excited!”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How do these patterns block empathy and vulnerability?</a:t>
            </a:r>
          </a:p>
          <a:p>
            <a:pPr marL="0" indent="0">
              <a:buNone/>
            </a:pPr>
            <a:r>
              <a:rPr lang="en-CA" dirty="0" smtClean="0"/>
              <a:t>How would these ‘blocks’ make a Mentee feel?</a:t>
            </a:r>
          </a:p>
          <a:p>
            <a:pPr marL="0" indent="0">
              <a:buNone/>
            </a:pPr>
            <a:r>
              <a:rPr lang="en-CA" dirty="0" smtClean="0"/>
              <a:t>How do these ‘blocks’ serve the Mentor?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56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Practicing Empathy and Vulnerability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Personal Visualization Exercise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Think about a time where you experienced a personal struggle.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How did you feel physically? How did you feel emotionally? What were your thoughts or inner dialogue (self-talk) like?</a:t>
            </a:r>
          </a:p>
          <a:p>
            <a:pPr marL="0" indent="0">
              <a:buNone/>
            </a:pPr>
            <a:r>
              <a:rPr lang="en-CA" sz="3200" dirty="0"/>
              <a:t/>
            </a:r>
            <a:br>
              <a:rPr lang="en-CA" sz="3200" dirty="0"/>
            </a:br>
            <a:r>
              <a:rPr lang="en-CA" sz="3200" dirty="0" smtClean="0"/>
              <a:t>Share with a partner. Partner listens without responding verbally.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7812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Building Trust and Rapport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spcBef>
                <a:spcPts val="0"/>
              </a:spcBef>
              <a:buClrTx/>
              <a:buSzTx/>
              <a:buNone/>
              <a:defRPr/>
            </a:pPr>
            <a:r>
              <a:rPr lang="en-US" sz="2800" b="1" dirty="0" smtClean="0"/>
              <a:t>What are some things you can do to build trust and rapport?</a:t>
            </a:r>
          </a:p>
          <a:p>
            <a:pPr marL="228600" indent="-228600">
              <a:spcBef>
                <a:spcPts val="0"/>
              </a:spcBef>
              <a:buSzTx/>
              <a:defRPr/>
            </a:pPr>
            <a:r>
              <a:rPr lang="en-US" sz="2800" dirty="0" smtClean="0"/>
              <a:t>Break the ice with small talk</a:t>
            </a:r>
          </a:p>
          <a:p>
            <a:pPr marL="228600" indent="-228600">
              <a:spcBef>
                <a:spcPts val="0"/>
              </a:spcBef>
              <a:buSzTx/>
              <a:defRPr/>
            </a:pPr>
            <a:r>
              <a:rPr lang="en-US" sz="2800" dirty="0" smtClean="0"/>
              <a:t>Share some personal information about yourself</a:t>
            </a:r>
          </a:p>
          <a:p>
            <a:pPr marL="228600" indent="-228600">
              <a:spcBef>
                <a:spcPts val="0"/>
              </a:spcBef>
              <a:buSzTx/>
              <a:defRPr/>
            </a:pPr>
            <a:r>
              <a:rPr lang="en-US" sz="2800" dirty="0" smtClean="0"/>
              <a:t>Find some shared experiences</a:t>
            </a:r>
          </a:p>
          <a:p>
            <a:pPr marL="228600" indent="-228600">
              <a:spcBef>
                <a:spcPts val="0"/>
              </a:spcBef>
              <a:buSzTx/>
              <a:defRPr/>
            </a:pPr>
            <a:r>
              <a:rPr lang="en-US" sz="2800" dirty="0" smtClean="0"/>
              <a:t>Good communication skills (OARS, non-verbal)</a:t>
            </a:r>
          </a:p>
          <a:p>
            <a:pPr marL="228600" indent="-228600">
              <a:spcBef>
                <a:spcPts val="0"/>
              </a:spcBef>
              <a:buSzTx/>
              <a:defRPr/>
            </a:pPr>
            <a:r>
              <a:rPr lang="en-US" sz="2800" dirty="0" smtClean="0"/>
              <a:t>Listen with an aim of understanding</a:t>
            </a:r>
          </a:p>
          <a:p>
            <a:pPr marL="228600" indent="-228600">
              <a:spcBef>
                <a:spcPts val="0"/>
              </a:spcBef>
              <a:buSzTx/>
              <a:defRPr/>
            </a:pPr>
            <a:r>
              <a:rPr lang="en-US" sz="2800" dirty="0" smtClean="0"/>
              <a:t>Show empathy</a:t>
            </a:r>
          </a:p>
          <a:p>
            <a:pPr marL="228600" indent="-228600">
              <a:spcBef>
                <a:spcPts val="0"/>
              </a:spcBef>
              <a:buSzTx/>
              <a:defRPr/>
            </a:pPr>
            <a:r>
              <a:rPr lang="en-US" sz="2800" dirty="0" smtClean="0"/>
              <a:t>Use </a:t>
            </a:r>
            <a:r>
              <a:rPr lang="en-US" sz="2800" dirty="0" err="1" smtClean="0"/>
              <a:t>humour</a:t>
            </a:r>
            <a:r>
              <a:rPr lang="en-US" sz="2800" dirty="0" smtClean="0"/>
              <a:t>. Laughing together can create harmony and connection.</a:t>
            </a:r>
          </a:p>
          <a:p>
            <a:pPr marL="228600" indent="-228600">
              <a:spcBef>
                <a:spcPts val="0"/>
              </a:spcBef>
              <a:buSzTx/>
              <a:defRPr/>
            </a:pPr>
            <a:r>
              <a:rPr lang="en-US" sz="2800" dirty="0" smtClean="0"/>
              <a:t>Be patient – trust takes time!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“Mirroring”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Mirroring</a:t>
            </a:r>
            <a:r>
              <a:rPr lang="en-US" sz="2800" dirty="0" smtClean="0"/>
              <a:t> is when someone reflects the gesture, speech pattern, or attitude of another</a:t>
            </a:r>
          </a:p>
          <a:p>
            <a:r>
              <a:rPr lang="en-US" sz="2800" dirty="0" smtClean="0"/>
              <a:t>Can help with building rapport and showing empathy </a:t>
            </a:r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4514" name="Picture 2" descr="A couple eating and mirroring eachother's gestures and patterns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971800"/>
            <a:ext cx="37846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Self-Disclosure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Self-disclosure </a:t>
            </a:r>
            <a:r>
              <a:rPr lang="en-US" sz="2800" dirty="0" smtClean="0"/>
              <a:t>is when you share information about yourself or your own experiences with your Mentee</a:t>
            </a:r>
            <a:endParaRPr lang="en-US" sz="2800" dirty="0"/>
          </a:p>
          <a:p>
            <a:r>
              <a:rPr lang="en-US" sz="2800" dirty="0" smtClean="0"/>
              <a:t>One way to build trust and rapport, show empathy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2800" dirty="0" smtClean="0"/>
              <a:t>TIPS</a:t>
            </a:r>
          </a:p>
          <a:p>
            <a:pPr lvl="1"/>
            <a:r>
              <a:rPr lang="en-US" sz="2400" dirty="0" smtClean="0"/>
              <a:t>Keep it brief… focus on the Mentee</a:t>
            </a:r>
          </a:p>
          <a:p>
            <a:pPr lvl="1"/>
            <a:r>
              <a:rPr lang="en-US" sz="2400" dirty="0" smtClean="0"/>
              <a:t>Use it only when it is helpful </a:t>
            </a:r>
          </a:p>
          <a:p>
            <a:pPr lvl="1"/>
            <a:r>
              <a:rPr lang="en-US" sz="2400" dirty="0" smtClean="0"/>
              <a:t>Remember that not everyone’s experiences are the same</a:t>
            </a:r>
          </a:p>
          <a:p>
            <a:pPr lvl="1"/>
            <a:r>
              <a:rPr lang="en-US" sz="2400" dirty="0" smtClean="0"/>
              <a:t>Say something like “Everyone’s experiences are unique and my situation isn’t exactly the same as yours, but I think I can relate to that feeling of disappointment…”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dirty="0" smtClean="0">
                <a:latin typeface="Calibri" panose="020F0502020204030204" pitchFamily="34" charset="0"/>
              </a:rPr>
              <a:t>Recap</a:t>
            </a:r>
            <a:endParaRPr lang="en-CA" b="1" dirty="0"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>
            <a:normAutofit/>
          </a:bodyPr>
          <a:lstStyle/>
          <a:p>
            <a:r>
              <a:rPr lang="en-CA" sz="2800" dirty="0" smtClean="0"/>
              <a:t>Be mindful of the opportunities and limitations of a Peer Mentor’s role.</a:t>
            </a:r>
          </a:p>
          <a:p>
            <a:r>
              <a:rPr lang="en-CA" sz="2800" dirty="0" smtClean="0"/>
              <a:t>Practice good communication skills (OARS)</a:t>
            </a:r>
          </a:p>
          <a:p>
            <a:r>
              <a:rPr lang="en-CA" sz="2800" dirty="0" smtClean="0"/>
              <a:t>Listen to understand</a:t>
            </a:r>
          </a:p>
          <a:p>
            <a:r>
              <a:rPr lang="en-CA" sz="2800" dirty="0" smtClean="0"/>
              <a:t>Choose empathy</a:t>
            </a:r>
          </a:p>
          <a:p>
            <a:r>
              <a:rPr lang="en-CA" sz="2800" dirty="0" smtClean="0"/>
              <a:t>Accept </a:t>
            </a:r>
            <a:r>
              <a:rPr lang="en-CA" sz="2800" dirty="0"/>
              <a:t>without </a:t>
            </a:r>
            <a:r>
              <a:rPr lang="en-CA" sz="2800" dirty="0" smtClean="0"/>
              <a:t>judgement</a:t>
            </a:r>
          </a:p>
          <a:p>
            <a:r>
              <a:rPr lang="en-CA" sz="2800" dirty="0" smtClean="0"/>
              <a:t>Avoid assumptions</a:t>
            </a:r>
          </a:p>
          <a:p>
            <a:r>
              <a:rPr lang="en-CA" sz="2800" dirty="0" smtClean="0"/>
              <a:t>Be comfortable with silence</a:t>
            </a:r>
          </a:p>
          <a:p>
            <a:r>
              <a:rPr lang="en-CA" sz="2800" dirty="0" smtClean="0"/>
              <a:t>Self-reflect regularly</a:t>
            </a:r>
          </a:p>
          <a:p>
            <a:r>
              <a:rPr lang="en-CA" sz="2800" dirty="0" smtClean="0"/>
              <a:t>Be yourself!</a:t>
            </a:r>
          </a:p>
        </p:txBody>
      </p:sp>
    </p:spTree>
    <p:extLst>
      <p:ext uri="{BB962C8B-B14F-4D97-AF65-F5344CB8AC3E}">
        <p14:creationId xmlns:p14="http://schemas.microsoft.com/office/powerpoint/2010/main" val="42900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Peer Mentor?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mentor</a:t>
            </a:r>
            <a:r>
              <a:rPr lang="en-US" sz="2800" dirty="0" smtClean="0"/>
              <a:t> is defined as someone who is an experienced and trusted advisor. 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/>
              <a:t>mentoring relationship </a:t>
            </a:r>
            <a:r>
              <a:rPr lang="en-US" sz="2800" dirty="0" smtClean="0"/>
              <a:t>is when someone forms a supportive, coaching relationship with someone else. </a:t>
            </a:r>
          </a:p>
          <a:p>
            <a:endParaRPr lang="en-US" dirty="0"/>
          </a:p>
        </p:txBody>
      </p:sp>
      <p:pic>
        <p:nvPicPr>
          <p:cNvPr id="4" name="Picture 3" descr="Two girls holding school books and walking together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3825240"/>
            <a:ext cx="4317999" cy="265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</a:t>
            </a:r>
            <a:r>
              <a:rPr lang="en-US" dirty="0"/>
              <a:t>T</a:t>
            </a:r>
            <a:r>
              <a:rPr lang="en-US" dirty="0" smtClean="0"/>
              <a:t>hing I </a:t>
            </a:r>
            <a:r>
              <a:rPr lang="en-US" dirty="0"/>
              <a:t>L</a:t>
            </a:r>
            <a:r>
              <a:rPr lang="en-US" dirty="0" smtClean="0"/>
              <a:t>earned</a:t>
            </a:r>
            <a:endParaRPr lang="en-US" dirty="0"/>
          </a:p>
        </p:txBody>
      </p:sp>
      <p:pic>
        <p:nvPicPr>
          <p:cNvPr id="6" name="Picture 5" descr="Hands raised.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1687870"/>
            <a:ext cx="448056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Training sessions (Wise Choice Mentoring Model, etc.)</a:t>
            </a:r>
          </a:p>
          <a:p>
            <a:pPr lvl="1"/>
            <a:r>
              <a:rPr lang="en-US" dirty="0" smtClean="0"/>
              <a:t>Peer Mentors submit matching form at the end of training</a:t>
            </a:r>
          </a:p>
          <a:p>
            <a:pPr lvl="1"/>
            <a:r>
              <a:rPr lang="en-US" dirty="0" smtClean="0"/>
              <a:t>Program Coordinator meets with Mentee (intake meeting)</a:t>
            </a:r>
          </a:p>
          <a:p>
            <a:pPr lvl="1"/>
            <a:r>
              <a:rPr lang="en-US" dirty="0" smtClean="0"/>
              <a:t>Program Coordinator matches Mentee to Peer Mentor</a:t>
            </a:r>
          </a:p>
          <a:p>
            <a:pPr lvl="1"/>
            <a:r>
              <a:rPr lang="en-US" dirty="0" smtClean="0"/>
              <a:t>Match meeting</a:t>
            </a:r>
          </a:p>
          <a:p>
            <a:pPr lvl="1"/>
            <a:r>
              <a:rPr lang="en-US" dirty="0" smtClean="0"/>
              <a:t>First mentoring meeting</a:t>
            </a:r>
          </a:p>
          <a:p>
            <a:endParaRPr lang="en-US" dirty="0" smtClean="0"/>
          </a:p>
          <a:p>
            <a:r>
              <a:rPr lang="en-US" dirty="0" smtClean="0"/>
              <a:t>See handouts:</a:t>
            </a:r>
          </a:p>
          <a:p>
            <a:pPr lvl="1"/>
            <a:r>
              <a:rPr lang="en-US" dirty="0" smtClean="0"/>
              <a:t>First Mentoring Meeting Guidelines</a:t>
            </a:r>
          </a:p>
          <a:p>
            <a:pPr lvl="1"/>
            <a:r>
              <a:rPr lang="en-US" dirty="0" smtClean="0"/>
              <a:t>Peer Mentor Cheat Sheet</a:t>
            </a:r>
          </a:p>
          <a:p>
            <a:pPr lvl="1"/>
            <a:r>
              <a:rPr lang="en-US" dirty="0" smtClean="0"/>
              <a:t>Peer Mentor Matching Form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0487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Resources and  Referrals</a:t>
            </a:r>
            <a:endParaRPr lang="en-CA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Mira Dineen</a:t>
            </a:r>
            <a:br>
              <a:rPr lang="en-CA" dirty="0" smtClean="0"/>
            </a:br>
            <a:r>
              <a:rPr lang="en-CA" dirty="0" smtClean="0">
                <a:hlinkClick r:id="rId3"/>
              </a:rPr>
              <a:t>mira.dineen@queensu.ca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05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Resources and Referrals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Sometimes, the needs of your Mentee may be beyond your scope as a Peer Mentor or beyond your abilities at the time. In these cases, you may need to refer them to another resource.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Think back to the Student Support Network diagram.</a:t>
            </a:r>
            <a:br>
              <a:rPr lang="en-US" dirty="0" smtClean="0"/>
            </a:br>
            <a:r>
              <a:rPr lang="en-US" dirty="0" smtClean="0"/>
              <a:t>When would a referral be appropriate or necessary?</a:t>
            </a:r>
          </a:p>
          <a:p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31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Steps to Effective Referrals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Sometimes, the needs of your Mentee may be beyond your scope as a Peer Mentor or beyond your abilities at the time. In these cases, you may need to refer them to another resource.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Freeform 5"/>
          <p:cNvSpPr/>
          <p:nvPr/>
        </p:nvSpPr>
        <p:spPr>
          <a:xfrm>
            <a:off x="344402" y="4000326"/>
            <a:ext cx="2201912" cy="1321147"/>
          </a:xfrm>
          <a:custGeom>
            <a:avLst/>
            <a:gdLst>
              <a:gd name="connsiteX0" fmla="*/ 0 w 2201912"/>
              <a:gd name="connsiteY0" fmla="*/ 132115 h 1321147"/>
              <a:gd name="connsiteX1" fmla="*/ 132115 w 2201912"/>
              <a:gd name="connsiteY1" fmla="*/ 0 h 1321147"/>
              <a:gd name="connsiteX2" fmla="*/ 2069797 w 2201912"/>
              <a:gd name="connsiteY2" fmla="*/ 0 h 1321147"/>
              <a:gd name="connsiteX3" fmla="*/ 2201912 w 2201912"/>
              <a:gd name="connsiteY3" fmla="*/ 132115 h 1321147"/>
              <a:gd name="connsiteX4" fmla="*/ 2201912 w 2201912"/>
              <a:gd name="connsiteY4" fmla="*/ 1189032 h 1321147"/>
              <a:gd name="connsiteX5" fmla="*/ 2069797 w 2201912"/>
              <a:gd name="connsiteY5" fmla="*/ 1321147 h 1321147"/>
              <a:gd name="connsiteX6" fmla="*/ 132115 w 2201912"/>
              <a:gd name="connsiteY6" fmla="*/ 1321147 h 1321147"/>
              <a:gd name="connsiteX7" fmla="*/ 0 w 2201912"/>
              <a:gd name="connsiteY7" fmla="*/ 1189032 h 1321147"/>
              <a:gd name="connsiteX8" fmla="*/ 0 w 2201912"/>
              <a:gd name="connsiteY8" fmla="*/ 132115 h 132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1912" h="1321147">
                <a:moveTo>
                  <a:pt x="0" y="132115"/>
                </a:moveTo>
                <a:cubicBezTo>
                  <a:pt x="0" y="59150"/>
                  <a:pt x="59150" y="0"/>
                  <a:pt x="132115" y="0"/>
                </a:cubicBezTo>
                <a:lnTo>
                  <a:pt x="2069797" y="0"/>
                </a:lnTo>
                <a:cubicBezTo>
                  <a:pt x="2142762" y="0"/>
                  <a:pt x="2201912" y="59150"/>
                  <a:pt x="2201912" y="132115"/>
                </a:cubicBezTo>
                <a:lnTo>
                  <a:pt x="2201912" y="1189032"/>
                </a:lnTo>
                <a:cubicBezTo>
                  <a:pt x="2201912" y="1261997"/>
                  <a:pt x="2142762" y="1321147"/>
                  <a:pt x="2069797" y="1321147"/>
                </a:cubicBezTo>
                <a:lnTo>
                  <a:pt x="132115" y="1321147"/>
                </a:lnTo>
                <a:cubicBezTo>
                  <a:pt x="59150" y="1321147"/>
                  <a:pt x="0" y="1261997"/>
                  <a:pt x="0" y="1189032"/>
                </a:cubicBezTo>
                <a:lnTo>
                  <a:pt x="0" y="13211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375" tIns="145375" rIns="145375" bIns="145375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solidFill>
                  <a:schemeClr val="bg1"/>
                </a:solidFill>
              </a:rPr>
              <a:t>Approach</a:t>
            </a:r>
            <a:endParaRPr lang="en-US" sz="2800" b="1" kern="1200" dirty="0">
              <a:solidFill>
                <a:schemeClr val="bg1"/>
              </a:solidFill>
            </a:endParaRPr>
          </a:p>
        </p:txBody>
      </p:sp>
      <p:sp>
        <p:nvSpPr>
          <p:cNvPr id="7" name="Freeform 6" descr="Arrow"/>
          <p:cNvSpPr/>
          <p:nvPr/>
        </p:nvSpPr>
        <p:spPr>
          <a:xfrm>
            <a:off x="2766506" y="4387862"/>
            <a:ext cx="466805" cy="546074"/>
          </a:xfrm>
          <a:custGeom>
            <a:avLst/>
            <a:gdLst>
              <a:gd name="connsiteX0" fmla="*/ 0 w 466805"/>
              <a:gd name="connsiteY0" fmla="*/ 109215 h 546074"/>
              <a:gd name="connsiteX1" fmla="*/ 233403 w 466805"/>
              <a:gd name="connsiteY1" fmla="*/ 109215 h 546074"/>
              <a:gd name="connsiteX2" fmla="*/ 233403 w 466805"/>
              <a:gd name="connsiteY2" fmla="*/ 0 h 546074"/>
              <a:gd name="connsiteX3" fmla="*/ 466805 w 466805"/>
              <a:gd name="connsiteY3" fmla="*/ 273037 h 546074"/>
              <a:gd name="connsiteX4" fmla="*/ 233403 w 466805"/>
              <a:gd name="connsiteY4" fmla="*/ 546074 h 546074"/>
              <a:gd name="connsiteX5" fmla="*/ 233403 w 466805"/>
              <a:gd name="connsiteY5" fmla="*/ 436859 h 546074"/>
              <a:gd name="connsiteX6" fmla="*/ 0 w 466805"/>
              <a:gd name="connsiteY6" fmla="*/ 436859 h 546074"/>
              <a:gd name="connsiteX7" fmla="*/ 0 w 466805"/>
              <a:gd name="connsiteY7" fmla="*/ 109215 h 54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805" h="546074">
                <a:moveTo>
                  <a:pt x="0" y="109215"/>
                </a:moveTo>
                <a:lnTo>
                  <a:pt x="233403" y="109215"/>
                </a:lnTo>
                <a:lnTo>
                  <a:pt x="233403" y="0"/>
                </a:lnTo>
                <a:lnTo>
                  <a:pt x="466805" y="273037"/>
                </a:lnTo>
                <a:lnTo>
                  <a:pt x="233403" y="546074"/>
                </a:lnTo>
                <a:lnTo>
                  <a:pt x="233403" y="436859"/>
                </a:lnTo>
                <a:lnTo>
                  <a:pt x="0" y="436859"/>
                </a:lnTo>
                <a:lnTo>
                  <a:pt x="0" y="10921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9215" rIns="140041" bIns="1092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8" name="Freeform 7"/>
          <p:cNvSpPr/>
          <p:nvPr/>
        </p:nvSpPr>
        <p:spPr>
          <a:xfrm>
            <a:off x="3427079" y="4000326"/>
            <a:ext cx="2201912" cy="1321147"/>
          </a:xfrm>
          <a:custGeom>
            <a:avLst/>
            <a:gdLst>
              <a:gd name="connsiteX0" fmla="*/ 0 w 2201912"/>
              <a:gd name="connsiteY0" fmla="*/ 132115 h 1321147"/>
              <a:gd name="connsiteX1" fmla="*/ 132115 w 2201912"/>
              <a:gd name="connsiteY1" fmla="*/ 0 h 1321147"/>
              <a:gd name="connsiteX2" fmla="*/ 2069797 w 2201912"/>
              <a:gd name="connsiteY2" fmla="*/ 0 h 1321147"/>
              <a:gd name="connsiteX3" fmla="*/ 2201912 w 2201912"/>
              <a:gd name="connsiteY3" fmla="*/ 132115 h 1321147"/>
              <a:gd name="connsiteX4" fmla="*/ 2201912 w 2201912"/>
              <a:gd name="connsiteY4" fmla="*/ 1189032 h 1321147"/>
              <a:gd name="connsiteX5" fmla="*/ 2069797 w 2201912"/>
              <a:gd name="connsiteY5" fmla="*/ 1321147 h 1321147"/>
              <a:gd name="connsiteX6" fmla="*/ 132115 w 2201912"/>
              <a:gd name="connsiteY6" fmla="*/ 1321147 h 1321147"/>
              <a:gd name="connsiteX7" fmla="*/ 0 w 2201912"/>
              <a:gd name="connsiteY7" fmla="*/ 1189032 h 1321147"/>
              <a:gd name="connsiteX8" fmla="*/ 0 w 2201912"/>
              <a:gd name="connsiteY8" fmla="*/ 132115 h 132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1912" h="1321147">
                <a:moveTo>
                  <a:pt x="0" y="132115"/>
                </a:moveTo>
                <a:cubicBezTo>
                  <a:pt x="0" y="59150"/>
                  <a:pt x="59150" y="0"/>
                  <a:pt x="132115" y="0"/>
                </a:cubicBezTo>
                <a:lnTo>
                  <a:pt x="2069797" y="0"/>
                </a:lnTo>
                <a:cubicBezTo>
                  <a:pt x="2142762" y="0"/>
                  <a:pt x="2201912" y="59150"/>
                  <a:pt x="2201912" y="132115"/>
                </a:cubicBezTo>
                <a:lnTo>
                  <a:pt x="2201912" y="1189032"/>
                </a:lnTo>
                <a:cubicBezTo>
                  <a:pt x="2201912" y="1261997"/>
                  <a:pt x="2142762" y="1321147"/>
                  <a:pt x="2069797" y="1321147"/>
                </a:cubicBezTo>
                <a:lnTo>
                  <a:pt x="132115" y="1321147"/>
                </a:lnTo>
                <a:cubicBezTo>
                  <a:pt x="59150" y="1321147"/>
                  <a:pt x="0" y="1261997"/>
                  <a:pt x="0" y="1189032"/>
                </a:cubicBezTo>
                <a:lnTo>
                  <a:pt x="0" y="13211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232385"/>
              <a:satOff val="13449"/>
              <a:lumOff val="1078"/>
              <a:alphaOff val="0"/>
            </a:schemeClr>
          </a:fillRef>
          <a:effectRef idx="2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375" tIns="145375" rIns="145375" bIns="145375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solidFill>
                  <a:schemeClr val="bg1"/>
                </a:solidFill>
              </a:rPr>
              <a:t>Educate, Encourage</a:t>
            </a:r>
            <a:endParaRPr lang="en-US" sz="2800" b="1" kern="1200" dirty="0">
              <a:solidFill>
                <a:schemeClr val="bg1"/>
              </a:solidFill>
            </a:endParaRPr>
          </a:p>
        </p:txBody>
      </p:sp>
      <p:sp>
        <p:nvSpPr>
          <p:cNvPr id="9" name="Freeform 8" descr="Arrow"/>
          <p:cNvSpPr/>
          <p:nvPr/>
        </p:nvSpPr>
        <p:spPr>
          <a:xfrm>
            <a:off x="5849183" y="4387862"/>
            <a:ext cx="466805" cy="546074"/>
          </a:xfrm>
          <a:custGeom>
            <a:avLst/>
            <a:gdLst>
              <a:gd name="connsiteX0" fmla="*/ 0 w 466805"/>
              <a:gd name="connsiteY0" fmla="*/ 109215 h 546074"/>
              <a:gd name="connsiteX1" fmla="*/ 233403 w 466805"/>
              <a:gd name="connsiteY1" fmla="*/ 109215 h 546074"/>
              <a:gd name="connsiteX2" fmla="*/ 233403 w 466805"/>
              <a:gd name="connsiteY2" fmla="*/ 0 h 546074"/>
              <a:gd name="connsiteX3" fmla="*/ 466805 w 466805"/>
              <a:gd name="connsiteY3" fmla="*/ 273037 h 546074"/>
              <a:gd name="connsiteX4" fmla="*/ 233403 w 466805"/>
              <a:gd name="connsiteY4" fmla="*/ 546074 h 546074"/>
              <a:gd name="connsiteX5" fmla="*/ 233403 w 466805"/>
              <a:gd name="connsiteY5" fmla="*/ 436859 h 546074"/>
              <a:gd name="connsiteX6" fmla="*/ 0 w 466805"/>
              <a:gd name="connsiteY6" fmla="*/ 436859 h 546074"/>
              <a:gd name="connsiteX7" fmla="*/ 0 w 466805"/>
              <a:gd name="connsiteY7" fmla="*/ 109215 h 54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805" h="546074">
                <a:moveTo>
                  <a:pt x="0" y="109215"/>
                </a:moveTo>
                <a:lnTo>
                  <a:pt x="233403" y="109215"/>
                </a:lnTo>
                <a:lnTo>
                  <a:pt x="233403" y="0"/>
                </a:lnTo>
                <a:lnTo>
                  <a:pt x="466805" y="273037"/>
                </a:lnTo>
                <a:lnTo>
                  <a:pt x="233403" y="546074"/>
                </a:lnTo>
                <a:lnTo>
                  <a:pt x="233403" y="436859"/>
                </a:lnTo>
                <a:lnTo>
                  <a:pt x="0" y="436859"/>
                </a:lnTo>
                <a:lnTo>
                  <a:pt x="0" y="10921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9215" rIns="140041" bIns="1092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0" name="Freeform 9"/>
          <p:cNvSpPr/>
          <p:nvPr/>
        </p:nvSpPr>
        <p:spPr>
          <a:xfrm>
            <a:off x="6509756" y="4000326"/>
            <a:ext cx="2201912" cy="1321147"/>
          </a:xfrm>
          <a:custGeom>
            <a:avLst/>
            <a:gdLst>
              <a:gd name="connsiteX0" fmla="*/ 0 w 2201912"/>
              <a:gd name="connsiteY0" fmla="*/ 132115 h 1321147"/>
              <a:gd name="connsiteX1" fmla="*/ 132115 w 2201912"/>
              <a:gd name="connsiteY1" fmla="*/ 0 h 1321147"/>
              <a:gd name="connsiteX2" fmla="*/ 2069797 w 2201912"/>
              <a:gd name="connsiteY2" fmla="*/ 0 h 1321147"/>
              <a:gd name="connsiteX3" fmla="*/ 2201912 w 2201912"/>
              <a:gd name="connsiteY3" fmla="*/ 132115 h 1321147"/>
              <a:gd name="connsiteX4" fmla="*/ 2201912 w 2201912"/>
              <a:gd name="connsiteY4" fmla="*/ 1189032 h 1321147"/>
              <a:gd name="connsiteX5" fmla="*/ 2069797 w 2201912"/>
              <a:gd name="connsiteY5" fmla="*/ 1321147 h 1321147"/>
              <a:gd name="connsiteX6" fmla="*/ 132115 w 2201912"/>
              <a:gd name="connsiteY6" fmla="*/ 1321147 h 1321147"/>
              <a:gd name="connsiteX7" fmla="*/ 0 w 2201912"/>
              <a:gd name="connsiteY7" fmla="*/ 1189032 h 1321147"/>
              <a:gd name="connsiteX8" fmla="*/ 0 w 2201912"/>
              <a:gd name="connsiteY8" fmla="*/ 132115 h 132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1912" h="1321147">
                <a:moveTo>
                  <a:pt x="0" y="132115"/>
                </a:moveTo>
                <a:cubicBezTo>
                  <a:pt x="0" y="59150"/>
                  <a:pt x="59150" y="0"/>
                  <a:pt x="132115" y="0"/>
                </a:cubicBezTo>
                <a:lnTo>
                  <a:pt x="2069797" y="0"/>
                </a:lnTo>
                <a:cubicBezTo>
                  <a:pt x="2142762" y="0"/>
                  <a:pt x="2201912" y="59150"/>
                  <a:pt x="2201912" y="132115"/>
                </a:cubicBezTo>
                <a:lnTo>
                  <a:pt x="2201912" y="1189032"/>
                </a:lnTo>
                <a:cubicBezTo>
                  <a:pt x="2201912" y="1261997"/>
                  <a:pt x="2142762" y="1321147"/>
                  <a:pt x="2069797" y="1321147"/>
                </a:cubicBezTo>
                <a:lnTo>
                  <a:pt x="132115" y="1321147"/>
                </a:lnTo>
                <a:cubicBezTo>
                  <a:pt x="59150" y="1321147"/>
                  <a:pt x="0" y="1261997"/>
                  <a:pt x="0" y="1189032"/>
                </a:cubicBezTo>
                <a:lnTo>
                  <a:pt x="0" y="13211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375" tIns="145375" rIns="145375" bIns="145375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solidFill>
                  <a:schemeClr val="bg1"/>
                </a:solidFill>
              </a:rPr>
              <a:t>Refer</a:t>
            </a:r>
            <a:endParaRPr lang="en-US" sz="2800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Step 1: Approach</a:t>
            </a:r>
            <a:endParaRPr lang="en-CA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CA" sz="2800" dirty="0" smtClean="0">
                <a:latin typeface="Calibri" panose="020F0502020204030204" pitchFamily="34" charset="0"/>
              </a:rPr>
              <a:t>Demonstrated a calm, caring, concerned, genuine interest in helping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CA" sz="2800" dirty="0" smtClean="0">
                <a:latin typeface="Calibri" panose="020F0502020204030204" pitchFamily="34" charset="0"/>
              </a:rPr>
              <a:t>Identify behaviour or signs – don’t diagnose/label</a:t>
            </a:r>
          </a:p>
          <a:p>
            <a:pPr lvl="1"/>
            <a:endParaRPr lang="en-CA" sz="2800" dirty="0" smtClean="0">
              <a:latin typeface="Calibri" panose="020F0502020204030204" pitchFamily="34" charset="0"/>
            </a:endParaRPr>
          </a:p>
          <a:p>
            <a:pPr lvl="1">
              <a:buNone/>
            </a:pPr>
            <a:r>
              <a:rPr lang="en-CA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“You’ve mentioned that your breakup has really affected you and that you aren’t coping well. I care and I’m concerned.”</a:t>
            </a:r>
            <a:br>
              <a:rPr lang="en-CA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endParaRPr lang="en-CA" sz="2800" i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Step 2: Education and Encourage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CA" sz="2800" dirty="0" smtClean="0">
                <a:latin typeface="Calibri" panose="020F0502020204030204" pitchFamily="34" charset="0"/>
              </a:rPr>
              <a:t>Explain the reason for the referral (e.g. “I’m not the best person to help you with this.”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CA" sz="2800" dirty="0" smtClean="0">
                <a:latin typeface="Calibri" panose="020F0502020204030204" pitchFamily="34" charset="0"/>
              </a:rPr>
              <a:t>Present the resource in positive way, share information</a:t>
            </a:r>
          </a:p>
          <a:p>
            <a:pPr lvl="1"/>
            <a:endParaRPr lang="en-CA" sz="2800" dirty="0" smtClean="0">
              <a:latin typeface="Calibri" panose="020F0502020204030204" pitchFamily="34" charset="0"/>
            </a:endParaRPr>
          </a:p>
          <a:p>
            <a:pPr marL="274320" lvl="1" indent="0">
              <a:buNone/>
            </a:pPr>
            <a:r>
              <a:rPr lang="en-CA" sz="2800" i="1" dirty="0" smtClean="0">
                <a:latin typeface="Calibri" panose="020F0502020204030204" pitchFamily="34" charset="0"/>
              </a:rPr>
              <a:t>“I think a counsellor could offer better support in this area. You can get counselling at HCDS or through Good2Talk, a counselling phone line. Would you consider using either of these resources?”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076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Ste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p 3: Refer</a:t>
            </a:r>
            <a:endParaRPr lang="en-C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sz="3027" dirty="0" smtClean="0">
                <a:latin typeface="Calibri" panose="020F0502020204030204" pitchFamily="34" charset="0"/>
              </a:rPr>
              <a:t>Give Mentee contact information for resource</a:t>
            </a:r>
          </a:p>
          <a:p>
            <a:pPr lvl="1"/>
            <a:r>
              <a:rPr lang="en-CA" sz="3027" dirty="0" smtClean="0">
                <a:latin typeface="Calibri" panose="020F0502020204030204" pitchFamily="34" charset="0"/>
              </a:rPr>
              <a:t>Offer to call/email the resource together</a:t>
            </a:r>
          </a:p>
          <a:p>
            <a:pPr lvl="1"/>
            <a:r>
              <a:rPr lang="en-CA" sz="3027" dirty="0" smtClean="0">
                <a:latin typeface="Calibri" panose="020F0502020204030204" pitchFamily="34" charset="0"/>
              </a:rPr>
              <a:t>Can offer to walk Mentee to resource, if on campus</a:t>
            </a:r>
          </a:p>
          <a:p>
            <a:pPr marL="274320" lvl="1" indent="0">
              <a:buNone/>
            </a:pPr>
            <a:endParaRPr lang="en-CA" sz="3027" b="1" dirty="0" smtClean="0">
              <a:latin typeface="Calibri" panose="020F0502020204030204" pitchFamily="34" charset="0"/>
            </a:endParaRPr>
          </a:p>
          <a:p>
            <a:pPr marL="274320" lvl="1" indent="0">
              <a:buNone/>
            </a:pPr>
            <a:r>
              <a:rPr lang="en-CA" sz="3027" b="1" dirty="0" smtClean="0">
                <a:latin typeface="Calibri" panose="020F0502020204030204" pitchFamily="34" charset="0"/>
              </a:rPr>
              <a:t>Remember, It’s up to the Mentee!</a:t>
            </a:r>
            <a:r>
              <a:rPr lang="en-CA" sz="2800" dirty="0"/>
              <a:t> </a:t>
            </a:r>
            <a:r>
              <a:rPr lang="en-CA" sz="2800" dirty="0" smtClean="0"/>
              <a:t>Respect their decision and keep communication open.</a:t>
            </a:r>
            <a:endParaRPr lang="en-CA" sz="3027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Questions?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Crumpled up pieces of paper with question marks on them.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26" y="1600200"/>
            <a:ext cx="7328147" cy="4876800"/>
          </a:xfrm>
        </p:spPr>
      </p:pic>
    </p:spTree>
    <p:extLst>
      <p:ext uri="{BB962C8B-B14F-4D97-AF65-F5344CB8AC3E}">
        <p14:creationId xmlns:p14="http://schemas.microsoft.com/office/powerpoint/2010/main" val="13105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Mentor + 1 Mentee</a:t>
            </a:r>
          </a:p>
          <a:p>
            <a:r>
              <a:rPr lang="en-US" dirty="0" smtClean="0"/>
              <a:t>Matched based on a combination of factors (personality, interests, Mentee’s goals, Peer Mentor’s strengths)</a:t>
            </a:r>
          </a:p>
          <a:p>
            <a:r>
              <a:rPr lang="en-US" dirty="0" smtClean="0"/>
              <a:t>Weekly meetings (1 hour) on campus</a:t>
            </a:r>
          </a:p>
          <a:p>
            <a:r>
              <a:rPr lang="en-US" dirty="0" smtClean="0"/>
              <a:t>Peer Mentors offer </a:t>
            </a:r>
            <a:r>
              <a:rPr lang="en-US" sz="2400" dirty="0" smtClean="0"/>
              <a:t>personal support and model or teach practical strategies (health habits, learning strategies)</a:t>
            </a:r>
          </a:p>
          <a:p>
            <a:r>
              <a:rPr lang="en-US" dirty="0" smtClean="0"/>
              <a:t>Peer Mentors apply the </a:t>
            </a:r>
            <a:r>
              <a:rPr lang="en-US" b="1" dirty="0" smtClean="0"/>
              <a:t>Wise Choice Mentoring Model </a:t>
            </a:r>
            <a:r>
              <a:rPr lang="en-US" dirty="0" smtClean="0"/>
              <a:t>to help Mentee to set goals and solve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Mentoring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Mentoring meetings are the foundation of your relationship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Basic logistics: </a:t>
            </a:r>
          </a:p>
          <a:p>
            <a:pPr lvl="1"/>
            <a:r>
              <a:rPr lang="en-US" sz="2400" dirty="0" smtClean="0"/>
              <a:t>Meet on campus, before 9 pm</a:t>
            </a:r>
          </a:p>
          <a:p>
            <a:pPr lvl="1"/>
            <a:r>
              <a:rPr lang="en-US" sz="2400" dirty="0" smtClean="0"/>
              <a:t>Do not meet in places that serve alcohol</a:t>
            </a:r>
          </a:p>
          <a:p>
            <a:pPr lvl="1"/>
            <a:r>
              <a:rPr lang="en-CA" sz="2400" dirty="0" smtClean="0"/>
              <a:t>Choose a quiet place where you can focus and speak freely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1986" name="Picture 2" descr="Two comfortable chairs placed near to each other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1524000"/>
            <a:ext cx="3200400" cy="239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dirty="0" smtClean="0">
                <a:latin typeface="Calibri" panose="020F0502020204030204" pitchFamily="34" charset="0"/>
              </a:rPr>
              <a:t>Program Supervision</a:t>
            </a:r>
            <a:endParaRPr lang="en-CA" b="1" dirty="0"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Mentoring </a:t>
            </a:r>
            <a:r>
              <a:rPr lang="en-CA" sz="2800" b="1" dirty="0"/>
              <a:t>m</a:t>
            </a:r>
            <a:r>
              <a:rPr lang="en-CA" sz="2800" b="1" dirty="0" smtClean="0"/>
              <a:t>eeting logs</a:t>
            </a:r>
          </a:p>
          <a:p>
            <a:pPr lvl="1"/>
            <a:r>
              <a:rPr lang="en-CA" dirty="0" smtClean="0"/>
              <a:t>Fill out after every mentoring meeting (within 3 days). Program Coordinator will send you the URL to complete online.</a:t>
            </a:r>
          </a:p>
          <a:p>
            <a:r>
              <a:rPr lang="en-CA" sz="2800" b="1" dirty="0" smtClean="0"/>
              <a:t>One-on-One meetings</a:t>
            </a:r>
          </a:p>
          <a:p>
            <a:pPr lvl="1"/>
            <a:r>
              <a:rPr lang="en-CA" dirty="0" smtClean="0"/>
              <a:t>Scheduled after your first 4-5 mentoring meetings, OR as needed. The Program Coordinator is always available for consultation.</a:t>
            </a:r>
          </a:p>
          <a:p>
            <a:r>
              <a:rPr lang="en-CA" sz="2800" b="1" dirty="0" smtClean="0"/>
              <a:t>Small team meetings</a:t>
            </a:r>
          </a:p>
          <a:p>
            <a:pPr lvl="1"/>
            <a:r>
              <a:rPr lang="en-CA" dirty="0" smtClean="0"/>
              <a:t>Every month, Peer Mentors meet in small groups (5-6) with a Senior Peer Mentor to talk about their mentoring relationships and to share strategies</a:t>
            </a:r>
          </a:p>
          <a:p>
            <a:r>
              <a:rPr lang="en-CA" sz="2800" b="1" dirty="0" smtClean="0"/>
              <a:t>Volunteer meetings and ongoing training</a:t>
            </a:r>
          </a:p>
          <a:p>
            <a:pPr lvl="1"/>
            <a:r>
              <a:rPr lang="en-CA" dirty="0" smtClean="0"/>
              <a:t>Full team meetings (all volunteers) scheduled each semester, along with ongoing training and professional development sessions</a:t>
            </a:r>
          </a:p>
          <a:p>
            <a:endParaRPr lang="en-CA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61724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CA" dirty="0"/>
              <a:t>Peer Mentors offer…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48530" y="1556792"/>
            <a:ext cx="9324528" cy="48320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Calibri" panose="020F0502020204030204" pitchFamily="34" charset="0"/>
              </a:rPr>
              <a:t>Personal Connection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Calibri" panose="020F0502020204030204" pitchFamily="34" charset="0"/>
              </a:rPr>
              <a:t>Empathy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Calibri" panose="020F0502020204030204" pitchFamily="34" charset="0"/>
              </a:rPr>
              <a:t>Active Listening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Calibri" panose="020F0502020204030204" pitchFamily="34" charset="0"/>
              </a:rPr>
              <a:t>Validation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Calibri" panose="020F0502020204030204" pitchFamily="34" charset="0"/>
              </a:rPr>
              <a:t>Acceptance </a:t>
            </a:r>
            <a:r>
              <a:rPr lang="en-CA" sz="2800" dirty="0">
                <a:latin typeface="Calibri" panose="020F0502020204030204" pitchFamily="34" charset="0"/>
              </a:rPr>
              <a:t>without </a:t>
            </a:r>
            <a:r>
              <a:rPr lang="en-CA" sz="2800" dirty="0" smtClean="0">
                <a:latin typeface="Calibri" panose="020F0502020204030204" pitchFamily="34" charset="0"/>
              </a:rPr>
              <a:t>judgement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Calibri" panose="020F0502020204030204" pitchFamily="34" charset="0"/>
              </a:rPr>
              <a:t>Avoids assumptions</a:t>
            </a:r>
            <a:endParaRPr lang="en-CA" sz="2800" dirty="0">
              <a:latin typeface="Calibri" panose="020F0502020204030204" pitchFamily="34" charset="0"/>
            </a:endParaRPr>
          </a:p>
          <a:p>
            <a:pPr lvl="1"/>
            <a:endParaRPr lang="en-CA" sz="2800" dirty="0" smtClean="0">
              <a:latin typeface="Calibri" panose="020F0502020204030204" pitchFamily="34" charset="0"/>
            </a:endParaRPr>
          </a:p>
          <a:p>
            <a:pPr lvl="1"/>
            <a:endParaRPr lang="en-CA" sz="2800" dirty="0">
              <a:latin typeface="Calibri" panose="020F0502020204030204" pitchFamily="34" charset="0"/>
            </a:endParaRPr>
          </a:p>
          <a:p>
            <a:pPr lvl="1"/>
            <a:endParaRPr lang="en-CA" sz="2800" dirty="0" smtClean="0">
              <a:latin typeface="Calibri" panose="020F0502020204030204" pitchFamily="34" charset="0"/>
            </a:endParaRPr>
          </a:p>
          <a:p>
            <a:pPr lvl="1"/>
            <a:endParaRPr lang="en-CA" sz="2800" dirty="0" smtClean="0">
              <a:latin typeface="Calibri" panose="020F0502020204030204" pitchFamily="34" charset="0"/>
            </a:endParaRPr>
          </a:p>
          <a:p>
            <a:pPr marL="628650" lvl="1" indent="-51435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Calibri" panose="020F0502020204030204" pitchFamily="34" charset="0"/>
              </a:rPr>
              <a:t>Encouragement </a:t>
            </a:r>
            <a:r>
              <a:rPr lang="en-CA" sz="2800" dirty="0">
                <a:latin typeface="Calibri" panose="020F0502020204030204" pitchFamily="34" charset="0"/>
              </a:rPr>
              <a:t>with healthy lifestyle choices (sleep, exercise, eating)</a:t>
            </a:r>
          </a:p>
          <a:p>
            <a:pPr marL="628650" lvl="1" indent="-514350">
              <a:buFont typeface="Arial" panose="020B0604020202020204" pitchFamily="34" charset="0"/>
              <a:buChar char="•"/>
            </a:pPr>
            <a:r>
              <a:rPr lang="en-CA" sz="2800" dirty="0">
                <a:latin typeface="Calibri" panose="020F0502020204030204" pitchFamily="34" charset="0"/>
              </a:rPr>
              <a:t>Modelling effective learning strategies</a:t>
            </a:r>
          </a:p>
          <a:p>
            <a:pPr marL="628650" lvl="1" indent="-514350">
              <a:buFont typeface="Arial" panose="020B0604020202020204" pitchFamily="34" charset="0"/>
              <a:buChar char="•"/>
            </a:pPr>
            <a:r>
              <a:rPr lang="en-CA" sz="2800" dirty="0">
                <a:latin typeface="Calibri" panose="020F0502020204030204" pitchFamily="34" charset="0"/>
              </a:rPr>
              <a:t>Modelling positive self-talk</a:t>
            </a:r>
          </a:p>
          <a:p>
            <a:pPr marL="628650" lvl="1" indent="-514350">
              <a:buFont typeface="Arial" panose="020B0604020202020204" pitchFamily="34" charset="0"/>
              <a:buChar char="•"/>
            </a:pPr>
            <a:r>
              <a:rPr lang="en-CA" sz="2800" dirty="0">
                <a:latin typeface="Calibri" panose="020F0502020204030204" pitchFamily="34" charset="0"/>
              </a:rPr>
              <a:t>Foster motivation, hope</a:t>
            </a:r>
          </a:p>
          <a:p>
            <a:endParaRPr lang="en-CA" dirty="0"/>
          </a:p>
        </p:txBody>
      </p:sp>
      <p:pic>
        <p:nvPicPr>
          <p:cNvPr id="3074" name="Picture 2" descr="Paper cut-outs of people holding hands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743" y="4941168"/>
            <a:ext cx="4268514" cy="175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5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Goals of Mentoring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027" dirty="0" smtClean="0"/>
              <a:t>We hope that Mentees…</a:t>
            </a:r>
            <a:endParaRPr lang="en-CA" sz="3027" i="1" dirty="0" smtClean="0"/>
          </a:p>
          <a:p>
            <a:pPr lvl="1"/>
            <a:endParaRPr lang="en-CA" dirty="0" smtClean="0"/>
          </a:p>
          <a:p>
            <a:pPr marL="274320" lvl="1" indent="0">
              <a:buNone/>
            </a:pPr>
            <a:endParaRPr lang="en-CA" dirty="0" smtClean="0"/>
          </a:p>
          <a:p>
            <a:pPr lvl="1"/>
            <a:endParaRPr lang="en-CA" dirty="0" smtClean="0"/>
          </a:p>
        </p:txBody>
      </p:sp>
      <p:sp>
        <p:nvSpPr>
          <p:cNvPr id="6" name="Pie 5" descr="Semi-circle"/>
          <p:cNvSpPr/>
          <p:nvPr/>
        </p:nvSpPr>
        <p:spPr>
          <a:xfrm>
            <a:off x="762000" y="2362200"/>
            <a:ext cx="4063999" cy="4063999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7" name="Freeform 6"/>
          <p:cNvSpPr/>
          <p:nvPr/>
        </p:nvSpPr>
        <p:spPr>
          <a:xfrm>
            <a:off x="2793999" y="2362200"/>
            <a:ext cx="5588000" cy="4063999"/>
          </a:xfrm>
          <a:custGeom>
            <a:avLst/>
            <a:gdLst>
              <a:gd name="connsiteX0" fmla="*/ 0 w 5588000"/>
              <a:gd name="connsiteY0" fmla="*/ 0 h 4063999"/>
              <a:gd name="connsiteX1" fmla="*/ 5588000 w 5588000"/>
              <a:gd name="connsiteY1" fmla="*/ 0 h 4063999"/>
              <a:gd name="connsiteX2" fmla="*/ 5588000 w 5588000"/>
              <a:gd name="connsiteY2" fmla="*/ 4063999 h 4063999"/>
              <a:gd name="connsiteX3" fmla="*/ 0 w 5588000"/>
              <a:gd name="connsiteY3" fmla="*/ 4063999 h 4063999"/>
              <a:gd name="connsiteX4" fmla="*/ 0 w 5588000"/>
              <a:gd name="connsiteY4" fmla="*/ 0 h 406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0" h="4063999">
                <a:moveTo>
                  <a:pt x="0" y="0"/>
                </a:moveTo>
                <a:lnTo>
                  <a:pt x="5588000" y="0"/>
                </a:lnTo>
                <a:lnTo>
                  <a:pt x="5588000" y="4063999"/>
                </a:lnTo>
                <a:lnTo>
                  <a:pt x="0" y="40639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32918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Calibri" panose="020F0502020204030204" pitchFamily="34" charset="0"/>
              </a:rPr>
              <a:t>Experience a sense of </a:t>
            </a:r>
            <a:r>
              <a:rPr lang="en-US" sz="2400" b="1" kern="1200" dirty="0" smtClean="0">
                <a:latin typeface="Calibri" panose="020F0502020204030204" pitchFamily="34" charset="0"/>
              </a:rPr>
              <a:t>connection, support, empathy</a:t>
            </a:r>
            <a:endParaRPr lang="en-US" sz="2400" b="1" kern="1200" dirty="0">
              <a:latin typeface="Calibri" panose="020F0502020204030204" pitchFamily="34" charset="0"/>
            </a:endParaRPr>
          </a:p>
        </p:txBody>
      </p:sp>
      <p:sp>
        <p:nvSpPr>
          <p:cNvPr id="8" name="Pie 7"/>
          <p:cNvSpPr/>
          <p:nvPr/>
        </p:nvSpPr>
        <p:spPr>
          <a:xfrm>
            <a:off x="1295399" y="3225799"/>
            <a:ext cx="2997200" cy="2997200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488257"/>
              <a:satOff val="8966"/>
              <a:lumOff val="719"/>
              <a:alphaOff val="0"/>
            </a:schemeClr>
          </a:fillRef>
          <a:effectRef idx="2">
            <a:schemeClr val="accent4">
              <a:hueOff val="-1488257"/>
              <a:satOff val="8966"/>
              <a:lumOff val="71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2793999" y="3225799"/>
            <a:ext cx="5588000" cy="2997200"/>
          </a:xfrm>
          <a:custGeom>
            <a:avLst/>
            <a:gdLst>
              <a:gd name="connsiteX0" fmla="*/ 0 w 5588000"/>
              <a:gd name="connsiteY0" fmla="*/ 0 h 2997200"/>
              <a:gd name="connsiteX1" fmla="*/ 5588000 w 5588000"/>
              <a:gd name="connsiteY1" fmla="*/ 0 h 2997200"/>
              <a:gd name="connsiteX2" fmla="*/ 5588000 w 5588000"/>
              <a:gd name="connsiteY2" fmla="*/ 2997200 h 2997200"/>
              <a:gd name="connsiteX3" fmla="*/ 0 w 5588000"/>
              <a:gd name="connsiteY3" fmla="*/ 2997200 h 2997200"/>
              <a:gd name="connsiteX4" fmla="*/ 0 w 5588000"/>
              <a:gd name="connsiteY4" fmla="*/ 0 h 299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0" h="2997200">
                <a:moveTo>
                  <a:pt x="0" y="0"/>
                </a:moveTo>
                <a:lnTo>
                  <a:pt x="5588000" y="0"/>
                </a:lnTo>
                <a:lnTo>
                  <a:pt x="5588000" y="2997200"/>
                </a:lnTo>
                <a:lnTo>
                  <a:pt x="0" y="2997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-1488257"/>
              <a:satOff val="8966"/>
              <a:lumOff val="71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22250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Calibri" panose="020F0502020204030204" pitchFamily="34" charset="0"/>
              </a:rPr>
              <a:t>Develop strategies to effectively manage their </a:t>
            </a:r>
            <a:r>
              <a:rPr lang="en-US" sz="2400" b="1" kern="1200" dirty="0" smtClean="0">
                <a:latin typeface="Calibri" panose="020F0502020204030204" pitchFamily="34" charset="0"/>
              </a:rPr>
              <a:t>academics</a:t>
            </a:r>
            <a:endParaRPr lang="en-US" sz="2400" b="1" kern="1200" dirty="0">
              <a:latin typeface="Calibri" panose="020F0502020204030204" pitchFamily="34" charset="0"/>
            </a:endParaRPr>
          </a:p>
        </p:txBody>
      </p:sp>
      <p:sp>
        <p:nvSpPr>
          <p:cNvPr id="10" name="Pie 9"/>
          <p:cNvSpPr/>
          <p:nvPr/>
        </p:nvSpPr>
        <p:spPr>
          <a:xfrm>
            <a:off x="1828799" y="4089400"/>
            <a:ext cx="1930399" cy="1930399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976513"/>
              <a:satOff val="17933"/>
              <a:lumOff val="1437"/>
              <a:alphaOff val="0"/>
            </a:schemeClr>
          </a:fillRef>
          <a:effectRef idx="2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2793999" y="4089400"/>
            <a:ext cx="5588000" cy="1930399"/>
          </a:xfrm>
          <a:custGeom>
            <a:avLst/>
            <a:gdLst>
              <a:gd name="connsiteX0" fmla="*/ 0 w 5588000"/>
              <a:gd name="connsiteY0" fmla="*/ 0 h 1930399"/>
              <a:gd name="connsiteX1" fmla="*/ 5588000 w 5588000"/>
              <a:gd name="connsiteY1" fmla="*/ 0 h 1930399"/>
              <a:gd name="connsiteX2" fmla="*/ 5588000 w 5588000"/>
              <a:gd name="connsiteY2" fmla="*/ 1930399 h 1930399"/>
              <a:gd name="connsiteX3" fmla="*/ 0 w 5588000"/>
              <a:gd name="connsiteY3" fmla="*/ 1930399 h 1930399"/>
              <a:gd name="connsiteX4" fmla="*/ 0 w 5588000"/>
              <a:gd name="connsiteY4" fmla="*/ 0 h 193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0" h="1930399">
                <a:moveTo>
                  <a:pt x="0" y="0"/>
                </a:moveTo>
                <a:lnTo>
                  <a:pt x="5588000" y="0"/>
                </a:lnTo>
                <a:lnTo>
                  <a:pt x="5588000" y="1930399"/>
                </a:lnTo>
                <a:lnTo>
                  <a:pt x="0" y="19303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-2976513"/>
              <a:satOff val="17933"/>
              <a:lumOff val="143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115823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Calibri" panose="020F0502020204030204" pitchFamily="34" charset="0"/>
              </a:rPr>
              <a:t>Develop strategies to effectively manage their</a:t>
            </a:r>
            <a:r>
              <a:rPr lang="en-US" sz="2400" b="1" kern="1200" dirty="0" smtClean="0">
                <a:latin typeface="Calibri" panose="020F0502020204030204" pitchFamily="34" charset="0"/>
              </a:rPr>
              <a:t> health</a:t>
            </a:r>
            <a:endParaRPr lang="en-US" sz="2400" b="1" kern="1200" dirty="0">
              <a:latin typeface="Calibri" panose="020F0502020204030204" pitchFamily="34" charset="0"/>
            </a:endParaRPr>
          </a:p>
        </p:txBody>
      </p:sp>
      <p:sp>
        <p:nvSpPr>
          <p:cNvPr id="12" name="Pie 11"/>
          <p:cNvSpPr/>
          <p:nvPr/>
        </p:nvSpPr>
        <p:spPr>
          <a:xfrm>
            <a:off x="2362199" y="4953000"/>
            <a:ext cx="863599" cy="863599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2793999" y="4953000"/>
            <a:ext cx="5588000" cy="863599"/>
          </a:xfrm>
          <a:custGeom>
            <a:avLst/>
            <a:gdLst>
              <a:gd name="connsiteX0" fmla="*/ 0 w 5588000"/>
              <a:gd name="connsiteY0" fmla="*/ 0 h 863599"/>
              <a:gd name="connsiteX1" fmla="*/ 5588000 w 5588000"/>
              <a:gd name="connsiteY1" fmla="*/ 0 h 863599"/>
              <a:gd name="connsiteX2" fmla="*/ 5588000 w 5588000"/>
              <a:gd name="connsiteY2" fmla="*/ 863599 h 863599"/>
              <a:gd name="connsiteX3" fmla="*/ 0 w 5588000"/>
              <a:gd name="connsiteY3" fmla="*/ 863599 h 863599"/>
              <a:gd name="connsiteX4" fmla="*/ 0 w 5588000"/>
              <a:gd name="connsiteY4" fmla="*/ 0 h 86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0" h="863599">
                <a:moveTo>
                  <a:pt x="0" y="0"/>
                </a:moveTo>
                <a:lnTo>
                  <a:pt x="5588000" y="0"/>
                </a:lnTo>
                <a:lnTo>
                  <a:pt x="5588000" y="863599"/>
                </a:lnTo>
                <a:lnTo>
                  <a:pt x="0" y="8635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Calibri" panose="020F0502020204030204" pitchFamily="34" charset="0"/>
              </a:rPr>
              <a:t>Receive validation and unconditional acceptance from a</a:t>
            </a:r>
            <a:r>
              <a:rPr lang="en-US" sz="2400" b="1" kern="1200" dirty="0" smtClean="0">
                <a:latin typeface="Calibri" panose="020F0502020204030204" pitchFamily="34" charset="0"/>
              </a:rPr>
              <a:t> peer</a:t>
            </a:r>
            <a:endParaRPr lang="en-US" sz="2400" b="1" kern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“It’s the Mentee’s Journey”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507288" cy="4992216"/>
          </a:xfrm>
        </p:spPr>
        <p:txBody>
          <a:bodyPr>
            <a:noAutofit/>
          </a:bodyPr>
          <a:lstStyle/>
          <a:p>
            <a:pPr marL="274320" lvl="1" indent="0">
              <a:buNone/>
            </a:pPr>
            <a:r>
              <a:rPr lang="en-CA" sz="2500" dirty="0" smtClean="0"/>
              <a:t/>
            </a:r>
            <a:br>
              <a:rPr lang="en-CA" sz="2500" dirty="0" smtClean="0"/>
            </a:br>
            <a:r>
              <a:rPr lang="en-CA" sz="2500" dirty="0" smtClean="0"/>
              <a:t>A Mentor joins their Mentee for a brief part of their journey</a:t>
            </a:r>
          </a:p>
          <a:p>
            <a:pPr marL="274320" lvl="1" indent="0">
              <a:buNone/>
            </a:pPr>
            <a:endParaRPr lang="en-CA" sz="2500" dirty="0"/>
          </a:p>
          <a:p>
            <a:pPr marL="274320" lvl="1" indent="0">
              <a:buNone/>
            </a:pPr>
            <a:r>
              <a:rPr lang="en-CA" sz="2500" dirty="0" smtClean="0"/>
              <a:t>Goal is to provide </a:t>
            </a:r>
            <a:r>
              <a:rPr lang="en-CA" sz="2500" b="1" dirty="0" smtClean="0"/>
              <a:t>support</a:t>
            </a:r>
            <a:r>
              <a:rPr lang="en-CA" sz="2500" dirty="0" smtClean="0"/>
              <a:t>, </a:t>
            </a:r>
            <a:r>
              <a:rPr lang="en-CA" sz="2500" b="1" dirty="0" smtClean="0"/>
              <a:t>validation</a:t>
            </a:r>
            <a:r>
              <a:rPr lang="en-CA" sz="2500" dirty="0" smtClean="0"/>
              <a:t>, and </a:t>
            </a:r>
            <a:r>
              <a:rPr lang="en-CA" sz="2500" b="1" dirty="0" smtClean="0"/>
              <a:t>empathy</a:t>
            </a:r>
            <a:r>
              <a:rPr lang="en-CA" sz="2500" dirty="0" smtClean="0"/>
              <a:t> through mentoring relationship</a:t>
            </a:r>
            <a:br>
              <a:rPr lang="en-CA" sz="2500" dirty="0" smtClean="0"/>
            </a:br>
            <a:r>
              <a:rPr lang="en-CA" sz="2500" dirty="0" smtClean="0"/>
              <a:t>                      </a:t>
            </a:r>
            <a:r>
              <a:rPr lang="en-CA" sz="2800" dirty="0" smtClean="0"/>
              <a:t>+</a:t>
            </a:r>
            <a:r>
              <a:rPr lang="en-CA" sz="3600" dirty="0" smtClean="0"/>
              <a:t> </a:t>
            </a:r>
            <a:br>
              <a:rPr lang="en-CA" sz="3600" dirty="0" smtClean="0"/>
            </a:br>
            <a:r>
              <a:rPr lang="en-CA" sz="2500" dirty="0" smtClean="0"/>
              <a:t>Help Mentee develop</a:t>
            </a:r>
          </a:p>
          <a:p>
            <a:pPr marL="274320" lvl="1" indent="0">
              <a:buNone/>
            </a:pPr>
            <a:r>
              <a:rPr lang="en-CA" sz="2500" dirty="0" smtClean="0"/>
              <a:t>useful </a:t>
            </a:r>
            <a:r>
              <a:rPr lang="en-CA" sz="2500" b="1" dirty="0" smtClean="0"/>
              <a:t>skills and strategies</a:t>
            </a:r>
          </a:p>
        </p:txBody>
      </p:sp>
      <p:pic>
        <p:nvPicPr>
          <p:cNvPr id="2050" name="Picture 2" descr="A path in a park seperating to lead in two different directions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40671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4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ntor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2 Communication">
  <a:themeElements>
    <a:clrScheme name="Custom 2">
      <a:dk1>
        <a:sysClr val="windowText" lastClr="000000"/>
      </a:dk1>
      <a:lt1>
        <a:sysClr val="window" lastClr="FFFFFF"/>
      </a:lt1>
      <a:dk2>
        <a:srgbClr val="A5A5A5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2 EI">
  <a:themeElements>
    <a:clrScheme name="Custom 3">
      <a:dk1>
        <a:sysClr val="windowText" lastClr="000000"/>
      </a:dk1>
      <a:lt1>
        <a:sysClr val="window" lastClr="FFFFFF"/>
      </a:lt1>
      <a:dk2>
        <a:srgbClr val="595959"/>
      </a:dk2>
      <a:lt2>
        <a:srgbClr val="D6ECFF"/>
      </a:lt2>
      <a:accent1>
        <a:srgbClr val="7030A0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2 Resource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99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2 Progra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15536</TotalTime>
  <Words>1950</Words>
  <Application>Microsoft Office PowerPoint</Application>
  <PresentationFormat>On-screen Show (4:3)</PresentationFormat>
  <Paragraphs>331</Paragraphs>
  <Slides>38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Mentoring</vt:lpstr>
      <vt:lpstr>M2 Communication</vt:lpstr>
      <vt:lpstr>M2 EI</vt:lpstr>
      <vt:lpstr>M2 Resources</vt:lpstr>
      <vt:lpstr>M2 Program Theme</vt:lpstr>
      <vt:lpstr>Mentoring Relationships &amp; Skills</vt:lpstr>
      <vt:lpstr>Agenda</vt:lpstr>
      <vt:lpstr>What is a Peer Mentor? </vt:lpstr>
      <vt:lpstr>Program Logistics</vt:lpstr>
      <vt:lpstr>Mentoring Meetings</vt:lpstr>
      <vt:lpstr>Program Supervision</vt:lpstr>
      <vt:lpstr>Peer Mentors offer…</vt:lpstr>
      <vt:lpstr>Goals of Mentoring</vt:lpstr>
      <vt:lpstr>“It’s the Mentee’s Journey”</vt:lpstr>
      <vt:lpstr>Student Support Network</vt:lpstr>
      <vt:lpstr>What Makes a Good Mentor?</vt:lpstr>
      <vt:lpstr>Mentoring Skills</vt:lpstr>
      <vt:lpstr>Communication Skills: OARS Model</vt:lpstr>
      <vt:lpstr>OARS - Open-Ended Questions</vt:lpstr>
      <vt:lpstr>OARS - Open-Ended Question Examples </vt:lpstr>
      <vt:lpstr>OARS – Active Listening Skills</vt:lpstr>
      <vt:lpstr>OARS – Reflective Listening</vt:lpstr>
      <vt:lpstr>OARS - Summarizing</vt:lpstr>
      <vt:lpstr>Non-verbal Communication</vt:lpstr>
      <vt:lpstr>Practice Your Communication Skills</vt:lpstr>
      <vt:lpstr>Exercise Debrief</vt:lpstr>
      <vt:lpstr>Empathy</vt:lpstr>
      <vt:lpstr>Vulnerability as Key to Empathy</vt:lpstr>
      <vt:lpstr>Empathy and Communication Blocks</vt:lpstr>
      <vt:lpstr>Practicing Empathy and Vulnerability</vt:lpstr>
      <vt:lpstr>Building Trust and Rapport</vt:lpstr>
      <vt:lpstr>“Mirroring”</vt:lpstr>
      <vt:lpstr>Self-Disclosure</vt:lpstr>
      <vt:lpstr>Recap</vt:lpstr>
      <vt:lpstr>One Thing I Learned</vt:lpstr>
      <vt:lpstr>Next Steps</vt:lpstr>
      <vt:lpstr>Resources and  Referrals</vt:lpstr>
      <vt:lpstr>Resources and Referrals</vt:lpstr>
      <vt:lpstr>Steps to Effective Referrals</vt:lpstr>
      <vt:lpstr>Step 1: Approach</vt:lpstr>
      <vt:lpstr>Step 2: Education and Encourage</vt:lpstr>
      <vt:lpstr>Step 3: Refer</vt:lpstr>
      <vt:lpstr>Questions?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Mentoring Relationships &amp; Skills</dc:title>
  <dc:creator>Helen Gillis</dc:creator>
  <cp:lastModifiedBy>Eliquo</cp:lastModifiedBy>
  <cp:revision>547</cp:revision>
  <cp:lastPrinted>2014-09-13T01:45:08Z</cp:lastPrinted>
  <dcterms:created xsi:type="dcterms:W3CDTF">2015-07-30T01:24:36Z</dcterms:created>
  <dcterms:modified xsi:type="dcterms:W3CDTF">2016-07-19T17:00:26Z</dcterms:modified>
</cp:coreProperties>
</file>