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8" r:id="rId1"/>
    <p:sldMasterId id="2147483786" r:id="rId2"/>
    <p:sldMasterId id="2147483797" r:id="rId3"/>
    <p:sldMasterId id="2147483802" r:id="rId4"/>
    <p:sldMasterId id="2147483805" r:id="rId5"/>
  </p:sldMasterIdLst>
  <p:notesMasterIdLst>
    <p:notesMasterId r:id="rId30"/>
  </p:notesMasterIdLst>
  <p:handoutMasterIdLst>
    <p:handoutMasterId r:id="rId31"/>
  </p:handoutMasterIdLst>
  <p:sldIdLst>
    <p:sldId id="256" r:id="rId6"/>
    <p:sldId id="413" r:id="rId7"/>
    <p:sldId id="419" r:id="rId8"/>
    <p:sldId id="429" r:id="rId9"/>
    <p:sldId id="422" r:id="rId10"/>
    <p:sldId id="443" r:id="rId11"/>
    <p:sldId id="441" r:id="rId12"/>
    <p:sldId id="432" r:id="rId13"/>
    <p:sldId id="433" r:id="rId14"/>
    <p:sldId id="434" r:id="rId15"/>
    <p:sldId id="430" r:id="rId16"/>
    <p:sldId id="442" r:id="rId17"/>
    <p:sldId id="423" r:id="rId18"/>
    <p:sldId id="435" r:id="rId19"/>
    <p:sldId id="436" r:id="rId20"/>
    <p:sldId id="439" r:id="rId21"/>
    <p:sldId id="427" r:id="rId22"/>
    <p:sldId id="417" r:id="rId23"/>
    <p:sldId id="437" r:id="rId24"/>
    <p:sldId id="438" r:id="rId25"/>
    <p:sldId id="428" r:id="rId26"/>
    <p:sldId id="418" r:id="rId27"/>
    <p:sldId id="440" r:id="rId28"/>
    <p:sldId id="425" r:id="rId2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xam Preparation" id="{33207B0E-E43E-470A-9690-E11519F897E5}">
          <p14:sldIdLst>
            <p14:sldId id="256"/>
            <p14:sldId id="413"/>
            <p14:sldId id="419"/>
            <p14:sldId id="429"/>
            <p14:sldId id="422"/>
            <p14:sldId id="443"/>
            <p14:sldId id="441"/>
            <p14:sldId id="432"/>
            <p14:sldId id="433"/>
            <p14:sldId id="434"/>
            <p14:sldId id="430"/>
            <p14:sldId id="442"/>
            <p14:sldId id="423"/>
            <p14:sldId id="435"/>
            <p14:sldId id="436"/>
            <p14:sldId id="439"/>
            <p14:sldId id="427"/>
            <p14:sldId id="417"/>
            <p14:sldId id="437"/>
            <p14:sldId id="438"/>
            <p14:sldId id="428"/>
            <p14:sldId id="418"/>
            <p14:sldId id="440"/>
            <p14:sldId id="425"/>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41D406"/>
    <a:srgbClr val="6600FF"/>
    <a:srgbClr val="1A9810"/>
    <a:srgbClr val="AB98C2"/>
    <a:srgbClr val="E6CDFF"/>
    <a:srgbClr val="ACE6B7"/>
    <a:srgbClr val="CDEEAA"/>
    <a:srgbClr val="F6C1A9"/>
    <a:srgbClr val="9EF2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73609" autoAdjust="0"/>
  </p:normalViewPr>
  <p:slideViewPr>
    <p:cSldViewPr showGuides="1">
      <p:cViewPr varScale="1">
        <p:scale>
          <a:sx n="95" d="100"/>
          <a:sy n="95" d="100"/>
        </p:scale>
        <p:origin x="-2016" y="-90"/>
      </p:cViewPr>
      <p:guideLst>
        <p:guide orient="horz" pos="2160"/>
        <p:guide pos="2880"/>
      </p:guideLst>
    </p:cSldViewPr>
  </p:slideViewPr>
  <p:outlineViewPr>
    <p:cViewPr>
      <p:scale>
        <a:sx n="33" d="100"/>
        <a:sy n="33" d="100"/>
      </p:scale>
      <p:origin x="0" y="66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32" y="-90"/>
      </p:cViewPr>
      <p:guideLst>
        <p:guide orient="horz" pos="2934"/>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4" y="0"/>
            <a:ext cx="2971800" cy="465693"/>
          </a:xfrm>
          <a:prstGeom prst="rect">
            <a:avLst/>
          </a:prstGeom>
        </p:spPr>
        <p:txBody>
          <a:bodyPr vert="horz" lIns="91440" tIns="45720" rIns="91440" bIns="45720" rtlCol="0"/>
          <a:lstStyle>
            <a:lvl1pPr algn="r">
              <a:defRPr sz="1200"/>
            </a:lvl1pPr>
          </a:lstStyle>
          <a:p>
            <a:fld id="{FE6F95E3-8995-453D-8F2B-76B6C974DC7D}" type="datetimeFigureOut">
              <a:rPr lang="en-CA" smtClean="0"/>
              <a:pPr/>
              <a:t>19/07/2016</a:t>
            </a:fld>
            <a:endParaRPr lang="en-CA"/>
          </a:p>
        </p:txBody>
      </p:sp>
      <p:sp>
        <p:nvSpPr>
          <p:cNvPr id="4" name="Footer Placeholder 3"/>
          <p:cNvSpPr>
            <a:spLocks noGrp="1"/>
          </p:cNvSpPr>
          <p:nvPr>
            <p:ph type="ftr" sz="quarter" idx="2"/>
          </p:nvPr>
        </p:nvSpPr>
        <p:spPr>
          <a:xfrm>
            <a:off x="0" y="8846554"/>
            <a:ext cx="2971800" cy="465693"/>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4" y="8846554"/>
            <a:ext cx="2971800" cy="465693"/>
          </a:xfrm>
          <a:prstGeom prst="rect">
            <a:avLst/>
          </a:prstGeom>
        </p:spPr>
        <p:txBody>
          <a:bodyPr vert="horz" lIns="91440" tIns="45720" rIns="91440" bIns="45720" rtlCol="0" anchor="b"/>
          <a:lstStyle>
            <a:lvl1pPr algn="r">
              <a:defRPr sz="1200"/>
            </a:lvl1pPr>
          </a:lstStyle>
          <a:p>
            <a:fld id="{62A75666-3C24-43FC-816E-64D3D7F94728}" type="slidenum">
              <a:rPr lang="en-CA" smtClean="0"/>
              <a:pPr/>
              <a:t>‹#›</a:t>
            </a:fld>
            <a:endParaRPr lang="en-CA"/>
          </a:p>
        </p:txBody>
      </p:sp>
    </p:spTree>
    <p:extLst>
      <p:ext uri="{BB962C8B-B14F-4D97-AF65-F5344CB8AC3E}">
        <p14:creationId xmlns:p14="http://schemas.microsoft.com/office/powerpoint/2010/main" val="1488110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4" y="0"/>
            <a:ext cx="2971800" cy="465693"/>
          </a:xfrm>
          <a:prstGeom prst="rect">
            <a:avLst/>
          </a:prstGeom>
        </p:spPr>
        <p:txBody>
          <a:bodyPr vert="horz" lIns="91440" tIns="45720" rIns="91440" bIns="45720" rtlCol="0"/>
          <a:lstStyle>
            <a:lvl1pPr algn="r">
              <a:defRPr sz="1200"/>
            </a:lvl1pPr>
          </a:lstStyle>
          <a:p>
            <a:fld id="{75EBE12F-0950-4622-8751-5A39F0EDFDDB}" type="datetimeFigureOut">
              <a:rPr lang="en-CA" smtClean="0"/>
              <a:pPr/>
              <a:t>19/07/2016</a:t>
            </a:fld>
            <a:endParaRPr lang="en-CA"/>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46554"/>
            <a:ext cx="2971800" cy="46569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4" y="8846554"/>
            <a:ext cx="2971800" cy="465693"/>
          </a:xfrm>
          <a:prstGeom prst="rect">
            <a:avLst/>
          </a:prstGeom>
        </p:spPr>
        <p:txBody>
          <a:bodyPr vert="horz" lIns="91440" tIns="45720" rIns="91440" bIns="45720" rtlCol="0" anchor="b"/>
          <a:lstStyle>
            <a:lvl1pPr algn="r">
              <a:defRPr sz="1200"/>
            </a:lvl1pPr>
          </a:lstStyle>
          <a:p>
            <a:fld id="{48534198-6479-454D-8818-4AD61D0A4700}" type="slidenum">
              <a:rPr lang="en-CA" smtClean="0"/>
              <a:pPr/>
              <a:t>‹#›</a:t>
            </a:fld>
            <a:endParaRPr lang="en-CA"/>
          </a:p>
        </p:txBody>
      </p:sp>
    </p:spTree>
    <p:extLst>
      <p:ext uri="{BB962C8B-B14F-4D97-AF65-F5344CB8AC3E}">
        <p14:creationId xmlns:p14="http://schemas.microsoft.com/office/powerpoint/2010/main" val="3569237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8534198-6479-454D-8818-4AD61D0A4700}" type="slidenum">
              <a:rPr lang="en-CA" smtClean="0"/>
              <a:pPr/>
              <a:t>1</a:t>
            </a:fld>
            <a:endParaRPr lang="en-CA"/>
          </a:p>
        </p:txBody>
      </p:sp>
    </p:spTree>
    <p:extLst>
      <p:ext uri="{BB962C8B-B14F-4D97-AF65-F5344CB8AC3E}">
        <p14:creationId xmlns:p14="http://schemas.microsoft.com/office/powerpoint/2010/main" val="2434027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p:txBody>
      </p:sp>
      <p:sp>
        <p:nvSpPr>
          <p:cNvPr id="4" name="Slide Number Placeholder 3"/>
          <p:cNvSpPr>
            <a:spLocks noGrp="1"/>
          </p:cNvSpPr>
          <p:nvPr>
            <p:ph type="sldNum" sz="quarter" idx="10"/>
          </p:nvPr>
        </p:nvSpPr>
        <p:spPr/>
        <p:txBody>
          <a:bodyPr/>
          <a:lstStyle/>
          <a:p>
            <a:fld id="{48534198-6479-454D-8818-4AD61D0A4700}" type="slidenum">
              <a:rPr lang="en-CA" smtClean="0"/>
              <a:pPr/>
              <a:t>10</a:t>
            </a:fld>
            <a:endParaRPr lang="en-CA"/>
          </a:p>
        </p:txBody>
      </p:sp>
    </p:spTree>
    <p:extLst>
      <p:ext uri="{BB962C8B-B14F-4D97-AF65-F5344CB8AC3E}">
        <p14:creationId xmlns:p14="http://schemas.microsoft.com/office/powerpoint/2010/main" val="291861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p:txBody>
      </p:sp>
      <p:sp>
        <p:nvSpPr>
          <p:cNvPr id="4" name="Slide Number Placeholder 3"/>
          <p:cNvSpPr>
            <a:spLocks noGrp="1"/>
          </p:cNvSpPr>
          <p:nvPr>
            <p:ph type="sldNum" sz="quarter" idx="10"/>
          </p:nvPr>
        </p:nvSpPr>
        <p:spPr/>
        <p:txBody>
          <a:bodyPr/>
          <a:lstStyle/>
          <a:p>
            <a:fld id="{48534198-6479-454D-8818-4AD61D0A4700}" type="slidenum">
              <a:rPr lang="en-CA" smtClean="0"/>
              <a:pPr/>
              <a:t>11</a:t>
            </a:fld>
            <a:endParaRPr lang="en-CA"/>
          </a:p>
        </p:txBody>
      </p:sp>
    </p:spTree>
    <p:extLst>
      <p:ext uri="{BB962C8B-B14F-4D97-AF65-F5344CB8AC3E}">
        <p14:creationId xmlns:p14="http://schemas.microsoft.com/office/powerpoint/2010/main" val="1258097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p:txBody>
      </p:sp>
      <p:sp>
        <p:nvSpPr>
          <p:cNvPr id="4" name="Slide Number Placeholder 3"/>
          <p:cNvSpPr>
            <a:spLocks noGrp="1"/>
          </p:cNvSpPr>
          <p:nvPr>
            <p:ph type="sldNum" sz="quarter" idx="10"/>
          </p:nvPr>
        </p:nvSpPr>
        <p:spPr/>
        <p:txBody>
          <a:bodyPr/>
          <a:lstStyle/>
          <a:p>
            <a:fld id="{48534198-6479-454D-8818-4AD61D0A4700}" type="slidenum">
              <a:rPr lang="en-CA" smtClean="0"/>
              <a:pPr/>
              <a:t>12</a:t>
            </a:fld>
            <a:endParaRPr lang="en-CA"/>
          </a:p>
        </p:txBody>
      </p:sp>
    </p:spTree>
    <p:extLst>
      <p:ext uri="{BB962C8B-B14F-4D97-AF65-F5344CB8AC3E}">
        <p14:creationId xmlns:p14="http://schemas.microsoft.com/office/powerpoint/2010/main" val="2024058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48534198-6479-454D-8818-4AD61D0A4700}" type="slidenum">
              <a:rPr lang="en-CA" smtClean="0"/>
              <a:pPr/>
              <a:t>13</a:t>
            </a:fld>
            <a:endParaRPr lang="en-CA"/>
          </a:p>
        </p:txBody>
      </p:sp>
    </p:spTree>
    <p:extLst>
      <p:ext uri="{BB962C8B-B14F-4D97-AF65-F5344CB8AC3E}">
        <p14:creationId xmlns:p14="http://schemas.microsoft.com/office/powerpoint/2010/main" val="2856778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indent="-457200">
              <a:buNone/>
            </a:pPr>
            <a:endParaRPr lang="en-US" dirty="0" smtClean="0"/>
          </a:p>
        </p:txBody>
      </p:sp>
      <p:sp>
        <p:nvSpPr>
          <p:cNvPr id="4" name="Slide Number Placeholder 3"/>
          <p:cNvSpPr>
            <a:spLocks noGrp="1"/>
          </p:cNvSpPr>
          <p:nvPr>
            <p:ph type="sldNum" sz="quarter" idx="10"/>
          </p:nvPr>
        </p:nvSpPr>
        <p:spPr/>
        <p:txBody>
          <a:bodyPr/>
          <a:lstStyle/>
          <a:p>
            <a:fld id="{48534198-6479-454D-8818-4AD61D0A4700}" type="slidenum">
              <a:rPr lang="en-CA" smtClean="0"/>
              <a:pPr/>
              <a:t>14</a:t>
            </a:fld>
            <a:endParaRPr lang="en-CA"/>
          </a:p>
        </p:txBody>
      </p:sp>
    </p:spTree>
    <p:extLst>
      <p:ext uri="{BB962C8B-B14F-4D97-AF65-F5344CB8AC3E}">
        <p14:creationId xmlns:p14="http://schemas.microsoft.com/office/powerpoint/2010/main" val="1090949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indent="-457200">
              <a:buNone/>
            </a:pPr>
            <a:endParaRPr lang="en-US" dirty="0" smtClean="0"/>
          </a:p>
        </p:txBody>
      </p:sp>
      <p:sp>
        <p:nvSpPr>
          <p:cNvPr id="4" name="Slide Number Placeholder 3"/>
          <p:cNvSpPr>
            <a:spLocks noGrp="1"/>
          </p:cNvSpPr>
          <p:nvPr>
            <p:ph type="sldNum" sz="quarter" idx="10"/>
          </p:nvPr>
        </p:nvSpPr>
        <p:spPr/>
        <p:txBody>
          <a:bodyPr/>
          <a:lstStyle/>
          <a:p>
            <a:fld id="{48534198-6479-454D-8818-4AD61D0A4700}" type="slidenum">
              <a:rPr lang="en-CA" smtClean="0"/>
              <a:pPr/>
              <a:t>15</a:t>
            </a:fld>
            <a:endParaRPr lang="en-CA"/>
          </a:p>
        </p:txBody>
      </p:sp>
    </p:spTree>
    <p:extLst>
      <p:ext uri="{BB962C8B-B14F-4D97-AF65-F5344CB8AC3E}">
        <p14:creationId xmlns:p14="http://schemas.microsoft.com/office/powerpoint/2010/main" val="2632497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indent="-457200">
              <a:buNone/>
            </a:pPr>
            <a:endParaRPr lang="en-US" dirty="0" smtClean="0"/>
          </a:p>
        </p:txBody>
      </p:sp>
      <p:sp>
        <p:nvSpPr>
          <p:cNvPr id="4" name="Slide Number Placeholder 3"/>
          <p:cNvSpPr>
            <a:spLocks noGrp="1"/>
          </p:cNvSpPr>
          <p:nvPr>
            <p:ph type="sldNum" sz="quarter" idx="10"/>
          </p:nvPr>
        </p:nvSpPr>
        <p:spPr/>
        <p:txBody>
          <a:bodyPr/>
          <a:lstStyle/>
          <a:p>
            <a:fld id="{48534198-6479-454D-8818-4AD61D0A4700}" type="slidenum">
              <a:rPr lang="en-CA" smtClean="0"/>
              <a:pPr/>
              <a:t>16</a:t>
            </a:fld>
            <a:endParaRPr lang="en-CA"/>
          </a:p>
        </p:txBody>
      </p:sp>
    </p:spTree>
    <p:extLst>
      <p:ext uri="{BB962C8B-B14F-4D97-AF65-F5344CB8AC3E}">
        <p14:creationId xmlns:p14="http://schemas.microsoft.com/office/powerpoint/2010/main" val="3256164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17</a:t>
            </a:fld>
            <a:endParaRPr lang="en-CA"/>
          </a:p>
        </p:txBody>
      </p:sp>
    </p:spTree>
    <p:extLst>
      <p:ext uri="{BB962C8B-B14F-4D97-AF65-F5344CB8AC3E}">
        <p14:creationId xmlns:p14="http://schemas.microsoft.com/office/powerpoint/2010/main" val="766666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18</a:t>
            </a:fld>
            <a:endParaRPr lang="en-CA"/>
          </a:p>
        </p:txBody>
      </p:sp>
    </p:spTree>
    <p:extLst>
      <p:ext uri="{BB962C8B-B14F-4D97-AF65-F5344CB8AC3E}">
        <p14:creationId xmlns:p14="http://schemas.microsoft.com/office/powerpoint/2010/main" val="32025576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19</a:t>
            </a:fld>
            <a:endParaRPr lang="en-CA"/>
          </a:p>
        </p:txBody>
      </p:sp>
    </p:spTree>
    <p:extLst>
      <p:ext uri="{BB962C8B-B14F-4D97-AF65-F5344CB8AC3E}">
        <p14:creationId xmlns:p14="http://schemas.microsoft.com/office/powerpoint/2010/main" val="1856690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2</a:t>
            </a:fld>
            <a:endParaRPr lang="en-CA"/>
          </a:p>
        </p:txBody>
      </p:sp>
    </p:spTree>
    <p:extLst>
      <p:ext uri="{BB962C8B-B14F-4D97-AF65-F5344CB8AC3E}">
        <p14:creationId xmlns:p14="http://schemas.microsoft.com/office/powerpoint/2010/main" val="1412886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20</a:t>
            </a:fld>
            <a:endParaRPr lang="en-CA"/>
          </a:p>
        </p:txBody>
      </p:sp>
    </p:spTree>
    <p:extLst>
      <p:ext uri="{BB962C8B-B14F-4D97-AF65-F5344CB8AC3E}">
        <p14:creationId xmlns:p14="http://schemas.microsoft.com/office/powerpoint/2010/main" val="36215172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21</a:t>
            </a:fld>
            <a:endParaRPr lang="en-CA"/>
          </a:p>
        </p:txBody>
      </p:sp>
    </p:spTree>
    <p:extLst>
      <p:ext uri="{BB962C8B-B14F-4D97-AF65-F5344CB8AC3E}">
        <p14:creationId xmlns:p14="http://schemas.microsoft.com/office/powerpoint/2010/main" val="39690921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22</a:t>
            </a:fld>
            <a:endParaRPr lang="en-CA"/>
          </a:p>
        </p:txBody>
      </p:sp>
    </p:spTree>
    <p:extLst>
      <p:ext uri="{BB962C8B-B14F-4D97-AF65-F5344CB8AC3E}">
        <p14:creationId xmlns:p14="http://schemas.microsoft.com/office/powerpoint/2010/main" val="13677097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23</a:t>
            </a:fld>
            <a:endParaRPr lang="en-CA"/>
          </a:p>
        </p:txBody>
      </p:sp>
    </p:spTree>
    <p:extLst>
      <p:ext uri="{BB962C8B-B14F-4D97-AF65-F5344CB8AC3E}">
        <p14:creationId xmlns:p14="http://schemas.microsoft.com/office/powerpoint/2010/main" val="38632285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24</a:t>
            </a:fld>
            <a:endParaRPr lang="en-CA"/>
          </a:p>
        </p:txBody>
      </p:sp>
    </p:spTree>
    <p:extLst>
      <p:ext uri="{BB962C8B-B14F-4D97-AF65-F5344CB8AC3E}">
        <p14:creationId xmlns:p14="http://schemas.microsoft.com/office/powerpoint/2010/main" val="3141537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3</a:t>
            </a:fld>
            <a:endParaRPr lang="en-CA"/>
          </a:p>
        </p:txBody>
      </p:sp>
    </p:spTree>
    <p:extLst>
      <p:ext uri="{BB962C8B-B14F-4D97-AF65-F5344CB8AC3E}">
        <p14:creationId xmlns:p14="http://schemas.microsoft.com/office/powerpoint/2010/main" val="1651180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p:txBody>
      </p:sp>
      <p:sp>
        <p:nvSpPr>
          <p:cNvPr id="4" name="Slide Number Placeholder 3"/>
          <p:cNvSpPr>
            <a:spLocks noGrp="1"/>
          </p:cNvSpPr>
          <p:nvPr>
            <p:ph type="sldNum" sz="quarter" idx="10"/>
          </p:nvPr>
        </p:nvSpPr>
        <p:spPr/>
        <p:txBody>
          <a:bodyPr/>
          <a:lstStyle/>
          <a:p>
            <a:fld id="{48534198-6479-454D-8818-4AD61D0A4700}" type="slidenum">
              <a:rPr lang="en-CA" smtClean="0"/>
              <a:pPr/>
              <a:t>4</a:t>
            </a:fld>
            <a:endParaRPr lang="en-CA"/>
          </a:p>
        </p:txBody>
      </p:sp>
    </p:spTree>
    <p:extLst>
      <p:ext uri="{BB962C8B-B14F-4D97-AF65-F5344CB8AC3E}">
        <p14:creationId xmlns:p14="http://schemas.microsoft.com/office/powerpoint/2010/main" val="3331499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5</a:t>
            </a:fld>
            <a:endParaRPr lang="en-CA"/>
          </a:p>
        </p:txBody>
      </p:sp>
    </p:spTree>
    <p:extLst>
      <p:ext uri="{BB962C8B-B14F-4D97-AF65-F5344CB8AC3E}">
        <p14:creationId xmlns:p14="http://schemas.microsoft.com/office/powerpoint/2010/main" val="821960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6</a:t>
            </a:fld>
            <a:endParaRPr lang="en-CA"/>
          </a:p>
        </p:txBody>
      </p:sp>
    </p:spTree>
    <p:extLst>
      <p:ext uri="{BB962C8B-B14F-4D97-AF65-F5344CB8AC3E}">
        <p14:creationId xmlns:p14="http://schemas.microsoft.com/office/powerpoint/2010/main" val="2634853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p:txBody>
      </p:sp>
      <p:sp>
        <p:nvSpPr>
          <p:cNvPr id="4" name="Slide Number Placeholder 3"/>
          <p:cNvSpPr>
            <a:spLocks noGrp="1"/>
          </p:cNvSpPr>
          <p:nvPr>
            <p:ph type="sldNum" sz="quarter" idx="10"/>
          </p:nvPr>
        </p:nvSpPr>
        <p:spPr/>
        <p:txBody>
          <a:bodyPr/>
          <a:lstStyle/>
          <a:p>
            <a:fld id="{48534198-6479-454D-8818-4AD61D0A4700}" type="slidenum">
              <a:rPr lang="en-CA" smtClean="0"/>
              <a:pPr/>
              <a:t>7</a:t>
            </a:fld>
            <a:endParaRPr lang="en-CA"/>
          </a:p>
        </p:txBody>
      </p:sp>
    </p:spTree>
    <p:extLst>
      <p:ext uri="{BB962C8B-B14F-4D97-AF65-F5344CB8AC3E}">
        <p14:creationId xmlns:p14="http://schemas.microsoft.com/office/powerpoint/2010/main" val="1382609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CA" baseline="0" dirty="0" smtClean="0"/>
          </a:p>
        </p:txBody>
      </p:sp>
      <p:sp>
        <p:nvSpPr>
          <p:cNvPr id="4" name="Slide Number Placeholder 3"/>
          <p:cNvSpPr>
            <a:spLocks noGrp="1"/>
          </p:cNvSpPr>
          <p:nvPr>
            <p:ph type="sldNum" sz="quarter" idx="10"/>
          </p:nvPr>
        </p:nvSpPr>
        <p:spPr/>
        <p:txBody>
          <a:bodyPr/>
          <a:lstStyle/>
          <a:p>
            <a:fld id="{48534198-6479-454D-8818-4AD61D0A4700}" type="slidenum">
              <a:rPr lang="en-CA" smtClean="0"/>
              <a:pPr/>
              <a:t>8</a:t>
            </a:fld>
            <a:endParaRPr lang="en-CA"/>
          </a:p>
        </p:txBody>
      </p:sp>
    </p:spTree>
    <p:extLst>
      <p:ext uri="{BB962C8B-B14F-4D97-AF65-F5344CB8AC3E}">
        <p14:creationId xmlns:p14="http://schemas.microsoft.com/office/powerpoint/2010/main" val="838508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CA" baseline="0" dirty="0" smtClean="0"/>
          </a:p>
        </p:txBody>
      </p:sp>
      <p:sp>
        <p:nvSpPr>
          <p:cNvPr id="4" name="Slide Number Placeholder 3"/>
          <p:cNvSpPr>
            <a:spLocks noGrp="1"/>
          </p:cNvSpPr>
          <p:nvPr>
            <p:ph type="sldNum" sz="quarter" idx="10"/>
          </p:nvPr>
        </p:nvSpPr>
        <p:spPr/>
        <p:txBody>
          <a:bodyPr/>
          <a:lstStyle/>
          <a:p>
            <a:fld id="{48534198-6479-454D-8818-4AD61D0A4700}" type="slidenum">
              <a:rPr lang="en-CA" smtClean="0"/>
              <a:pPr/>
              <a:t>9</a:t>
            </a:fld>
            <a:endParaRPr lang="en-CA"/>
          </a:p>
        </p:txBody>
      </p:sp>
    </p:spTree>
    <p:extLst>
      <p:ext uri="{BB962C8B-B14F-4D97-AF65-F5344CB8AC3E}">
        <p14:creationId xmlns:p14="http://schemas.microsoft.com/office/powerpoint/2010/main" val="1537431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0C7DA5-617A-407D-81D1-202B8422EACB}" type="datetimeFigureOut">
              <a:rPr lang="en-CA" smtClean="0"/>
              <a:pPr/>
              <a:t>19/07/2016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C7DA5-617A-407D-81D1-202B8422EACB}" type="datetimeFigureOut">
              <a:rPr lang="en-CA" smtClean="0"/>
              <a:pPr/>
              <a:t>19/07/2016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C7DA5-617A-407D-81D1-202B8422EACB}" type="datetimeFigureOut">
              <a:rPr lang="en-CA" smtClean="0"/>
              <a:pPr/>
              <a:t>19/07/2016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0C7DA5-617A-407D-81D1-202B8422EACB}" type="datetimeFigureOut">
              <a:rPr lang="en-CA" smtClean="0"/>
              <a:pPr/>
              <a:t>19/07/2016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C7DA5-617A-407D-81D1-202B8422EACB}" type="datetimeFigureOut">
              <a:rPr lang="en-CA" smtClean="0"/>
              <a:pPr/>
              <a:t>19/07/2016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E199BB2-54BF-40CA-879B-3AF366A26ACC}" type="datetimeFigureOut">
              <a:rPr lang="en-CA" smtClean="0"/>
              <a:pPr/>
              <a:t>19/07/2016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199BB2-54BF-40CA-879B-3AF366A26ACC}" type="datetimeFigureOut">
              <a:rPr lang="en-CA" smtClean="0"/>
              <a:pPr/>
              <a:t>19/07/2016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199BB2-54BF-40CA-879B-3AF366A26ACC}" type="datetimeFigureOut">
              <a:rPr lang="en-CA" smtClean="0"/>
              <a:pPr/>
              <a:t>19/07/2016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199BB2-54BF-40CA-879B-3AF366A26ACC}" type="datetimeFigureOut">
              <a:rPr lang="en-CA" smtClean="0"/>
              <a:pPr/>
              <a:t>19/07/2016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0C7DA5-617A-407D-81D1-202B8422EACB}" type="datetimeFigureOut">
              <a:rPr lang="en-CA" smtClean="0"/>
              <a:pPr/>
              <a:t>19/07/2016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Mentoring Relationship</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40C7DA5-617A-407D-81D1-202B8422EACB}" type="datetimeFigureOut">
              <a:rPr lang="en-CA" smtClean="0"/>
              <a:pPr/>
              <a:t>19/07/2016</a:t>
            </a:fld>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5924B8A-7607-4E86-9209-A4DEF41CD704}"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Lst>
  <p:timing>
    <p:tnLst>
      <p:par>
        <p:cTn id="1" dur="indefinite" restart="never" nodeType="tmRoot"/>
      </p:par>
    </p:tnLst>
  </p:timing>
  <p:txStyles>
    <p:titleStyle>
      <a:lvl1pPr algn="l" defTabSz="914400" rtl="0" eaLnBrk="1" latinLnBrk="0" hangingPunct="1">
        <a:spcBef>
          <a:spcPct val="0"/>
        </a:spcBef>
        <a:buNone/>
        <a:defRPr sz="4000" b="1" kern="1200" spc="-100" baseline="0">
          <a:solidFill>
            <a:schemeClr val="tx2"/>
          </a:solidFill>
          <a:latin typeface="Calibri" panose="020F0502020204030204" pitchFamily="34" charset="0"/>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Calibri" panose="020F0502020204030204" pitchFamily="34" charset="0"/>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Calibri" panose="020F0502020204030204" pitchFamily="34" charset="0"/>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Calibri" panose="020F0502020204030204" pitchFamily="34" charset="0"/>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Calibri" panose="020F0502020204030204" pitchFamily="34" charset="0"/>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Effective Communication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40C7DA5-617A-407D-81D1-202B8422EACB}" type="datetimeFigureOut">
              <a:rPr lang="en-CA" smtClean="0"/>
              <a:pPr/>
              <a:t>19/07/2016</a:t>
            </a:fld>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5924B8A-7607-4E86-9209-A4DEF41CD704}"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Calibri" panose="020F0502020204030204" pitchFamily="34" charset="0"/>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Calibri" panose="020F0502020204030204" pitchFamily="34" charset="0"/>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Calibri" panose="020F0502020204030204" pitchFamily="34" charset="0"/>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Calibri" panose="020F0502020204030204" pitchFamily="34" charset="0"/>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Calibri" panose="020F0502020204030204" pitchFamily="34" charset="0"/>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40C7DA5-617A-407D-81D1-202B8422EACB}" type="datetimeFigureOut">
              <a:rPr lang="en-CA" smtClean="0"/>
              <a:pPr/>
              <a:t>19/07/2016</a:t>
            </a:fld>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5924B8A-7607-4E86-9209-A4DEF41CD704}"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Lst>
  <p:timing>
    <p:tnLst>
      <p:par>
        <p:cTn id="1" dur="indefinite" restart="never" nodeType="tmRoot"/>
      </p:par>
    </p:tnLst>
  </p:timing>
  <p:txStyles>
    <p:titleStyle>
      <a:lvl1pPr algn="l" defTabSz="914400" rtl="0" eaLnBrk="1" latinLnBrk="0" hangingPunct="1">
        <a:spcBef>
          <a:spcPct val="0"/>
        </a:spcBef>
        <a:buNone/>
        <a:defRPr sz="4000" b="1" kern="1200" spc="-100" baseline="0">
          <a:solidFill>
            <a:srgbClr val="7030A0"/>
          </a:solidFill>
          <a:latin typeface="Calibri" panose="020F0502020204030204" pitchFamily="34" charset="0"/>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40C7DA5-617A-407D-81D1-202B8422EACB}" type="datetimeFigureOut">
              <a:rPr lang="en-CA" smtClean="0"/>
              <a:pPr/>
              <a:t>19/07/2016</a:t>
            </a:fld>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5924B8A-7607-4E86-9209-A4DEF41CD704}"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Lst>
  <p:timing>
    <p:tnLst>
      <p:par>
        <p:cTn id="1" dur="indefinite" restart="never" nodeType="tmRoot"/>
      </p:par>
    </p:tnLst>
  </p:timing>
  <p:txStyles>
    <p:titleStyle>
      <a:lvl1pPr algn="l" defTabSz="914400" rtl="0" eaLnBrk="1" latinLnBrk="0" hangingPunct="1">
        <a:spcBef>
          <a:spcPct val="0"/>
        </a:spcBef>
        <a:buNone/>
        <a:defRPr sz="4000" b="1" kern="1200" spc="-100" baseline="0">
          <a:solidFill>
            <a:srgbClr val="FF6600"/>
          </a:solidFill>
          <a:latin typeface="Calibri" panose="020F0502020204030204" pitchFamily="34" charset="0"/>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40C7DA5-617A-407D-81D1-202B8422EACB}" type="datetimeFigureOut">
              <a:rPr lang="en-CA" smtClean="0"/>
              <a:pPr/>
              <a:t>19/07/2016</a:t>
            </a:fld>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5924B8A-7607-4E86-9209-A4DEF41CD704}"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Lst>
  <p:timing>
    <p:tnLst>
      <p:par>
        <p:cTn id="1" dur="indefinite" restart="never" nodeType="tmRoot"/>
      </p:par>
    </p:tnLst>
  </p:timing>
  <p:txStyles>
    <p:titleStyle>
      <a:lvl1pPr algn="l" defTabSz="914400" rtl="0" eaLnBrk="1" latinLnBrk="0" hangingPunct="1">
        <a:spcBef>
          <a:spcPct val="0"/>
        </a:spcBef>
        <a:buNone/>
        <a:defRPr sz="4000" b="1" kern="1200" spc="-100" baseline="0">
          <a:solidFill>
            <a:srgbClr val="0070C0"/>
          </a:solidFill>
          <a:latin typeface="Calibri" panose="020F0502020204030204" pitchFamily="34" charset="0"/>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wCXtKEpev4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Exam Preparation</a:t>
            </a:r>
            <a:endParaRPr lang="en-CA" dirty="0"/>
          </a:p>
        </p:txBody>
      </p:sp>
      <p:sp>
        <p:nvSpPr>
          <p:cNvPr id="3" name="Subtitle 2"/>
          <p:cNvSpPr>
            <a:spLocks noGrp="1"/>
          </p:cNvSpPr>
          <p:nvPr>
            <p:ph type="subTitle" idx="1"/>
          </p:nvPr>
        </p:nvSpPr>
        <p:spPr/>
        <p:txBody>
          <a:bodyPr>
            <a:normAutofit/>
          </a:bodyPr>
          <a:lstStyle/>
          <a:p>
            <a:r>
              <a:rPr lang="en-CA" sz="2800" dirty="0" smtClean="0"/>
              <a:t>Caleigh Minshall</a:t>
            </a:r>
            <a:br>
              <a:rPr lang="en-CA" sz="2800" dirty="0" smtClean="0"/>
            </a:br>
            <a:r>
              <a:rPr lang="en-CA" sz="2800" dirty="0" smtClean="0"/>
              <a:t>Learning Strategies Outreach Coordinator</a:t>
            </a:r>
            <a:br>
              <a:rPr lang="en-CA" sz="2800" dirty="0" smtClean="0"/>
            </a:br>
            <a:r>
              <a:rPr lang="en-CA" sz="2800" dirty="0" smtClean="0"/>
              <a:t>Queen’s University</a:t>
            </a:r>
            <a:endParaRPr lang="en-CA" sz="2800" dirty="0"/>
          </a:p>
        </p:txBody>
      </p:sp>
      <p:pic>
        <p:nvPicPr>
          <p:cNvPr id="5" name="Picture 4" descr="M2 Peer Mentoring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9066" y="5085184"/>
            <a:ext cx="5522067" cy="1463040"/>
          </a:xfrm>
          <a:prstGeom prst="rect">
            <a:avLst/>
          </a:prstGeom>
        </p:spPr>
      </p:pic>
    </p:spTree>
    <p:extLst>
      <p:ext uri="{BB962C8B-B14F-4D97-AF65-F5344CB8AC3E}">
        <p14:creationId xmlns:p14="http://schemas.microsoft.com/office/powerpoint/2010/main" val="2704822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a Study Schedule?</a:t>
            </a:r>
            <a:endParaRPr lang="en-CA" dirty="0"/>
          </a:p>
        </p:txBody>
      </p:sp>
      <p:sp>
        <p:nvSpPr>
          <p:cNvPr id="3" name="Content Placeholder 2"/>
          <p:cNvSpPr>
            <a:spLocks noGrp="1"/>
          </p:cNvSpPr>
          <p:nvPr>
            <p:ph idx="1"/>
          </p:nvPr>
        </p:nvSpPr>
        <p:spPr/>
        <p:txBody>
          <a:bodyPr/>
          <a:lstStyle/>
          <a:p>
            <a:pPr>
              <a:buNone/>
            </a:pPr>
            <a:endParaRPr lang="en-CA" dirty="0" smtClean="0"/>
          </a:p>
          <a:p>
            <a:pPr>
              <a:buClr>
                <a:schemeClr val="tx2"/>
              </a:buClr>
            </a:pPr>
            <a:r>
              <a:rPr lang="en-CA" sz="2800" dirty="0" smtClean="0"/>
              <a:t>Helps to provide sense of control</a:t>
            </a:r>
          </a:p>
          <a:p>
            <a:pPr>
              <a:buClr>
                <a:schemeClr val="tx2"/>
              </a:buClr>
            </a:pPr>
            <a:r>
              <a:rPr lang="en-CA" sz="2800" dirty="0" smtClean="0"/>
              <a:t>“Reality check” — Is the student up-to-date? Does she understand the material?</a:t>
            </a:r>
          </a:p>
          <a:p>
            <a:pPr>
              <a:buClr>
                <a:schemeClr val="tx2"/>
              </a:buClr>
            </a:pPr>
            <a:r>
              <a:rPr lang="en-CA" sz="2800" dirty="0" smtClean="0"/>
              <a:t>Helps to ensure regular relaxation time</a:t>
            </a:r>
          </a:p>
          <a:p>
            <a:endParaRPr lang="en-CA" dirty="0" smtClean="0"/>
          </a:p>
          <a:p>
            <a:endParaRPr lang="en-CA" dirty="0" smtClean="0"/>
          </a:p>
          <a:p>
            <a:pPr marL="731520" lvl="1" indent="-457200">
              <a:buFont typeface="+mj-lt"/>
              <a:buAutoNum type="arabicPeriod"/>
            </a:pPr>
            <a:endParaRPr lang="en-CA" dirty="0" smtClean="0"/>
          </a:p>
        </p:txBody>
      </p:sp>
    </p:spTree>
    <p:extLst>
      <p:ext uri="{BB962C8B-B14F-4D97-AF65-F5344CB8AC3E}">
        <p14:creationId xmlns:p14="http://schemas.microsoft.com/office/powerpoint/2010/main" val="612934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Study Schedule Reflection (Activity)</a:t>
            </a:r>
            <a:endParaRPr lang="en-CA" dirty="0"/>
          </a:p>
        </p:txBody>
      </p:sp>
      <p:sp>
        <p:nvSpPr>
          <p:cNvPr id="3" name="Content Placeholder 2"/>
          <p:cNvSpPr>
            <a:spLocks noGrp="1"/>
          </p:cNvSpPr>
          <p:nvPr>
            <p:ph idx="1"/>
          </p:nvPr>
        </p:nvSpPr>
        <p:spPr/>
        <p:txBody>
          <a:bodyPr/>
          <a:lstStyle/>
          <a:p>
            <a:pPr>
              <a:buClr>
                <a:schemeClr val="tx2"/>
              </a:buClr>
            </a:pPr>
            <a:r>
              <a:rPr lang="en-CA" dirty="0" smtClean="0"/>
              <a:t>Break into small groups of four</a:t>
            </a:r>
          </a:p>
          <a:p>
            <a:pPr>
              <a:buClr>
                <a:schemeClr val="tx2"/>
              </a:buClr>
            </a:pPr>
            <a:r>
              <a:rPr lang="en-CA" dirty="0" smtClean="0"/>
              <a:t>On your flipchart, answer the following questions as a group about your </a:t>
            </a:r>
            <a:r>
              <a:rPr lang="en-CA" b="1" dirty="0" smtClean="0"/>
              <a:t>experience </a:t>
            </a:r>
            <a:r>
              <a:rPr lang="en-CA" dirty="0" smtClean="0"/>
              <a:t>of creating the study plan:</a:t>
            </a:r>
          </a:p>
          <a:p>
            <a:endParaRPr lang="en-CA" dirty="0"/>
          </a:p>
          <a:p>
            <a:pPr marL="0" indent="0" algn="ctr">
              <a:buNone/>
            </a:pPr>
            <a:r>
              <a:rPr lang="en-CA" dirty="0" smtClean="0"/>
              <a:t>What worked?</a:t>
            </a:r>
          </a:p>
          <a:p>
            <a:pPr marL="0" indent="0" algn="ctr">
              <a:buNone/>
            </a:pPr>
            <a:r>
              <a:rPr lang="en-CA" dirty="0" smtClean="0"/>
              <a:t>What didn’t work?</a:t>
            </a:r>
          </a:p>
          <a:p>
            <a:pPr marL="0" indent="0" algn="ctr">
              <a:buNone/>
            </a:pPr>
            <a:r>
              <a:rPr lang="en-CA" dirty="0" smtClean="0"/>
              <a:t>What is still confusing?</a:t>
            </a:r>
            <a:endParaRPr lang="en-CA" dirty="0"/>
          </a:p>
          <a:p>
            <a:pPr marL="0" indent="0" algn="ctr">
              <a:buNone/>
            </a:pPr>
            <a:endParaRPr lang="en-CA" dirty="0" smtClean="0"/>
          </a:p>
          <a:p>
            <a:pPr marL="0" indent="0">
              <a:buNone/>
            </a:pPr>
            <a:r>
              <a:rPr lang="en-CA" dirty="0" smtClean="0"/>
              <a:t>7 minutes. to discuss as a group. </a:t>
            </a:r>
            <a:br>
              <a:rPr lang="en-CA" dirty="0" smtClean="0"/>
            </a:br>
            <a:r>
              <a:rPr lang="en-CA" dirty="0" smtClean="0"/>
              <a:t>Then each group shares their results.</a:t>
            </a:r>
          </a:p>
        </p:txBody>
      </p:sp>
    </p:spTree>
    <p:extLst>
      <p:ext uri="{BB962C8B-B14F-4D97-AF65-F5344CB8AC3E}">
        <p14:creationId xmlns:p14="http://schemas.microsoft.com/office/powerpoint/2010/main" val="3285721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Considering Mental Health</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How can Mentors help Mentees create an exam schedule that  acknowledges their unique needs and abilities?</a:t>
            </a:r>
          </a:p>
          <a:p>
            <a:endParaRPr lang="en-CA" dirty="0" smtClean="0"/>
          </a:p>
          <a:p>
            <a:pPr>
              <a:buClr>
                <a:schemeClr val="tx2"/>
              </a:buClr>
            </a:pPr>
            <a:r>
              <a:rPr lang="en-CA" dirty="0" smtClean="0"/>
              <a:t>Reflect on past experiences and strategies that have worked</a:t>
            </a:r>
          </a:p>
          <a:p>
            <a:pPr>
              <a:buClr>
                <a:schemeClr val="tx2"/>
              </a:buClr>
            </a:pPr>
            <a:r>
              <a:rPr lang="en-CA" dirty="0" smtClean="0"/>
              <a:t>Encourage Mentee to realistically assess</a:t>
            </a:r>
            <a:br>
              <a:rPr lang="en-CA" dirty="0" smtClean="0"/>
            </a:br>
            <a:r>
              <a:rPr lang="en-CA" dirty="0" smtClean="0"/>
              <a:t>their current abilities and needs</a:t>
            </a:r>
          </a:p>
          <a:p>
            <a:pPr>
              <a:buClr>
                <a:schemeClr val="tx2"/>
              </a:buClr>
            </a:pPr>
            <a:r>
              <a:rPr lang="en-CA" dirty="0" smtClean="0"/>
              <a:t>Schedule in time off to relax +</a:t>
            </a:r>
            <a:br>
              <a:rPr lang="en-CA" dirty="0" smtClean="0"/>
            </a:br>
            <a:r>
              <a:rPr lang="en-CA" dirty="0" smtClean="0"/>
              <a:t>day(s) off to catch up if needed</a:t>
            </a:r>
          </a:p>
        </p:txBody>
      </p:sp>
      <p:pic>
        <p:nvPicPr>
          <p:cNvPr id="4" name="Picture 3" descr="Question Mark"/>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2011" y="3675102"/>
            <a:ext cx="3326365" cy="2834640"/>
          </a:xfrm>
          <a:prstGeom prst="rect">
            <a:avLst/>
          </a:prstGeom>
        </p:spPr>
      </p:pic>
    </p:spTree>
    <p:extLst>
      <p:ext uri="{BB962C8B-B14F-4D97-AF65-F5344CB8AC3E}">
        <p14:creationId xmlns:p14="http://schemas.microsoft.com/office/powerpoint/2010/main" val="4292865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Study </a:t>
            </a:r>
            <a:r>
              <a:rPr lang="en-US" dirty="0"/>
              <a:t>S</a:t>
            </a:r>
            <a:r>
              <a:rPr lang="en-US" dirty="0" smtClean="0"/>
              <a:t>chedule: Activity #1</a:t>
            </a:r>
            <a:endParaRPr lang="en-US" dirty="0"/>
          </a:p>
        </p:txBody>
      </p:sp>
      <p:sp>
        <p:nvSpPr>
          <p:cNvPr id="3" name="Content Placeholder 2"/>
          <p:cNvSpPr>
            <a:spLocks noGrp="1"/>
          </p:cNvSpPr>
          <p:nvPr>
            <p:ph idx="1"/>
          </p:nvPr>
        </p:nvSpPr>
        <p:spPr/>
        <p:txBody>
          <a:bodyPr/>
          <a:lstStyle/>
          <a:p>
            <a:pPr marL="457200" indent="-457200">
              <a:buNone/>
            </a:pPr>
            <a:r>
              <a:rPr lang="en-US" b="1" dirty="0" smtClean="0"/>
              <a:t>Scenario: </a:t>
            </a:r>
            <a:r>
              <a:rPr lang="en-US" dirty="0" smtClean="0"/>
              <a:t>Stacey is taking a full course load this term. You are going to help her identify her goals, prioritize her workload, and create a study schedule while ensuring this is a collaborative effort.</a:t>
            </a:r>
          </a:p>
          <a:p>
            <a:pPr marL="457200" indent="-457200">
              <a:buNone/>
            </a:pPr>
            <a:endParaRPr lang="en-US" dirty="0"/>
          </a:p>
          <a:p>
            <a:pPr marL="457200" indent="-457200">
              <a:buNone/>
            </a:pPr>
            <a:r>
              <a:rPr lang="en-US" b="1" dirty="0" smtClean="0"/>
              <a:t>Step #1: </a:t>
            </a:r>
            <a:r>
              <a:rPr lang="en-US" dirty="0" smtClean="0"/>
              <a:t>Transfer Stacey’s exams and other commitments into the exam study schedule. On a separate piece of paper, write down any questions you might ask Stacey as you progress through this part of the template.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Study Schedule: Activity </a:t>
            </a:r>
            <a:r>
              <a:rPr lang="en-US" dirty="0" smtClean="0"/>
              <a:t>#2</a:t>
            </a:r>
            <a:endParaRPr lang="en-US" dirty="0"/>
          </a:p>
        </p:txBody>
      </p:sp>
      <p:sp>
        <p:nvSpPr>
          <p:cNvPr id="3" name="Content Placeholder 2"/>
          <p:cNvSpPr>
            <a:spLocks noGrp="1"/>
          </p:cNvSpPr>
          <p:nvPr>
            <p:ph idx="1"/>
          </p:nvPr>
        </p:nvSpPr>
        <p:spPr/>
        <p:txBody>
          <a:bodyPr>
            <a:normAutofit/>
          </a:bodyPr>
          <a:lstStyle/>
          <a:p>
            <a:pPr marL="457200" indent="-457200">
              <a:buNone/>
            </a:pPr>
            <a:r>
              <a:rPr lang="en-US" b="1" dirty="0" smtClean="0"/>
              <a:t>Debrief: </a:t>
            </a:r>
            <a:r>
              <a:rPr lang="en-US" dirty="0" smtClean="0"/>
              <a:t>Questions/concerns from Step #1?</a:t>
            </a:r>
          </a:p>
          <a:p>
            <a:pPr marL="457200" indent="-457200">
              <a:buNone/>
            </a:pPr>
            <a:endParaRPr lang="en-US" b="1" dirty="0"/>
          </a:p>
          <a:p>
            <a:pPr marL="457200" indent="-457200">
              <a:buNone/>
            </a:pPr>
            <a:r>
              <a:rPr lang="en-US" b="1" dirty="0" smtClean="0"/>
              <a:t>Scenario: </a:t>
            </a:r>
            <a:r>
              <a:rPr lang="en-US" dirty="0" smtClean="0"/>
              <a:t>Stacey mentions that her hardest course will probably be DEVS 100. She missed weeks 4 and 5.</a:t>
            </a:r>
          </a:p>
          <a:p>
            <a:pPr marL="457200" indent="-457200">
              <a:buNone/>
            </a:pPr>
            <a:endParaRPr lang="en-US" b="1" dirty="0"/>
          </a:p>
          <a:p>
            <a:pPr marL="457200" indent="-457200">
              <a:buNone/>
            </a:pPr>
            <a:r>
              <a:rPr lang="en-US" b="1" dirty="0" smtClean="0"/>
              <a:t>Step #2: </a:t>
            </a:r>
            <a:r>
              <a:rPr lang="en-US" dirty="0" smtClean="0"/>
              <a:t>Examine the </a:t>
            </a:r>
            <a:r>
              <a:rPr lang="en-US" b="1" dirty="0" smtClean="0"/>
              <a:t>arts/social science/humanities type</a:t>
            </a:r>
            <a:r>
              <a:rPr lang="en-US" b="1" dirty="0" smtClean="0">
                <a:solidFill>
                  <a:srgbClr val="FF0000"/>
                </a:solidFill>
              </a:rPr>
              <a:t> </a:t>
            </a:r>
            <a:r>
              <a:rPr lang="en-US" dirty="0" smtClean="0"/>
              <a:t>course syllabus. How might you ‘chunk’ this course content? Once you are finished dividing the syllabus into chunks, add them (in pencil) to the schedule. As always, write down any questions you would ask Stacey as you progress through this part of the template.</a:t>
            </a:r>
          </a:p>
          <a:p>
            <a:pPr marL="457200" indent="-457200">
              <a:buAutoNum type="arabicPeriod"/>
            </a:pPr>
            <a:endParaRPr lang="en-US" dirty="0" smtClean="0"/>
          </a:p>
        </p:txBody>
      </p:sp>
    </p:spTree>
    <p:extLst>
      <p:ext uri="{BB962C8B-B14F-4D97-AF65-F5344CB8AC3E}">
        <p14:creationId xmlns:p14="http://schemas.microsoft.com/office/powerpoint/2010/main" val="3626921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 Study Schedule: </a:t>
            </a:r>
            <a:r>
              <a:rPr lang="en-US" dirty="0" smtClean="0"/>
              <a:t>Activity #3</a:t>
            </a:r>
            <a:endParaRPr lang="en-US" dirty="0"/>
          </a:p>
        </p:txBody>
      </p:sp>
      <p:sp>
        <p:nvSpPr>
          <p:cNvPr id="3" name="Content Placeholder 2"/>
          <p:cNvSpPr>
            <a:spLocks noGrp="1"/>
          </p:cNvSpPr>
          <p:nvPr>
            <p:ph idx="1"/>
          </p:nvPr>
        </p:nvSpPr>
        <p:spPr/>
        <p:txBody>
          <a:bodyPr>
            <a:normAutofit/>
          </a:bodyPr>
          <a:lstStyle/>
          <a:p>
            <a:pPr marL="457200" indent="-457200">
              <a:buNone/>
            </a:pPr>
            <a:r>
              <a:rPr lang="en-US" b="1" dirty="0" smtClean="0"/>
              <a:t>Debrief: </a:t>
            </a:r>
            <a:r>
              <a:rPr lang="en-US" dirty="0" smtClean="0"/>
              <a:t>Questions/concerns from Step #2?</a:t>
            </a:r>
          </a:p>
          <a:p>
            <a:pPr marL="457200" indent="-457200">
              <a:buNone/>
            </a:pPr>
            <a:endParaRPr lang="en-US" b="1" dirty="0"/>
          </a:p>
          <a:p>
            <a:pPr marL="457200" indent="-457200">
              <a:buNone/>
            </a:pPr>
            <a:r>
              <a:rPr lang="en-US" b="1" dirty="0" smtClean="0"/>
              <a:t>Scenario: </a:t>
            </a:r>
            <a:r>
              <a:rPr lang="en-US" dirty="0" smtClean="0"/>
              <a:t>Stacey suggests her second-hardest course is the ___Math__ course.</a:t>
            </a:r>
          </a:p>
          <a:p>
            <a:pPr marL="457200" indent="-457200">
              <a:buNone/>
            </a:pPr>
            <a:endParaRPr lang="en-US" b="1" dirty="0"/>
          </a:p>
          <a:p>
            <a:pPr marL="457200" indent="-457200">
              <a:buNone/>
            </a:pPr>
            <a:r>
              <a:rPr lang="en-US" b="1" dirty="0" smtClean="0"/>
              <a:t>Step #3: </a:t>
            </a:r>
            <a:r>
              <a:rPr lang="en-US" dirty="0" smtClean="0"/>
              <a:t>Examine the </a:t>
            </a:r>
            <a:r>
              <a:rPr lang="en-US" b="1" dirty="0" smtClean="0"/>
              <a:t>problem-solving type </a:t>
            </a:r>
            <a:r>
              <a:rPr lang="en-US" dirty="0" smtClean="0"/>
              <a:t>course syllabus. How might you ‘chunk’ this course content? Once you are finished dividing the syllabus into chunks, add them (in pencil) to the schedule. As always, write down any questions you would ask Stacey as you progress through this part of the template.</a:t>
            </a:r>
          </a:p>
        </p:txBody>
      </p:sp>
    </p:spTree>
    <p:extLst>
      <p:ext uri="{BB962C8B-B14F-4D97-AF65-F5344CB8AC3E}">
        <p14:creationId xmlns:p14="http://schemas.microsoft.com/office/powerpoint/2010/main" val="917299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 Study Schedule</a:t>
            </a:r>
            <a:r>
              <a:rPr lang="en-US" dirty="0" smtClean="0"/>
              <a:t>: Debrief </a:t>
            </a:r>
            <a:endParaRPr lang="en-US" dirty="0"/>
          </a:p>
        </p:txBody>
      </p:sp>
      <p:sp>
        <p:nvSpPr>
          <p:cNvPr id="3" name="Content Placeholder 2"/>
          <p:cNvSpPr>
            <a:spLocks noGrp="1"/>
          </p:cNvSpPr>
          <p:nvPr>
            <p:ph idx="1"/>
          </p:nvPr>
        </p:nvSpPr>
        <p:spPr>
          <a:xfrm>
            <a:off x="457200" y="1600200"/>
            <a:ext cx="4798140" cy="4876800"/>
          </a:xfrm>
        </p:spPr>
        <p:txBody>
          <a:bodyPr>
            <a:normAutofit/>
          </a:bodyPr>
          <a:lstStyle/>
          <a:p>
            <a:pPr marL="457200" indent="-457200">
              <a:buNone/>
            </a:pPr>
            <a:r>
              <a:rPr lang="en-US" b="1" dirty="0" smtClean="0"/>
              <a:t>Debrief:</a:t>
            </a:r>
          </a:p>
          <a:p>
            <a:pPr marL="457200" indent="-457200">
              <a:buNone/>
            </a:pPr>
            <a:r>
              <a:rPr lang="en-US" dirty="0" smtClean="0"/>
              <a:t>Questions/concerns from Step #3?</a:t>
            </a:r>
          </a:p>
          <a:p>
            <a:pPr marL="457200" indent="-457200">
              <a:buNone/>
            </a:pPr>
            <a:endParaRPr lang="en-US" dirty="0"/>
          </a:p>
          <a:p>
            <a:pPr marL="457200" indent="-457200">
              <a:buNone/>
            </a:pPr>
            <a:r>
              <a:rPr lang="en-US" i="1" dirty="0" smtClean="0"/>
              <a:t>Reminder: This activity will move more quickly than a real session with your Mentee.</a:t>
            </a:r>
          </a:p>
          <a:p>
            <a:pPr marL="457200" indent="-457200">
              <a:buAutoNum type="arabicPeriod"/>
            </a:pPr>
            <a:endParaRPr lang="en-US" dirty="0" smtClean="0"/>
          </a:p>
        </p:txBody>
      </p:sp>
      <p:pic>
        <p:nvPicPr>
          <p:cNvPr id="4" name="Picture 3" descr="Three people icons holding up question marks.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5950" y="1524000"/>
            <a:ext cx="3448050" cy="4000500"/>
          </a:xfrm>
          <a:prstGeom prst="rect">
            <a:avLst/>
          </a:prstGeom>
        </p:spPr>
      </p:pic>
    </p:spTree>
    <p:extLst>
      <p:ext uri="{BB962C8B-B14F-4D97-AF65-F5344CB8AC3E}">
        <p14:creationId xmlns:p14="http://schemas.microsoft.com/office/powerpoint/2010/main" val="183134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a:t>
            </a:r>
            <a:endParaRPr lang="en-US" dirty="0"/>
          </a:p>
        </p:txBody>
      </p:sp>
      <p:sp>
        <p:nvSpPr>
          <p:cNvPr id="3" name="Content Placeholder 2"/>
          <p:cNvSpPr>
            <a:spLocks noGrp="1"/>
          </p:cNvSpPr>
          <p:nvPr>
            <p:ph idx="1"/>
          </p:nvPr>
        </p:nvSpPr>
        <p:spPr/>
        <p:txBody>
          <a:bodyPr/>
          <a:lstStyle/>
          <a:p>
            <a:pPr>
              <a:buClr>
                <a:schemeClr val="tx2"/>
              </a:buClr>
            </a:pPr>
            <a:r>
              <a:rPr lang="en-US" dirty="0" smtClean="0"/>
              <a:t>Stacey makes the schedule, but can’t stick to it?</a:t>
            </a:r>
          </a:p>
          <a:p>
            <a:pPr>
              <a:buClr>
                <a:schemeClr val="tx2"/>
              </a:buClr>
            </a:pPr>
            <a:endParaRPr lang="en-US" dirty="0"/>
          </a:p>
          <a:p>
            <a:pPr>
              <a:buClr>
                <a:schemeClr val="tx2"/>
              </a:buClr>
            </a:pPr>
            <a:r>
              <a:rPr lang="en-US" dirty="0" smtClean="0"/>
              <a:t>Stacey thinks everything is really important — how does she choose?</a:t>
            </a:r>
          </a:p>
          <a:p>
            <a:pPr>
              <a:buClr>
                <a:schemeClr val="tx2"/>
              </a:buClr>
            </a:pPr>
            <a:endParaRPr lang="en-US" dirty="0"/>
          </a:p>
          <a:p>
            <a:pPr>
              <a:buClr>
                <a:schemeClr val="tx2"/>
              </a:buClr>
            </a:pPr>
            <a:r>
              <a:rPr lang="en-US" dirty="0" smtClean="0"/>
              <a:t>Stacey does not understand the material or has missed a lot of it?</a:t>
            </a:r>
          </a:p>
          <a:p>
            <a:pPr>
              <a:buClr>
                <a:schemeClr val="tx2"/>
              </a:buClr>
            </a:pPr>
            <a:endParaRPr lang="en-US" dirty="0"/>
          </a:p>
          <a:p>
            <a:pPr>
              <a:buClr>
                <a:schemeClr val="tx2"/>
              </a:buClr>
            </a:pPr>
            <a:r>
              <a:rPr lang="en-US" dirty="0" smtClean="0"/>
              <a:t>Other issues?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Process of Studying</a:t>
            </a:r>
            <a:endParaRPr lang="en-CA" dirty="0"/>
          </a:p>
        </p:txBody>
      </p:sp>
      <p:sp>
        <p:nvSpPr>
          <p:cNvPr id="3" name="Content Placeholder 2"/>
          <p:cNvSpPr>
            <a:spLocks noGrp="1"/>
          </p:cNvSpPr>
          <p:nvPr>
            <p:ph idx="1"/>
          </p:nvPr>
        </p:nvSpPr>
        <p:spPr>
          <a:xfrm>
            <a:off x="457200" y="1600200"/>
            <a:ext cx="7859216" cy="4876800"/>
          </a:xfrm>
        </p:spPr>
        <p:txBody>
          <a:bodyPr>
            <a:normAutofit fontScale="92500"/>
          </a:bodyPr>
          <a:lstStyle/>
          <a:p>
            <a:pPr>
              <a:buClr>
                <a:schemeClr val="tx2"/>
              </a:buClr>
            </a:pPr>
            <a:r>
              <a:rPr lang="en-CA" sz="3600" dirty="0" smtClean="0"/>
              <a:t>Match </a:t>
            </a:r>
            <a:r>
              <a:rPr lang="en-CA" sz="3600" dirty="0"/>
              <a:t>study strategy with the </a:t>
            </a:r>
            <a:r>
              <a:rPr lang="en-CA" sz="3600" dirty="0" smtClean="0"/>
              <a:t>expected level of thinking</a:t>
            </a:r>
          </a:p>
          <a:p>
            <a:pPr>
              <a:buClr>
                <a:schemeClr val="tx2"/>
              </a:buClr>
            </a:pPr>
            <a:r>
              <a:rPr lang="en-CA" sz="3600" dirty="0" smtClean="0"/>
              <a:t>Look </a:t>
            </a:r>
            <a:r>
              <a:rPr lang="en-CA" sz="3600" dirty="0"/>
              <a:t>for clues about exam content </a:t>
            </a:r>
            <a:r>
              <a:rPr lang="en-CA" sz="3600" dirty="0" smtClean="0"/>
              <a:t>— </a:t>
            </a:r>
            <a:r>
              <a:rPr lang="en-CA" sz="3600" dirty="0"/>
              <a:t>Exam Bank, midterm, learning objectives in course syllabus</a:t>
            </a:r>
          </a:p>
          <a:p>
            <a:pPr>
              <a:buClr>
                <a:schemeClr val="tx2"/>
              </a:buClr>
            </a:pPr>
            <a:endParaRPr lang="en-CA" sz="3600" dirty="0" smtClean="0"/>
          </a:p>
          <a:p>
            <a:pPr marL="0" indent="0">
              <a:buClr>
                <a:schemeClr val="tx2"/>
              </a:buClr>
              <a:buNone/>
            </a:pPr>
            <a:r>
              <a:rPr lang="en-CA" sz="3600" b="1" dirty="0" smtClean="0"/>
              <a:t>Studying as a process:</a:t>
            </a:r>
            <a:endParaRPr lang="en-CA" sz="3600" b="1" dirty="0"/>
          </a:p>
          <a:p>
            <a:pPr marL="182880" lvl="1">
              <a:buClr>
                <a:schemeClr val="tx2"/>
              </a:buClr>
            </a:pPr>
            <a:r>
              <a:rPr lang="en-CA" sz="3000" dirty="0"/>
              <a:t>Preview </a:t>
            </a:r>
            <a:r>
              <a:rPr lang="en-CA" sz="3000" dirty="0">
                <a:sym typeface="Wingdings" panose="05000000000000000000" pitchFamily="2" charset="2"/>
              </a:rPr>
              <a:t> Take notes  Review  Write a short summary (“What was that all about</a:t>
            </a:r>
            <a:r>
              <a:rPr lang="en-CA" sz="3000" dirty="0" smtClean="0">
                <a:sym typeface="Wingdings" panose="05000000000000000000" pitchFamily="2" charset="2"/>
              </a:rPr>
              <a:t>?)  Self-test </a:t>
            </a:r>
          </a:p>
          <a:p>
            <a:endParaRPr lang="en-CA" sz="3600" dirty="0" smtClean="0"/>
          </a:p>
          <a:p>
            <a:pPr lvl="1"/>
            <a:endParaRPr lang="en-CA" sz="2800" dirty="0" smtClean="0"/>
          </a:p>
        </p:txBody>
      </p:sp>
    </p:spTree>
    <p:extLst>
      <p:ext uri="{BB962C8B-B14F-4D97-AF65-F5344CB8AC3E}">
        <p14:creationId xmlns:p14="http://schemas.microsoft.com/office/powerpoint/2010/main" val="1900468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Stages of Studying: Preview and Review</a:t>
            </a:r>
            <a:endParaRPr lang="en-CA" dirty="0"/>
          </a:p>
        </p:txBody>
      </p:sp>
      <p:sp>
        <p:nvSpPr>
          <p:cNvPr id="3" name="Content Placeholder 2"/>
          <p:cNvSpPr>
            <a:spLocks noGrp="1"/>
          </p:cNvSpPr>
          <p:nvPr>
            <p:ph idx="1"/>
          </p:nvPr>
        </p:nvSpPr>
        <p:spPr>
          <a:xfrm>
            <a:off x="457200" y="1600200"/>
            <a:ext cx="7859216" cy="4876800"/>
          </a:xfrm>
        </p:spPr>
        <p:txBody>
          <a:bodyPr>
            <a:normAutofit/>
          </a:bodyPr>
          <a:lstStyle/>
          <a:p>
            <a:pPr marL="0" indent="0">
              <a:buNone/>
            </a:pPr>
            <a:r>
              <a:rPr lang="en-CA" sz="3600" dirty="0" smtClean="0"/>
              <a:t>Preview and Review</a:t>
            </a:r>
            <a:endParaRPr lang="en-CA" sz="3600" dirty="0"/>
          </a:p>
          <a:p>
            <a:pPr lvl="1">
              <a:buClr>
                <a:schemeClr val="tx2"/>
              </a:buClr>
            </a:pPr>
            <a:r>
              <a:rPr lang="en-CA" sz="2800" dirty="0"/>
              <a:t>Skim lecture notes, Learning Objectives, syllabus </a:t>
            </a:r>
            <a:r>
              <a:rPr lang="en-CA" sz="2800" dirty="0" smtClean="0"/>
              <a:t>— </a:t>
            </a:r>
            <a:r>
              <a:rPr lang="en-CA" sz="2800" dirty="0"/>
              <a:t>“What is this going to be about</a:t>
            </a:r>
            <a:r>
              <a:rPr lang="en-CA" sz="2800" dirty="0" smtClean="0"/>
              <a:t>?”</a:t>
            </a:r>
          </a:p>
          <a:p>
            <a:pPr lvl="1">
              <a:buClr>
                <a:schemeClr val="tx2"/>
              </a:buClr>
            </a:pPr>
            <a:r>
              <a:rPr lang="en-CA" sz="2800" dirty="0" smtClean="0"/>
              <a:t>Spend ~5 minutes reviewing what you studied the last time (if possible)</a:t>
            </a:r>
            <a:endParaRPr lang="en-CA" sz="2800" dirty="0"/>
          </a:p>
          <a:p>
            <a:endParaRPr lang="en-CA" sz="3600" dirty="0" smtClean="0"/>
          </a:p>
          <a:p>
            <a:pPr lvl="1"/>
            <a:endParaRPr lang="en-CA" sz="2800" dirty="0" smtClean="0"/>
          </a:p>
        </p:txBody>
      </p:sp>
    </p:spTree>
    <p:extLst>
      <p:ext uri="{BB962C8B-B14F-4D97-AF65-F5344CB8AC3E}">
        <p14:creationId xmlns:p14="http://schemas.microsoft.com/office/powerpoint/2010/main" val="1617268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b="1" dirty="0" smtClean="0">
                <a:latin typeface="Calibri" panose="020F0502020204030204" pitchFamily="34" charset="0"/>
              </a:rPr>
              <a:t>Overview</a:t>
            </a:r>
            <a:endParaRPr lang="en-CA" b="1" dirty="0">
              <a:latin typeface="Calibri" panose="020F0502020204030204" pitchFamily="34" charset="0"/>
            </a:endParaRPr>
          </a:p>
        </p:txBody>
      </p:sp>
      <p:sp>
        <p:nvSpPr>
          <p:cNvPr id="8" name="Content Placeholder 7"/>
          <p:cNvSpPr>
            <a:spLocks noGrp="1"/>
          </p:cNvSpPr>
          <p:nvPr>
            <p:ph idx="1"/>
          </p:nvPr>
        </p:nvSpPr>
        <p:spPr/>
        <p:txBody>
          <a:bodyPr>
            <a:normAutofit/>
          </a:bodyPr>
          <a:lstStyle/>
          <a:p>
            <a:pPr marL="0" indent="0">
              <a:buClr>
                <a:schemeClr val="tx2"/>
              </a:buClr>
            </a:pPr>
            <a:r>
              <a:rPr lang="en-CA" sz="3600" dirty="0" smtClean="0"/>
              <a:t> Academic Accommodations </a:t>
            </a:r>
          </a:p>
          <a:p>
            <a:pPr marL="0" indent="0">
              <a:buClr>
                <a:schemeClr val="tx2"/>
              </a:buClr>
            </a:pPr>
            <a:r>
              <a:rPr lang="en-CA" sz="3600" dirty="0" smtClean="0"/>
              <a:t> Assess Preparedness</a:t>
            </a:r>
          </a:p>
          <a:p>
            <a:pPr marL="0" indent="0">
              <a:buClr>
                <a:schemeClr val="tx2"/>
              </a:buClr>
            </a:pPr>
            <a:r>
              <a:rPr lang="en-CA" sz="3600" dirty="0" smtClean="0"/>
              <a:t> Key Ideas</a:t>
            </a:r>
          </a:p>
          <a:p>
            <a:pPr marL="0" indent="0">
              <a:buClr>
                <a:schemeClr val="tx2"/>
              </a:buClr>
            </a:pPr>
            <a:r>
              <a:rPr lang="en-CA" sz="3600" dirty="0" smtClean="0"/>
              <a:t> Making an Exam Schedule</a:t>
            </a:r>
          </a:p>
          <a:p>
            <a:pPr marL="0" indent="0">
              <a:buClr>
                <a:schemeClr val="tx2"/>
              </a:buClr>
            </a:pPr>
            <a:r>
              <a:rPr lang="en-CA" sz="3600" dirty="0" smtClean="0"/>
              <a:t> Stages of Studying</a:t>
            </a:r>
          </a:p>
          <a:p>
            <a:pPr marL="0" indent="0">
              <a:buClr>
                <a:schemeClr val="tx2"/>
              </a:buClr>
            </a:pPr>
            <a:r>
              <a:rPr lang="en-CA" sz="3600" dirty="0" smtClean="0"/>
              <a:t> Taking Exams </a:t>
            </a:r>
          </a:p>
          <a:p>
            <a:pPr marL="0" indent="0">
              <a:buClr>
                <a:schemeClr val="tx2"/>
              </a:buClr>
            </a:pPr>
            <a:r>
              <a:rPr lang="en-CA" sz="3600" dirty="0" smtClean="0"/>
              <a:t> Resources</a:t>
            </a:r>
          </a:p>
        </p:txBody>
      </p:sp>
    </p:spTree>
    <p:extLst>
      <p:ext uri="{BB962C8B-B14F-4D97-AF65-F5344CB8AC3E}">
        <p14:creationId xmlns:p14="http://schemas.microsoft.com/office/powerpoint/2010/main" val="1153187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dirty="0"/>
              <a:t>Stages of Studying: </a:t>
            </a:r>
            <a:r>
              <a:rPr lang="en-CA" dirty="0" smtClean="0"/>
              <a:t/>
            </a:r>
            <a:br>
              <a:rPr lang="en-CA" dirty="0" smtClean="0"/>
            </a:br>
            <a:r>
              <a:rPr lang="en-CA" dirty="0" smtClean="0"/>
              <a:t>Note-</a:t>
            </a:r>
            <a:r>
              <a:rPr lang="en-CA" dirty="0"/>
              <a:t>t</a:t>
            </a:r>
            <a:r>
              <a:rPr lang="en-CA" dirty="0" smtClean="0"/>
              <a:t>aking and Summaries</a:t>
            </a:r>
            <a:endParaRPr lang="en-CA" dirty="0"/>
          </a:p>
        </p:txBody>
      </p:sp>
      <p:sp>
        <p:nvSpPr>
          <p:cNvPr id="3" name="Content Placeholder 2"/>
          <p:cNvSpPr>
            <a:spLocks noGrp="1"/>
          </p:cNvSpPr>
          <p:nvPr>
            <p:ph idx="1"/>
          </p:nvPr>
        </p:nvSpPr>
        <p:spPr>
          <a:xfrm>
            <a:off x="457200" y="1600200"/>
            <a:ext cx="7859216" cy="4876800"/>
          </a:xfrm>
        </p:spPr>
        <p:txBody>
          <a:bodyPr>
            <a:normAutofit/>
          </a:bodyPr>
          <a:lstStyle/>
          <a:p>
            <a:pPr marL="0" indent="0">
              <a:buNone/>
            </a:pPr>
            <a:r>
              <a:rPr lang="en-CA" sz="3600" dirty="0" smtClean="0"/>
              <a:t>Take notes, Review, Summarize</a:t>
            </a:r>
            <a:endParaRPr lang="en-CA" sz="3600" dirty="0"/>
          </a:p>
          <a:p>
            <a:pPr lvl="1">
              <a:buClr>
                <a:schemeClr val="tx2"/>
              </a:buClr>
            </a:pPr>
            <a:r>
              <a:rPr lang="en-CA" sz="2800" dirty="0" smtClean="0"/>
              <a:t>Create summary notes</a:t>
            </a:r>
          </a:p>
          <a:p>
            <a:pPr lvl="2">
              <a:buClr>
                <a:schemeClr val="tx2"/>
              </a:buClr>
            </a:pPr>
            <a:r>
              <a:rPr lang="en-CA" sz="2600" dirty="0" smtClean="0"/>
              <a:t>Cornell</a:t>
            </a:r>
          </a:p>
          <a:p>
            <a:pPr lvl="2">
              <a:buClr>
                <a:schemeClr val="tx2"/>
              </a:buClr>
            </a:pPr>
            <a:r>
              <a:rPr lang="en-CA" sz="2600" dirty="0" smtClean="0"/>
              <a:t>Cue cards</a:t>
            </a:r>
          </a:p>
          <a:p>
            <a:pPr lvl="2">
              <a:buClr>
                <a:schemeClr val="tx2"/>
              </a:buClr>
            </a:pPr>
            <a:r>
              <a:rPr lang="en-CA" sz="2600" dirty="0" smtClean="0"/>
              <a:t>Mind maps</a:t>
            </a:r>
          </a:p>
          <a:p>
            <a:pPr lvl="2">
              <a:buClr>
                <a:schemeClr val="tx2"/>
              </a:buClr>
            </a:pPr>
            <a:r>
              <a:rPr lang="en-CA" sz="2600" b="1" dirty="0" smtClean="0"/>
              <a:t>Essential: Write in your own words</a:t>
            </a:r>
          </a:p>
          <a:p>
            <a:pPr lvl="1">
              <a:buClr>
                <a:schemeClr val="tx2"/>
              </a:buClr>
            </a:pPr>
            <a:r>
              <a:rPr lang="en-CA" sz="2800" dirty="0" smtClean="0"/>
              <a:t>Drill: Repeat, recite</a:t>
            </a:r>
            <a:endParaRPr lang="en-CA" sz="2600" dirty="0"/>
          </a:p>
          <a:p>
            <a:endParaRPr lang="en-CA" sz="3600" dirty="0" smtClean="0"/>
          </a:p>
          <a:p>
            <a:pPr lvl="1"/>
            <a:endParaRPr lang="en-CA" sz="2800" dirty="0" smtClean="0"/>
          </a:p>
        </p:txBody>
      </p:sp>
    </p:spTree>
    <p:extLst>
      <p:ext uri="{BB962C8B-B14F-4D97-AF65-F5344CB8AC3E}">
        <p14:creationId xmlns:p14="http://schemas.microsoft.com/office/powerpoint/2010/main" val="328355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dirty="0"/>
              <a:t>Stages of S</a:t>
            </a:r>
            <a:r>
              <a:rPr lang="en-CA" dirty="0" smtClean="0"/>
              <a:t>tudying: </a:t>
            </a:r>
            <a:br>
              <a:rPr lang="en-CA" dirty="0" smtClean="0"/>
            </a:br>
            <a:r>
              <a:rPr lang="en-CA" dirty="0" smtClean="0"/>
              <a:t>Self-testing and Group Study</a:t>
            </a:r>
            <a:endParaRPr lang="en-CA" dirty="0"/>
          </a:p>
        </p:txBody>
      </p:sp>
      <p:sp>
        <p:nvSpPr>
          <p:cNvPr id="3" name="Content Placeholder 2"/>
          <p:cNvSpPr>
            <a:spLocks noGrp="1"/>
          </p:cNvSpPr>
          <p:nvPr>
            <p:ph idx="1"/>
          </p:nvPr>
        </p:nvSpPr>
        <p:spPr/>
        <p:txBody>
          <a:bodyPr/>
          <a:lstStyle/>
          <a:p>
            <a:pPr marL="0" indent="0">
              <a:buNone/>
            </a:pPr>
            <a:r>
              <a:rPr lang="en-CA" sz="3600" dirty="0" smtClean="0"/>
              <a:t>Strategies for self-testing:</a:t>
            </a:r>
            <a:endParaRPr lang="en-CA" sz="3600" dirty="0"/>
          </a:p>
          <a:p>
            <a:pPr lvl="1">
              <a:buClr>
                <a:schemeClr val="tx2"/>
              </a:buClr>
            </a:pPr>
            <a:r>
              <a:rPr lang="en-CA" sz="2800" dirty="0"/>
              <a:t>Exam Bank </a:t>
            </a:r>
          </a:p>
          <a:p>
            <a:pPr lvl="1">
              <a:buClr>
                <a:schemeClr val="tx2"/>
              </a:buClr>
            </a:pPr>
            <a:r>
              <a:rPr lang="en-CA" sz="2800" dirty="0"/>
              <a:t>Companion websites </a:t>
            </a:r>
          </a:p>
          <a:p>
            <a:pPr lvl="1">
              <a:buClr>
                <a:schemeClr val="tx2"/>
              </a:buClr>
            </a:pPr>
            <a:r>
              <a:rPr lang="en-CA" sz="2800" dirty="0"/>
              <a:t>Generate own questions</a:t>
            </a:r>
          </a:p>
          <a:p>
            <a:pPr lvl="1">
              <a:buClr>
                <a:schemeClr val="tx2"/>
              </a:buClr>
            </a:pPr>
            <a:r>
              <a:rPr lang="en-CA" sz="2800" dirty="0"/>
              <a:t>Old quizzes </a:t>
            </a:r>
          </a:p>
          <a:p>
            <a:pPr>
              <a:buClr>
                <a:schemeClr val="tx2"/>
              </a:buClr>
            </a:pPr>
            <a:endParaRPr lang="en-CA" sz="3600" dirty="0"/>
          </a:p>
          <a:p>
            <a:pPr>
              <a:buClr>
                <a:schemeClr val="tx2"/>
              </a:buClr>
            </a:pPr>
            <a:r>
              <a:rPr lang="en-CA" sz="3600" dirty="0"/>
              <a:t>Group Study (25</a:t>
            </a:r>
            <a:r>
              <a:rPr lang="en-CA" sz="3600" dirty="0" smtClean="0"/>
              <a:t>%)</a:t>
            </a:r>
            <a:endParaRPr lang="en-CA" sz="3600" dirty="0"/>
          </a:p>
          <a:p>
            <a:endParaRPr lang="en-CA" dirty="0"/>
          </a:p>
        </p:txBody>
      </p:sp>
    </p:spTree>
    <p:extLst>
      <p:ext uri="{BB962C8B-B14F-4D97-AF65-F5344CB8AC3E}">
        <p14:creationId xmlns:p14="http://schemas.microsoft.com/office/powerpoint/2010/main" val="2769109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 Tips and Tricks</a:t>
            </a:r>
            <a:endParaRPr lang="en-CA" dirty="0"/>
          </a:p>
        </p:txBody>
      </p:sp>
      <p:sp>
        <p:nvSpPr>
          <p:cNvPr id="3" name="Content Placeholder 2"/>
          <p:cNvSpPr>
            <a:spLocks noGrp="1"/>
          </p:cNvSpPr>
          <p:nvPr>
            <p:ph idx="1"/>
          </p:nvPr>
        </p:nvSpPr>
        <p:spPr/>
        <p:txBody>
          <a:bodyPr>
            <a:normAutofit/>
          </a:bodyPr>
          <a:lstStyle/>
          <a:p>
            <a:pPr>
              <a:buNone/>
            </a:pPr>
            <a:r>
              <a:rPr lang="en-CA" sz="2800" dirty="0" smtClean="0"/>
              <a:t>Mentee </a:t>
            </a:r>
            <a:r>
              <a:rPr lang="en-CA" sz="2800" dirty="0" err="1" smtClean="0"/>
              <a:t>FAQs</a:t>
            </a:r>
            <a:endParaRPr lang="en-CA" sz="2800" dirty="0" smtClean="0"/>
          </a:p>
          <a:p>
            <a:pPr>
              <a:buClr>
                <a:schemeClr val="tx2"/>
              </a:buClr>
            </a:pPr>
            <a:r>
              <a:rPr lang="en-CA" dirty="0" smtClean="0"/>
              <a:t>Logistics: When to arrive? What to bring?</a:t>
            </a:r>
          </a:p>
          <a:p>
            <a:pPr>
              <a:buClr>
                <a:schemeClr val="tx2"/>
              </a:buClr>
            </a:pPr>
            <a:r>
              <a:rPr lang="en-CA" dirty="0" smtClean="0"/>
              <a:t>What if I forget everything?</a:t>
            </a:r>
          </a:p>
          <a:p>
            <a:pPr>
              <a:buClr>
                <a:schemeClr val="tx2"/>
              </a:buClr>
              <a:buNone/>
            </a:pPr>
            <a:endParaRPr lang="en-CA" dirty="0" smtClean="0"/>
          </a:p>
          <a:p>
            <a:pPr>
              <a:buClr>
                <a:schemeClr val="tx2"/>
              </a:buClr>
              <a:buNone/>
            </a:pPr>
            <a:r>
              <a:rPr lang="en-CA" sz="2800" dirty="0" smtClean="0"/>
              <a:t>Helpful reminders</a:t>
            </a:r>
          </a:p>
          <a:p>
            <a:pPr>
              <a:buClr>
                <a:schemeClr val="tx2"/>
              </a:buClr>
            </a:pPr>
            <a:r>
              <a:rPr lang="en-CA" dirty="0" smtClean="0"/>
              <a:t>Get a full night’s sleep before the exam</a:t>
            </a:r>
          </a:p>
          <a:p>
            <a:pPr>
              <a:buClr>
                <a:schemeClr val="tx2"/>
              </a:buClr>
            </a:pPr>
            <a:r>
              <a:rPr lang="en-CA" dirty="0" smtClean="0"/>
              <a:t>Eat beforehand</a:t>
            </a:r>
          </a:p>
          <a:p>
            <a:pPr>
              <a:buClr>
                <a:schemeClr val="tx2"/>
              </a:buClr>
            </a:pPr>
            <a:r>
              <a:rPr lang="en-CA" dirty="0" smtClean="0"/>
              <a:t>Make a plan — Know how much time to spend per question</a:t>
            </a:r>
          </a:p>
          <a:p>
            <a:pPr>
              <a:buClr>
                <a:schemeClr val="tx2"/>
              </a:buClr>
            </a:pPr>
            <a:r>
              <a:rPr lang="en-CA" dirty="0" smtClean="0"/>
              <a:t>“How do you plan on rewarding yourself after an exam?”</a:t>
            </a:r>
          </a:p>
        </p:txBody>
      </p:sp>
    </p:spTree>
    <p:extLst>
      <p:ext uri="{BB962C8B-B14F-4D97-AF65-F5344CB8AC3E}">
        <p14:creationId xmlns:p14="http://schemas.microsoft.com/office/powerpoint/2010/main" val="587242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Reflection</a:t>
            </a:r>
            <a:endParaRPr lang="en-CA" dirty="0"/>
          </a:p>
        </p:txBody>
      </p:sp>
      <p:sp>
        <p:nvSpPr>
          <p:cNvPr id="3" name="Content Placeholder 2"/>
          <p:cNvSpPr>
            <a:spLocks noGrp="1"/>
          </p:cNvSpPr>
          <p:nvPr>
            <p:ph idx="1"/>
          </p:nvPr>
        </p:nvSpPr>
        <p:spPr/>
        <p:txBody>
          <a:bodyPr>
            <a:normAutofit/>
          </a:bodyPr>
          <a:lstStyle/>
          <a:p>
            <a:endParaRPr lang="en-US" sz="3600" dirty="0" smtClean="0"/>
          </a:p>
          <a:p>
            <a:pPr>
              <a:buClr>
                <a:schemeClr val="tx2"/>
              </a:buClr>
            </a:pPr>
            <a:r>
              <a:rPr lang="en-US" sz="3600" dirty="0" smtClean="0"/>
              <a:t>What have I learned from this session?</a:t>
            </a:r>
            <a:br>
              <a:rPr lang="en-US" sz="3600" dirty="0" smtClean="0"/>
            </a:br>
            <a:endParaRPr lang="en-US" sz="3600" dirty="0" smtClean="0"/>
          </a:p>
          <a:p>
            <a:pPr>
              <a:buClr>
                <a:schemeClr val="tx2"/>
              </a:buClr>
            </a:pPr>
            <a:r>
              <a:rPr lang="en-US" sz="3600" dirty="0" smtClean="0"/>
              <a:t>How will I apply it?</a:t>
            </a:r>
            <a:endParaRPr lang="en-CA" sz="3200" dirty="0"/>
          </a:p>
        </p:txBody>
      </p:sp>
      <p:pic>
        <p:nvPicPr>
          <p:cNvPr id="8" name="Picture 7" descr="A brightly lit light bulb.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0072" y="3140968"/>
            <a:ext cx="2404755" cy="2468880"/>
          </a:xfrm>
          <a:prstGeom prst="rect">
            <a:avLst/>
          </a:prstGeom>
        </p:spPr>
      </p:pic>
    </p:spTree>
    <p:extLst>
      <p:ext uri="{BB962C8B-B14F-4D97-AF65-F5344CB8AC3E}">
        <p14:creationId xmlns:p14="http://schemas.microsoft.com/office/powerpoint/2010/main" val="17093620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Questions</a:t>
            </a:r>
            <a:endParaRPr lang="en-US" dirty="0"/>
          </a:p>
        </p:txBody>
      </p:sp>
      <p:sp>
        <p:nvSpPr>
          <p:cNvPr id="6" name="Content Placeholder 5"/>
          <p:cNvSpPr>
            <a:spLocks noGrp="1"/>
          </p:cNvSpPr>
          <p:nvPr>
            <p:ph idx="1"/>
          </p:nvPr>
        </p:nvSpPr>
        <p:spPr/>
        <p:txBody>
          <a:bodyPr>
            <a:normAutofit/>
          </a:bodyPr>
          <a:lstStyle/>
          <a:p>
            <a:endParaRPr lang="en-CA" sz="3200" dirty="0" smtClean="0">
              <a:solidFill>
                <a:srgbClr val="FF0000"/>
              </a:solidFill>
            </a:endParaRPr>
          </a:p>
          <a:p>
            <a:pPr>
              <a:buClr>
                <a:schemeClr val="tx2"/>
              </a:buClr>
            </a:pPr>
            <a:r>
              <a:rPr lang="en-CA" sz="3200" dirty="0" smtClean="0">
                <a:solidFill>
                  <a:srgbClr val="FF0000"/>
                </a:solidFill>
              </a:rPr>
              <a:t>List relevant campus resources here as a reminder to Peer Mentors</a:t>
            </a:r>
            <a:endParaRPr lang="en-CA" sz="3200" dirty="0">
              <a:solidFill>
                <a:srgbClr val="FF0000"/>
              </a:solidFill>
            </a:endParaRPr>
          </a:p>
        </p:txBody>
      </p:sp>
      <p:pic>
        <p:nvPicPr>
          <p:cNvPr id="4" name="Picture 3" descr="Hands being held up in the air.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3140968"/>
            <a:ext cx="3250704" cy="325070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Academic Accommodations</a:t>
            </a:r>
            <a:endParaRPr lang="en-CA" dirty="0"/>
          </a:p>
        </p:txBody>
      </p:sp>
      <p:sp>
        <p:nvSpPr>
          <p:cNvPr id="3" name="Content Placeholder 2"/>
          <p:cNvSpPr>
            <a:spLocks noGrp="1"/>
          </p:cNvSpPr>
          <p:nvPr>
            <p:ph idx="1"/>
          </p:nvPr>
        </p:nvSpPr>
        <p:spPr/>
        <p:txBody>
          <a:bodyPr>
            <a:normAutofit/>
          </a:bodyPr>
          <a:lstStyle/>
          <a:p>
            <a:pPr>
              <a:buClr>
                <a:schemeClr val="tx2"/>
              </a:buClr>
            </a:pPr>
            <a:r>
              <a:rPr lang="en-CA" sz="2800" dirty="0" smtClean="0"/>
              <a:t>Disability Services Office</a:t>
            </a:r>
          </a:p>
          <a:p>
            <a:pPr lvl="1">
              <a:buClr>
                <a:schemeClr val="tx2"/>
              </a:buClr>
            </a:pPr>
            <a:r>
              <a:rPr lang="en-CA" sz="2400" dirty="0"/>
              <a:t>Student responsible for informing institution about disability</a:t>
            </a:r>
          </a:p>
          <a:p>
            <a:pPr lvl="1">
              <a:buClr>
                <a:schemeClr val="tx2"/>
              </a:buClr>
            </a:pPr>
            <a:r>
              <a:rPr lang="en-CA" sz="2400" dirty="0" smtClean="0"/>
              <a:t>Student provides documentation</a:t>
            </a:r>
          </a:p>
          <a:p>
            <a:pPr lvl="1">
              <a:buClr>
                <a:schemeClr val="tx2"/>
              </a:buClr>
            </a:pPr>
            <a:r>
              <a:rPr lang="en-CA" sz="2400" dirty="0" smtClean="0"/>
              <a:t>Disability Advisors determines accommodations, assists with advocacy</a:t>
            </a:r>
          </a:p>
          <a:p>
            <a:pPr lvl="1">
              <a:buClr>
                <a:schemeClr val="tx2"/>
              </a:buClr>
            </a:pPr>
            <a:r>
              <a:rPr lang="en-CA" sz="2400" dirty="0" smtClean="0"/>
              <a:t>Protected by Ontario Human Rights Code</a:t>
            </a:r>
            <a:br>
              <a:rPr lang="en-CA" sz="2400" dirty="0" smtClean="0"/>
            </a:br>
            <a:endParaRPr lang="en-CA" sz="2400" dirty="0" smtClean="0"/>
          </a:p>
          <a:p>
            <a:pPr>
              <a:buClr>
                <a:schemeClr val="tx2"/>
              </a:buClr>
            </a:pPr>
            <a:r>
              <a:rPr lang="en-CA" sz="2800" dirty="0" smtClean="0"/>
              <a:t>Mental Health Crisis/Short-Term Disability</a:t>
            </a:r>
          </a:p>
          <a:p>
            <a:pPr lvl="1">
              <a:buClr>
                <a:schemeClr val="tx2"/>
              </a:buClr>
            </a:pPr>
            <a:r>
              <a:rPr lang="en-CA" sz="2400" dirty="0" smtClean="0"/>
              <a:t>Many mental health issues are episodic</a:t>
            </a:r>
          </a:p>
          <a:p>
            <a:pPr lvl="1">
              <a:buClr>
                <a:schemeClr val="tx2"/>
              </a:buClr>
            </a:pPr>
            <a:r>
              <a:rPr lang="en-CA" sz="2400" dirty="0" smtClean="0"/>
              <a:t>Students can request short-term accommodations by</a:t>
            </a:r>
            <a:br>
              <a:rPr lang="en-CA" sz="2400" dirty="0" smtClean="0"/>
            </a:br>
            <a:r>
              <a:rPr lang="en-CA" sz="2400" dirty="0" smtClean="0">
                <a:solidFill>
                  <a:srgbClr val="FF0000"/>
                </a:solidFill>
              </a:rPr>
              <a:t>[INSERT </a:t>
            </a:r>
            <a:r>
              <a:rPr lang="en-CA" sz="2400" dirty="0">
                <a:solidFill>
                  <a:srgbClr val="FF0000"/>
                </a:solidFill>
              </a:rPr>
              <a:t>INSTITUTION </a:t>
            </a:r>
            <a:r>
              <a:rPr lang="en-CA" sz="2400" dirty="0" smtClean="0">
                <a:solidFill>
                  <a:srgbClr val="FF0000"/>
                </a:solidFill>
              </a:rPr>
              <a:t>PROTOCOL]</a:t>
            </a:r>
          </a:p>
        </p:txBody>
      </p:sp>
    </p:spTree>
    <p:extLst>
      <p:ext uri="{BB962C8B-B14F-4D97-AF65-F5344CB8AC3E}">
        <p14:creationId xmlns:p14="http://schemas.microsoft.com/office/powerpoint/2010/main" val="52515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Assess Mentee’s Preparedness</a:t>
            </a:r>
            <a:endParaRPr lang="en-CA" dirty="0"/>
          </a:p>
        </p:txBody>
      </p:sp>
      <p:sp>
        <p:nvSpPr>
          <p:cNvPr id="3" name="Content Placeholder 2"/>
          <p:cNvSpPr>
            <a:spLocks noGrp="1"/>
          </p:cNvSpPr>
          <p:nvPr>
            <p:ph idx="1"/>
          </p:nvPr>
        </p:nvSpPr>
        <p:spPr/>
        <p:txBody>
          <a:bodyPr>
            <a:normAutofit/>
          </a:bodyPr>
          <a:lstStyle/>
          <a:p>
            <a:pPr>
              <a:buClr>
                <a:schemeClr val="tx2"/>
              </a:buClr>
            </a:pPr>
            <a:r>
              <a:rPr lang="en-CA" sz="2800" dirty="0" smtClean="0"/>
              <a:t>Review Student Wellness Assessment with Mentee: Strengths? Weaker areas?</a:t>
            </a:r>
            <a:br>
              <a:rPr lang="en-CA" sz="2800" dirty="0" smtClean="0"/>
            </a:br>
            <a:endParaRPr lang="en-CA" sz="2800" dirty="0"/>
          </a:p>
          <a:p>
            <a:pPr>
              <a:buClr>
                <a:schemeClr val="tx2"/>
              </a:buClr>
            </a:pPr>
            <a:r>
              <a:rPr lang="en-CA" sz="2800" dirty="0"/>
              <a:t>Gather information about your Mentee’s current academic situation</a:t>
            </a:r>
          </a:p>
          <a:p>
            <a:pPr lvl="1">
              <a:buClr>
                <a:schemeClr val="tx2"/>
              </a:buClr>
            </a:pPr>
            <a:r>
              <a:rPr lang="en-US" sz="2400" dirty="0"/>
              <a:t>Lecture attendance?</a:t>
            </a:r>
          </a:p>
          <a:p>
            <a:pPr lvl="1">
              <a:buClr>
                <a:schemeClr val="tx2"/>
              </a:buClr>
            </a:pPr>
            <a:r>
              <a:rPr lang="en-US" sz="2400" dirty="0"/>
              <a:t>Lecture notes? </a:t>
            </a:r>
          </a:p>
          <a:p>
            <a:pPr lvl="1">
              <a:buClr>
                <a:schemeClr val="tx2"/>
              </a:buClr>
            </a:pPr>
            <a:r>
              <a:rPr lang="en-US" sz="2400" dirty="0"/>
              <a:t>Reading completion?  </a:t>
            </a:r>
          </a:p>
          <a:p>
            <a:pPr lvl="1">
              <a:buClr>
                <a:schemeClr val="tx2"/>
              </a:buClr>
            </a:pPr>
            <a:r>
              <a:rPr lang="en-US" sz="2400" dirty="0" smtClean="0"/>
              <a:t>Reviewed and understood </a:t>
            </a:r>
            <a:r>
              <a:rPr lang="en-US" sz="2400" dirty="0"/>
              <a:t>comments on marked midterms and assignments</a:t>
            </a:r>
            <a:r>
              <a:rPr lang="en-US" sz="2400" dirty="0" smtClean="0"/>
              <a:t>?</a:t>
            </a:r>
            <a:endParaRPr lang="en-US" sz="2400" dirty="0"/>
          </a:p>
        </p:txBody>
      </p:sp>
    </p:spTree>
    <p:extLst>
      <p:ext uri="{BB962C8B-B14F-4D97-AF65-F5344CB8AC3E}">
        <p14:creationId xmlns:p14="http://schemas.microsoft.com/office/powerpoint/2010/main" val="318693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Refer!</a:t>
            </a:r>
            <a:endParaRPr lang="en-US" dirty="0"/>
          </a:p>
        </p:txBody>
      </p:sp>
      <p:sp>
        <p:nvSpPr>
          <p:cNvPr id="3" name="Content Placeholder 2"/>
          <p:cNvSpPr>
            <a:spLocks noGrp="1"/>
          </p:cNvSpPr>
          <p:nvPr>
            <p:ph idx="1"/>
          </p:nvPr>
        </p:nvSpPr>
        <p:spPr/>
        <p:txBody>
          <a:bodyPr>
            <a:normAutofit/>
          </a:bodyPr>
          <a:lstStyle/>
          <a:p>
            <a:pPr>
              <a:buClr>
                <a:schemeClr val="tx2"/>
              </a:buClr>
            </a:pPr>
            <a:r>
              <a:rPr lang="en-US" sz="2800" b="1" dirty="0" smtClean="0"/>
              <a:t>Signs a Mentee needs professional advising/support:</a:t>
            </a:r>
          </a:p>
          <a:p>
            <a:pPr lvl="1">
              <a:buClr>
                <a:schemeClr val="tx2"/>
              </a:buClr>
            </a:pPr>
            <a:r>
              <a:rPr lang="en-US" sz="2800" dirty="0" smtClean="0"/>
              <a:t>Student has not attended classes, completed readings</a:t>
            </a:r>
          </a:p>
          <a:p>
            <a:pPr lvl="1">
              <a:buClr>
                <a:schemeClr val="tx2"/>
              </a:buClr>
            </a:pPr>
            <a:r>
              <a:rPr lang="en-US" sz="2800" dirty="0" smtClean="0"/>
              <a:t>Student has missed a significant number of assignments</a:t>
            </a:r>
          </a:p>
          <a:p>
            <a:pPr lvl="1">
              <a:buClr>
                <a:schemeClr val="tx2"/>
              </a:buClr>
            </a:pPr>
            <a:r>
              <a:rPr lang="en-US" sz="2800" dirty="0" smtClean="0"/>
              <a:t>Evidence of academic failure; unlikely to pass course</a:t>
            </a:r>
          </a:p>
          <a:p>
            <a:pPr lvl="1">
              <a:buClr>
                <a:schemeClr val="tx2"/>
              </a:buClr>
            </a:pPr>
            <a:r>
              <a:rPr lang="en-US" sz="2800" dirty="0" smtClean="0"/>
              <a:t>Student is in a state of panic/anxiety, </a:t>
            </a:r>
            <a:r>
              <a:rPr lang="en-US" sz="2800" b="1" dirty="0" smtClean="0"/>
              <a:t>or</a:t>
            </a:r>
            <a:r>
              <a:rPr lang="en-US" sz="2800" dirty="0" smtClean="0"/>
              <a:t> student is in state of avoidance/denial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Referrals: Peer Mentor’s Role</a:t>
            </a:r>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Your role as a Peer Mentor:</a:t>
            </a:r>
          </a:p>
          <a:p>
            <a:pPr lvl="1">
              <a:buClr>
                <a:schemeClr val="tx2"/>
              </a:buClr>
            </a:pPr>
            <a:r>
              <a:rPr lang="en-US" sz="2800" dirty="0" smtClean="0"/>
              <a:t>Express concern</a:t>
            </a:r>
          </a:p>
          <a:p>
            <a:pPr lvl="1">
              <a:buClr>
                <a:schemeClr val="tx2"/>
              </a:buClr>
            </a:pPr>
            <a:r>
              <a:rPr lang="en-US" sz="2800" dirty="0" smtClean="0"/>
              <a:t>Directive role (more decisive or clear)</a:t>
            </a:r>
          </a:p>
          <a:p>
            <a:pPr lvl="1">
              <a:buClr>
                <a:schemeClr val="tx2"/>
              </a:buClr>
            </a:pPr>
            <a:r>
              <a:rPr lang="en-US" sz="2800" dirty="0"/>
              <a:t>Peer Mentor to consult with Program </a:t>
            </a:r>
            <a:r>
              <a:rPr lang="en-US" sz="2800" dirty="0" smtClean="0"/>
              <a:t>Coordinator, then </a:t>
            </a:r>
            <a:r>
              <a:rPr lang="en-US" sz="2800" b="1" dirty="0" smtClean="0"/>
              <a:t>refer student </a:t>
            </a:r>
            <a:r>
              <a:rPr lang="en-US" sz="2800" dirty="0" smtClean="0"/>
              <a:t>to a professional, depending on needs (academic advisor, professional learning strategies advisor, disability advisor)</a:t>
            </a:r>
          </a:p>
        </p:txBody>
      </p:sp>
    </p:spTree>
    <p:extLst>
      <p:ext uri="{BB962C8B-B14F-4D97-AF65-F5344CB8AC3E}">
        <p14:creationId xmlns:p14="http://schemas.microsoft.com/office/powerpoint/2010/main" val="187028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 Preparation: Key Ideas</a:t>
            </a:r>
            <a:endParaRPr lang="en-CA" dirty="0"/>
          </a:p>
        </p:txBody>
      </p:sp>
      <p:sp>
        <p:nvSpPr>
          <p:cNvPr id="3" name="Content Placeholder 2"/>
          <p:cNvSpPr>
            <a:spLocks noGrp="1"/>
          </p:cNvSpPr>
          <p:nvPr>
            <p:ph idx="1"/>
          </p:nvPr>
        </p:nvSpPr>
        <p:spPr/>
        <p:txBody>
          <a:bodyPr/>
          <a:lstStyle/>
          <a:p>
            <a:pPr>
              <a:buClr>
                <a:schemeClr val="tx2"/>
              </a:buClr>
            </a:pPr>
            <a:r>
              <a:rPr lang="en-CA" sz="3200" dirty="0" smtClean="0"/>
              <a:t>Key ideas to teach mentee about studying:</a:t>
            </a:r>
          </a:p>
          <a:p>
            <a:pPr lvl="1">
              <a:buClr>
                <a:schemeClr val="tx2"/>
              </a:buClr>
            </a:pPr>
            <a:r>
              <a:rPr lang="en-CA" sz="2800" dirty="0" smtClean="0"/>
              <a:t>Match strategies to expected levels of thinking</a:t>
            </a:r>
          </a:p>
          <a:p>
            <a:pPr lvl="1">
              <a:buClr>
                <a:schemeClr val="tx2"/>
              </a:buClr>
            </a:pPr>
            <a:r>
              <a:rPr lang="en-CA" sz="2800" dirty="0" smtClean="0"/>
              <a:t>Learning ≠ studying</a:t>
            </a:r>
          </a:p>
          <a:p>
            <a:pPr lvl="1">
              <a:buClr>
                <a:schemeClr val="tx2"/>
              </a:buClr>
            </a:pPr>
            <a:r>
              <a:rPr lang="en-CA" sz="2800" dirty="0" smtClean="0"/>
              <a:t>Preview </a:t>
            </a:r>
            <a:r>
              <a:rPr lang="en-CA" sz="2800" dirty="0" smtClean="0">
                <a:sym typeface="Wingdings" panose="05000000000000000000" pitchFamily="2" charset="2"/>
              </a:rPr>
              <a:t> Take notes  Review  Write a short summary (“What was that all about?)</a:t>
            </a:r>
          </a:p>
          <a:p>
            <a:pPr lvl="1">
              <a:buClr>
                <a:schemeClr val="tx2"/>
              </a:buClr>
            </a:pPr>
            <a:r>
              <a:rPr lang="en-CA" sz="2800" dirty="0" smtClean="0">
                <a:sym typeface="Wingdings" panose="05000000000000000000" pitchFamily="2" charset="2"/>
              </a:rPr>
              <a:t>Distribute your learning over time</a:t>
            </a:r>
          </a:p>
          <a:p>
            <a:pPr lvl="1">
              <a:buClr>
                <a:schemeClr val="tx2"/>
              </a:buClr>
            </a:pPr>
            <a:r>
              <a:rPr lang="en-CA" sz="2800" dirty="0" smtClean="0">
                <a:sym typeface="Wingdings" panose="05000000000000000000" pitchFamily="2" charset="2"/>
              </a:rPr>
              <a:t>Self-testing is key: it’s a reality check and it improves memory</a:t>
            </a:r>
            <a:endParaRPr lang="en-CA" sz="2800" dirty="0" smtClean="0"/>
          </a:p>
          <a:p>
            <a:pPr marL="731520" lvl="1" indent="-457200">
              <a:buFont typeface="+mj-lt"/>
              <a:buAutoNum type="arabicPeriod"/>
            </a:pPr>
            <a:endParaRPr lang="en-CA" dirty="0" smtClean="0"/>
          </a:p>
        </p:txBody>
      </p:sp>
    </p:spTree>
    <p:extLst>
      <p:ext uri="{BB962C8B-B14F-4D97-AF65-F5344CB8AC3E}">
        <p14:creationId xmlns:p14="http://schemas.microsoft.com/office/powerpoint/2010/main" val="1011605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Teaching Key Ideas </a:t>
            </a:r>
            <a:r>
              <a:rPr lang="en-CA" dirty="0"/>
              <a:t>(</a:t>
            </a:r>
            <a:r>
              <a:rPr lang="en-CA" dirty="0" smtClean="0"/>
              <a:t>Activity)</a:t>
            </a:r>
            <a:endParaRPr lang="en-CA" dirty="0"/>
          </a:p>
        </p:txBody>
      </p:sp>
      <p:sp>
        <p:nvSpPr>
          <p:cNvPr id="3" name="Content Placeholder 2"/>
          <p:cNvSpPr>
            <a:spLocks noGrp="1"/>
          </p:cNvSpPr>
          <p:nvPr>
            <p:ph idx="1"/>
          </p:nvPr>
        </p:nvSpPr>
        <p:spPr/>
        <p:txBody>
          <a:bodyPr/>
          <a:lstStyle/>
          <a:p>
            <a:pPr>
              <a:buClr>
                <a:schemeClr val="tx2"/>
              </a:buClr>
            </a:pPr>
            <a:r>
              <a:rPr lang="en-CA" sz="2800" dirty="0"/>
              <a:t>Be direct. Explain the concepts. Use examples from </a:t>
            </a:r>
            <a:r>
              <a:rPr lang="en-CA" sz="2800" b="1" dirty="0" smtClean="0"/>
              <a:t>their </a:t>
            </a:r>
            <a:r>
              <a:rPr lang="en-CA" sz="2800" dirty="0" smtClean="0"/>
              <a:t>courses</a:t>
            </a:r>
            <a:r>
              <a:rPr lang="en-CA" sz="2800" dirty="0"/>
              <a:t>. Go slowly. Check for understanding.</a:t>
            </a:r>
          </a:p>
          <a:p>
            <a:pPr marL="0" indent="0">
              <a:buClr>
                <a:schemeClr val="tx2"/>
              </a:buClr>
              <a:buNone/>
            </a:pPr>
            <a:endParaRPr lang="en-CA" sz="2800" dirty="0" smtClean="0"/>
          </a:p>
          <a:p>
            <a:pPr marL="0" indent="0">
              <a:buClr>
                <a:schemeClr val="tx2"/>
              </a:buClr>
              <a:buNone/>
            </a:pPr>
            <a:r>
              <a:rPr lang="en-CA" sz="2800" b="1" dirty="0" smtClean="0"/>
              <a:t>Practice activity</a:t>
            </a:r>
          </a:p>
          <a:p>
            <a:pPr>
              <a:buClr>
                <a:schemeClr val="tx2"/>
              </a:buClr>
            </a:pPr>
            <a:r>
              <a:rPr lang="en-CA" sz="2800" dirty="0" smtClean="0"/>
              <a:t>Watch </a:t>
            </a:r>
            <a:r>
              <a:rPr lang="en-CA" sz="2800" u="sng" dirty="0" smtClean="0">
                <a:hlinkClick r:id="rId3"/>
              </a:rPr>
              <a:t>Leveling up: How to think smart at university</a:t>
            </a:r>
            <a:r>
              <a:rPr lang="en-CA" sz="2800" dirty="0" smtClean="0"/>
              <a:t> again as a group</a:t>
            </a:r>
          </a:p>
          <a:p>
            <a:pPr>
              <a:buClr>
                <a:schemeClr val="tx2"/>
              </a:buClr>
            </a:pPr>
            <a:r>
              <a:rPr lang="en-CA" sz="2800" dirty="0" smtClean="0"/>
              <a:t>In pairs: 1 person plays Peer Mentor, other person plays Mentee</a:t>
            </a:r>
          </a:p>
          <a:p>
            <a:pPr>
              <a:buClr>
                <a:schemeClr val="tx2"/>
              </a:buClr>
            </a:pPr>
            <a:r>
              <a:rPr lang="en-CA" sz="2800" dirty="0" smtClean="0"/>
              <a:t>Mentor introduces Levels of Thinking to mentee in 3 minutes.</a:t>
            </a:r>
          </a:p>
          <a:p>
            <a:endParaRPr lang="en-CA" dirty="0"/>
          </a:p>
          <a:p>
            <a:endParaRPr lang="en-CA" dirty="0"/>
          </a:p>
          <a:p>
            <a:endParaRPr lang="en-CA" dirty="0" smtClean="0"/>
          </a:p>
        </p:txBody>
      </p:sp>
    </p:spTree>
    <p:extLst>
      <p:ext uri="{BB962C8B-B14F-4D97-AF65-F5344CB8AC3E}">
        <p14:creationId xmlns:p14="http://schemas.microsoft.com/office/powerpoint/2010/main" val="719373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Teaching Key </a:t>
            </a:r>
            <a:r>
              <a:rPr lang="en-CA" dirty="0" smtClean="0"/>
              <a:t>Ideas: Debrief</a:t>
            </a:r>
            <a:endParaRPr lang="en-CA" dirty="0"/>
          </a:p>
        </p:txBody>
      </p:sp>
      <p:sp>
        <p:nvSpPr>
          <p:cNvPr id="3" name="Content Placeholder 2"/>
          <p:cNvSpPr>
            <a:spLocks noGrp="1"/>
          </p:cNvSpPr>
          <p:nvPr>
            <p:ph idx="1"/>
          </p:nvPr>
        </p:nvSpPr>
        <p:spPr/>
        <p:txBody>
          <a:bodyPr/>
          <a:lstStyle/>
          <a:p>
            <a:pPr>
              <a:buClr>
                <a:schemeClr val="tx2"/>
              </a:buClr>
            </a:pPr>
            <a:r>
              <a:rPr lang="en-CA" sz="2800" dirty="0" smtClean="0"/>
              <a:t>Mentee:</a:t>
            </a:r>
          </a:p>
          <a:p>
            <a:pPr lvl="1">
              <a:buClr>
                <a:schemeClr val="tx2"/>
              </a:buClr>
            </a:pPr>
            <a:r>
              <a:rPr lang="en-CA" sz="2400" dirty="0" smtClean="0"/>
              <a:t>Do you understand how the concept applies to your situation?</a:t>
            </a:r>
          </a:p>
          <a:p>
            <a:pPr lvl="1">
              <a:buClr>
                <a:schemeClr val="tx2"/>
              </a:buClr>
            </a:pPr>
            <a:r>
              <a:rPr lang="en-CA" sz="2400" dirty="0" smtClean="0"/>
              <a:t>What did you learn about thinking?</a:t>
            </a:r>
          </a:p>
          <a:p>
            <a:pPr lvl="1">
              <a:buClr>
                <a:schemeClr val="tx2"/>
              </a:buClr>
            </a:pPr>
            <a:r>
              <a:rPr lang="en-CA" sz="2400" dirty="0" smtClean="0"/>
              <a:t>How did you feel at the end of the role-play?</a:t>
            </a:r>
          </a:p>
          <a:p>
            <a:pPr>
              <a:buClr>
                <a:schemeClr val="tx2"/>
              </a:buClr>
            </a:pPr>
            <a:r>
              <a:rPr lang="en-CA" sz="2800" dirty="0" smtClean="0"/>
              <a:t>Peer Mentor:</a:t>
            </a:r>
          </a:p>
          <a:p>
            <a:pPr lvl="1">
              <a:buClr>
                <a:schemeClr val="tx2"/>
              </a:buClr>
            </a:pPr>
            <a:r>
              <a:rPr lang="en-CA" sz="2400" dirty="0" smtClean="0"/>
              <a:t>Did you work collaboratively?</a:t>
            </a:r>
          </a:p>
          <a:p>
            <a:pPr lvl="1">
              <a:buClr>
                <a:schemeClr val="tx2"/>
              </a:buClr>
            </a:pPr>
            <a:r>
              <a:rPr lang="en-CA" sz="2400" dirty="0" smtClean="0"/>
              <a:t>Did you support the Mentee’s worthiness, dignity?</a:t>
            </a:r>
          </a:p>
          <a:p>
            <a:pPr lvl="1">
              <a:buClr>
                <a:schemeClr val="tx2"/>
              </a:buClr>
            </a:pPr>
            <a:r>
              <a:rPr lang="en-CA" sz="2400" dirty="0" smtClean="0"/>
              <a:t>Did you address one idea at a time?</a:t>
            </a:r>
          </a:p>
          <a:p>
            <a:endParaRPr lang="en-CA" dirty="0"/>
          </a:p>
          <a:p>
            <a:endParaRPr lang="en-CA" dirty="0"/>
          </a:p>
          <a:p>
            <a:endParaRPr lang="en-CA" dirty="0" smtClean="0"/>
          </a:p>
        </p:txBody>
      </p:sp>
    </p:spTree>
    <p:extLst>
      <p:ext uri="{BB962C8B-B14F-4D97-AF65-F5344CB8AC3E}">
        <p14:creationId xmlns:p14="http://schemas.microsoft.com/office/powerpoint/2010/main" val="1629007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ntor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2 Communication">
  <a:themeElements>
    <a:clrScheme name="Custom 2">
      <a:dk1>
        <a:sysClr val="windowText" lastClr="000000"/>
      </a:dk1>
      <a:lt1>
        <a:sysClr val="window" lastClr="FFFFFF"/>
      </a:lt1>
      <a:dk2>
        <a:srgbClr val="A5A5A5"/>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M2 EI">
  <a:themeElements>
    <a:clrScheme name="Custom 3">
      <a:dk1>
        <a:sysClr val="windowText" lastClr="000000"/>
      </a:dk1>
      <a:lt1>
        <a:sysClr val="window" lastClr="FFFFFF"/>
      </a:lt1>
      <a:dk2>
        <a:srgbClr val="595959"/>
      </a:dk2>
      <a:lt2>
        <a:srgbClr val="D6ECFF"/>
      </a:lt2>
      <a:accent1>
        <a:srgbClr val="7030A0"/>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M2 Resources">
  <a:themeElements>
    <a:clrScheme name="Custom 1">
      <a:dk1>
        <a:sysClr val="windowText" lastClr="000000"/>
      </a:dk1>
      <a:lt1>
        <a:sysClr val="window" lastClr="FFFFFF"/>
      </a:lt1>
      <a:dk2>
        <a:srgbClr val="1F497D"/>
      </a:dk2>
      <a:lt2>
        <a:srgbClr val="EEECE1"/>
      </a:lt2>
      <a:accent1>
        <a:srgbClr val="FF990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5.xml><?xml version="1.0" encoding="utf-8"?>
<a:theme xmlns:a="http://schemas.openxmlformats.org/drawingml/2006/main" name="M2 Program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18091</TotalTime>
  <Words>1082</Words>
  <Application>Microsoft Office PowerPoint</Application>
  <PresentationFormat>On-screen Show (4:3)</PresentationFormat>
  <Paragraphs>179</Paragraphs>
  <Slides>24</Slides>
  <Notes>24</Notes>
  <HiddenSlides>0</HiddenSlides>
  <MMClips>0</MMClips>
  <ScaleCrop>false</ScaleCrop>
  <HeadingPairs>
    <vt:vector size="4" baseType="variant">
      <vt:variant>
        <vt:lpstr>Theme</vt:lpstr>
      </vt:variant>
      <vt:variant>
        <vt:i4>5</vt:i4>
      </vt:variant>
      <vt:variant>
        <vt:lpstr>Slide Titles</vt:lpstr>
      </vt:variant>
      <vt:variant>
        <vt:i4>24</vt:i4>
      </vt:variant>
    </vt:vector>
  </HeadingPairs>
  <TitlesOfParts>
    <vt:vector size="29" baseType="lpstr">
      <vt:lpstr>Mentoring</vt:lpstr>
      <vt:lpstr>M2 Communication</vt:lpstr>
      <vt:lpstr>M2 EI</vt:lpstr>
      <vt:lpstr>M2 Resources</vt:lpstr>
      <vt:lpstr>M2 Program Theme</vt:lpstr>
      <vt:lpstr>Exam Preparation</vt:lpstr>
      <vt:lpstr>Overview</vt:lpstr>
      <vt:lpstr>Academic Accommodations</vt:lpstr>
      <vt:lpstr>Assess Mentee’s Preparedness</vt:lpstr>
      <vt:lpstr>Time to Refer!</vt:lpstr>
      <vt:lpstr>Referrals: Peer Mentor’s Role</vt:lpstr>
      <vt:lpstr>Exam Preparation: Key Ideas</vt:lpstr>
      <vt:lpstr>Teaching Key Ideas (Activity)</vt:lpstr>
      <vt:lpstr>Teaching Key Ideas: Debrief</vt:lpstr>
      <vt:lpstr>Why a Study Schedule?</vt:lpstr>
      <vt:lpstr>Study Schedule Reflection (Activity)</vt:lpstr>
      <vt:lpstr>Considering Mental Health</vt:lpstr>
      <vt:lpstr>Exam Study Schedule: Activity #1</vt:lpstr>
      <vt:lpstr>Exam Study Schedule: Activity #2</vt:lpstr>
      <vt:lpstr>Exam Study Schedule: Activity #3</vt:lpstr>
      <vt:lpstr>Exam Study Schedule: Debrief </vt:lpstr>
      <vt:lpstr>Troubleshooting</vt:lpstr>
      <vt:lpstr>Process of Studying</vt:lpstr>
      <vt:lpstr>Stages of Studying: Preview and Review</vt:lpstr>
      <vt:lpstr>Stages of Studying:  Note-taking and Summaries</vt:lpstr>
      <vt:lpstr>Stages of Studying:  Self-testing and Group Study</vt:lpstr>
      <vt:lpstr>Exam Tips and Tricks</vt:lpstr>
      <vt:lpstr>Reflection</vt:lpstr>
      <vt:lpstr>Resources and Questions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Preparation</dc:title>
  <dc:creator>Helen Gillis</dc:creator>
  <cp:lastModifiedBy>Eliquo</cp:lastModifiedBy>
  <cp:revision>502</cp:revision>
  <cp:lastPrinted>2014-09-13T01:52:54Z</cp:lastPrinted>
  <dcterms:created xsi:type="dcterms:W3CDTF">2014-11-04T15:06:15Z</dcterms:created>
  <dcterms:modified xsi:type="dcterms:W3CDTF">2016-07-19T16:59:48Z</dcterms:modified>
</cp:coreProperties>
</file>