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669" r:id="rId2"/>
    <p:sldMasterId id="2147483673" r:id="rId3"/>
    <p:sldMasterId id="2147483671" r:id="rId4"/>
    <p:sldMasterId id="2147483675" r:id="rId5"/>
    <p:sldMasterId id="2147483667" r:id="rId6"/>
  </p:sldMasterIdLst>
  <p:notesMasterIdLst>
    <p:notesMasterId r:id="rId34"/>
  </p:notesMasterIdLst>
  <p:sldIdLst>
    <p:sldId id="267" r:id="rId7"/>
    <p:sldId id="663" r:id="rId8"/>
    <p:sldId id="273" r:id="rId9"/>
    <p:sldId id="274" r:id="rId10"/>
    <p:sldId id="677" r:id="rId11"/>
    <p:sldId id="678" r:id="rId12"/>
    <p:sldId id="664" r:id="rId13"/>
    <p:sldId id="665" r:id="rId14"/>
    <p:sldId id="398" r:id="rId15"/>
    <p:sldId id="629" r:id="rId16"/>
    <p:sldId id="630" r:id="rId17"/>
    <p:sldId id="631" r:id="rId18"/>
    <p:sldId id="460" r:id="rId19"/>
    <p:sldId id="671" r:id="rId20"/>
    <p:sldId id="568" r:id="rId21"/>
    <p:sldId id="565" r:id="rId22"/>
    <p:sldId id="456" r:id="rId23"/>
    <p:sldId id="675" r:id="rId24"/>
    <p:sldId id="504" r:id="rId25"/>
    <p:sldId id="503" r:id="rId26"/>
    <p:sldId id="666" r:id="rId27"/>
    <p:sldId id="278" r:id="rId28"/>
    <p:sldId id="672" r:id="rId29"/>
    <p:sldId id="673" r:id="rId30"/>
    <p:sldId id="674" r:id="rId31"/>
    <p:sldId id="277" r:id="rId32"/>
    <p:sldId id="566"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nette Schick" initials="LS" lastIdx="1" clrIdx="0">
    <p:extLst>
      <p:ext uri="{19B8F6BF-5375-455C-9EA6-DF929625EA0E}">
        <p15:presenceInfo xmlns:p15="http://schemas.microsoft.com/office/powerpoint/2012/main" userId="S-1-5-21-253461542-2467809616-1138189162-13186" providerId="AD"/>
      </p:ext>
    </p:extLst>
  </p:cmAuthor>
  <p:cmAuthor id="2" name="Dale Morris" initials="DM" lastIdx="3" clrIdx="1">
    <p:extLst>
      <p:ext uri="{19B8F6BF-5375-455C-9EA6-DF929625EA0E}">
        <p15:presenceInfo xmlns:p15="http://schemas.microsoft.com/office/powerpoint/2012/main" userId="403ec432d4440f66" providerId="Windows Live"/>
      </p:ext>
    </p:extLst>
  </p:cmAuthor>
  <p:cmAuthor id="3" name="Polly Leonard" initials="PL" lastIdx="20" clrIdx="2">
    <p:extLst>
      <p:ext uri="{19B8F6BF-5375-455C-9EA6-DF929625EA0E}">
        <p15:presenceInfo xmlns:p15="http://schemas.microsoft.com/office/powerpoint/2012/main" userId="S-1-5-21-253461542-2467809616-1138189162-6469" providerId="AD"/>
      </p:ext>
    </p:extLst>
  </p:cmAuthor>
  <p:cmAuthor id="4" name="Ascribe Marketing Communications" initials="AMC" lastIdx="11" clrIdx="3">
    <p:extLst>
      <p:ext uri="{19B8F6BF-5375-455C-9EA6-DF929625EA0E}">
        <p15:presenceInfo xmlns:p15="http://schemas.microsoft.com/office/powerpoint/2012/main" userId="Ascribe Marketing Communications" providerId="None"/>
      </p:ext>
    </p:extLst>
  </p:cmAuthor>
  <p:cmAuthor id="5" name="Ascribe Marketing Communications" initials="AMC [2]" lastIdx="1" clrIdx="4">
    <p:extLst>
      <p:ext uri="{19B8F6BF-5375-455C-9EA6-DF929625EA0E}">
        <p15:presenceInfo xmlns:p15="http://schemas.microsoft.com/office/powerpoint/2012/main" userId="1d7c60779461a8d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64A2"/>
    <a:srgbClr val="1155A0"/>
    <a:srgbClr val="12A9D9"/>
    <a:srgbClr val="6179A8"/>
    <a:srgbClr val="5EAFA6"/>
    <a:srgbClr val="9BBB59"/>
    <a:srgbClr val="72BF44"/>
    <a:srgbClr val="006A48"/>
    <a:srgbClr val="2199CE"/>
    <a:srgbClr val="29537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544" autoAdjust="0"/>
    <p:restoredTop sz="56770" autoAdjust="0"/>
  </p:normalViewPr>
  <p:slideViewPr>
    <p:cSldViewPr snapToGrid="0" snapToObjects="1">
      <p:cViewPr varScale="1">
        <p:scale>
          <a:sx n="49" d="100"/>
          <a:sy n="49" d="100"/>
        </p:scale>
        <p:origin x="1080" y="53"/>
      </p:cViewPr>
      <p:guideLst>
        <p:guide orient="horz" pos="2160"/>
        <p:guide pos="2880"/>
      </p:guideLst>
    </p:cSldViewPr>
  </p:slideViewPr>
  <p:outlineViewPr>
    <p:cViewPr>
      <p:scale>
        <a:sx n="33" d="100"/>
        <a:sy n="33" d="100"/>
      </p:scale>
      <p:origin x="0" y="0"/>
    </p:cViewPr>
  </p:outlineViewPr>
  <p:notesTextViewPr>
    <p:cViewPr>
      <p:scale>
        <a:sx n="95" d="100"/>
        <a:sy n="95" d="100"/>
      </p:scale>
      <p:origin x="0" y="0"/>
    </p:cViewPr>
  </p:notesTextViewPr>
  <p:sorterViewPr>
    <p:cViewPr>
      <p:scale>
        <a:sx n="66" d="100"/>
        <a:sy n="66" d="100"/>
      </p:scale>
      <p:origin x="0" y="0"/>
    </p:cViewPr>
  </p:sorterViewPr>
  <p:notesViewPr>
    <p:cSldViewPr snapToGrid="0" snapToObjects="1">
      <p:cViewPr varScale="1">
        <p:scale>
          <a:sx n="93" d="100"/>
          <a:sy n="93" d="100"/>
        </p:scale>
        <p:origin x="378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commentAuthors" Target="commentAuthors.xml"/></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2B0F60-B711-4917-A0C3-2871518046A2}" type="doc">
      <dgm:prSet loTypeId="urn:microsoft.com/office/officeart/2009/3/layout/RandomtoResultProcess" loCatId="process" qsTypeId="urn:microsoft.com/office/officeart/2005/8/quickstyle/simple1" qsCatId="simple" csTypeId="urn:microsoft.com/office/officeart/2005/8/colors/colorful3" csCatId="colorful" phldr="1"/>
      <dgm:spPr/>
    </dgm:pt>
    <dgm:pt modelId="{C389CAF2-98C8-4F42-B3F3-495ED0887597}">
      <dgm:prSet phldrT="[Text]"/>
      <dgm:spPr/>
      <dgm:t>
        <a:bodyPr/>
        <a:lstStyle/>
        <a:p>
          <a:r>
            <a:rPr lang="en-CA" dirty="0"/>
            <a:t>Stress</a:t>
          </a:r>
        </a:p>
      </dgm:t>
    </dgm:pt>
    <dgm:pt modelId="{B6D2787E-5AB2-417D-A17B-395F0AFCC5E9}" type="parTrans" cxnId="{29F56974-17FE-4418-983E-5708F30EF25B}">
      <dgm:prSet/>
      <dgm:spPr/>
      <dgm:t>
        <a:bodyPr/>
        <a:lstStyle/>
        <a:p>
          <a:endParaRPr lang="en-CA"/>
        </a:p>
      </dgm:t>
    </dgm:pt>
    <dgm:pt modelId="{FAC0BF34-C861-4A2D-A859-527DFAB57FAE}" type="sibTrans" cxnId="{29F56974-17FE-4418-983E-5708F30EF25B}">
      <dgm:prSet/>
      <dgm:spPr/>
      <dgm:t>
        <a:bodyPr/>
        <a:lstStyle/>
        <a:p>
          <a:endParaRPr lang="en-CA"/>
        </a:p>
      </dgm:t>
    </dgm:pt>
    <dgm:pt modelId="{5388A0FE-C5DB-48C7-838B-C32E3FD77751}">
      <dgm:prSet phldrT="[Text]"/>
      <dgm:spPr/>
      <dgm:t>
        <a:bodyPr/>
        <a:lstStyle/>
        <a:p>
          <a:r>
            <a:rPr lang="en-CA"/>
            <a:t>Distress</a:t>
          </a:r>
          <a:endParaRPr lang="en-CA" dirty="0"/>
        </a:p>
      </dgm:t>
    </dgm:pt>
    <dgm:pt modelId="{CA2AC22A-5CBD-4625-99E8-FA653C9B083F}" type="parTrans" cxnId="{8C98CF53-E801-47FD-8084-27AF56062899}">
      <dgm:prSet/>
      <dgm:spPr/>
      <dgm:t>
        <a:bodyPr/>
        <a:lstStyle/>
        <a:p>
          <a:endParaRPr lang="en-CA"/>
        </a:p>
      </dgm:t>
    </dgm:pt>
    <dgm:pt modelId="{58A6295B-A22A-4A2C-B3BC-4C476CE82357}" type="sibTrans" cxnId="{8C98CF53-E801-47FD-8084-27AF56062899}">
      <dgm:prSet/>
      <dgm:spPr/>
      <dgm:t>
        <a:bodyPr/>
        <a:lstStyle/>
        <a:p>
          <a:endParaRPr lang="en-CA"/>
        </a:p>
      </dgm:t>
    </dgm:pt>
    <dgm:pt modelId="{FDD0656E-618D-4794-AFA7-0F298EA8CF0C}">
      <dgm:prSet phldrT="[Text]"/>
      <dgm:spPr/>
      <dgm:t>
        <a:bodyPr/>
        <a:lstStyle/>
        <a:p>
          <a:r>
            <a:rPr lang="en-CA" dirty="0"/>
            <a:t>Impacts on academics</a:t>
          </a:r>
        </a:p>
      </dgm:t>
    </dgm:pt>
    <dgm:pt modelId="{A498FA24-CF2F-496C-A4A1-4AD5B029BAB9}" type="parTrans" cxnId="{08B1B11B-5BFA-458A-A1C0-DF05A3CF048A}">
      <dgm:prSet/>
      <dgm:spPr/>
      <dgm:t>
        <a:bodyPr/>
        <a:lstStyle/>
        <a:p>
          <a:endParaRPr lang="en-CA"/>
        </a:p>
      </dgm:t>
    </dgm:pt>
    <dgm:pt modelId="{41E03640-8374-432D-B660-361809F62151}" type="sibTrans" cxnId="{08B1B11B-5BFA-458A-A1C0-DF05A3CF048A}">
      <dgm:prSet/>
      <dgm:spPr/>
      <dgm:t>
        <a:bodyPr/>
        <a:lstStyle/>
        <a:p>
          <a:endParaRPr lang="en-CA"/>
        </a:p>
      </dgm:t>
    </dgm:pt>
    <dgm:pt modelId="{46A64230-2AE5-4DFA-A362-F29092B9AE6B}" type="pres">
      <dgm:prSet presAssocID="{B62B0F60-B711-4917-A0C3-2871518046A2}" presName="Name0" presStyleCnt="0">
        <dgm:presLayoutVars>
          <dgm:dir/>
          <dgm:animOne val="branch"/>
          <dgm:animLvl val="lvl"/>
        </dgm:presLayoutVars>
      </dgm:prSet>
      <dgm:spPr/>
    </dgm:pt>
    <dgm:pt modelId="{A431164F-744E-4FCA-95D3-1F5A94CA4CC5}" type="pres">
      <dgm:prSet presAssocID="{C389CAF2-98C8-4F42-B3F3-495ED0887597}" presName="chaos" presStyleCnt="0"/>
      <dgm:spPr/>
    </dgm:pt>
    <dgm:pt modelId="{E6C9691C-0CF5-4E16-BFF5-4CCD62A12E5D}" type="pres">
      <dgm:prSet presAssocID="{C389CAF2-98C8-4F42-B3F3-495ED0887597}" presName="parTx1" presStyleLbl="revTx" presStyleIdx="0" presStyleCnt="2"/>
      <dgm:spPr/>
    </dgm:pt>
    <dgm:pt modelId="{B7E17EC7-E741-449A-92CB-FC18EA9B72D7}" type="pres">
      <dgm:prSet presAssocID="{C389CAF2-98C8-4F42-B3F3-495ED0887597}" presName="c1" presStyleLbl="node1" presStyleIdx="0" presStyleCnt="19"/>
      <dgm:spPr/>
    </dgm:pt>
    <dgm:pt modelId="{778D41C9-E890-4CD6-AFA3-1359B260B863}" type="pres">
      <dgm:prSet presAssocID="{C389CAF2-98C8-4F42-B3F3-495ED0887597}" presName="c2" presStyleLbl="node1" presStyleIdx="1" presStyleCnt="19"/>
      <dgm:spPr/>
    </dgm:pt>
    <dgm:pt modelId="{42A7F1B8-5739-4D09-B3C8-55626257DDC0}" type="pres">
      <dgm:prSet presAssocID="{C389CAF2-98C8-4F42-B3F3-495ED0887597}" presName="c3" presStyleLbl="node1" presStyleIdx="2" presStyleCnt="19"/>
      <dgm:spPr/>
    </dgm:pt>
    <dgm:pt modelId="{C50A2D72-52EF-4B72-80AF-5CA497B0883D}" type="pres">
      <dgm:prSet presAssocID="{C389CAF2-98C8-4F42-B3F3-495ED0887597}" presName="c4" presStyleLbl="node1" presStyleIdx="3" presStyleCnt="19"/>
      <dgm:spPr/>
    </dgm:pt>
    <dgm:pt modelId="{67340F3B-68F4-48A7-AAC8-1A05F0D1CB3E}" type="pres">
      <dgm:prSet presAssocID="{C389CAF2-98C8-4F42-B3F3-495ED0887597}" presName="c5" presStyleLbl="node1" presStyleIdx="4" presStyleCnt="19"/>
      <dgm:spPr/>
    </dgm:pt>
    <dgm:pt modelId="{9C99877C-229C-49F7-A84A-DE1031A8DC92}" type="pres">
      <dgm:prSet presAssocID="{C389CAF2-98C8-4F42-B3F3-495ED0887597}" presName="c6" presStyleLbl="node1" presStyleIdx="5" presStyleCnt="19"/>
      <dgm:spPr/>
    </dgm:pt>
    <dgm:pt modelId="{5C63696F-13AC-4ECB-A68F-5837A33E99AB}" type="pres">
      <dgm:prSet presAssocID="{C389CAF2-98C8-4F42-B3F3-495ED0887597}" presName="c7" presStyleLbl="node1" presStyleIdx="6" presStyleCnt="19"/>
      <dgm:spPr/>
    </dgm:pt>
    <dgm:pt modelId="{371BF5EA-33E8-4F26-956D-ECC691F6127B}" type="pres">
      <dgm:prSet presAssocID="{C389CAF2-98C8-4F42-B3F3-495ED0887597}" presName="c8" presStyleLbl="node1" presStyleIdx="7" presStyleCnt="19"/>
      <dgm:spPr/>
    </dgm:pt>
    <dgm:pt modelId="{085C8F8C-B21A-411E-B8CC-B7C3DD40507E}" type="pres">
      <dgm:prSet presAssocID="{C389CAF2-98C8-4F42-B3F3-495ED0887597}" presName="c9" presStyleLbl="node1" presStyleIdx="8" presStyleCnt="19"/>
      <dgm:spPr/>
    </dgm:pt>
    <dgm:pt modelId="{B3705140-239D-4480-9B53-3A39B226FC8F}" type="pres">
      <dgm:prSet presAssocID="{C389CAF2-98C8-4F42-B3F3-495ED0887597}" presName="c10" presStyleLbl="node1" presStyleIdx="9" presStyleCnt="19"/>
      <dgm:spPr/>
    </dgm:pt>
    <dgm:pt modelId="{6A28632C-A802-4FF0-BF96-D32685DAD648}" type="pres">
      <dgm:prSet presAssocID="{C389CAF2-98C8-4F42-B3F3-495ED0887597}" presName="c11" presStyleLbl="node1" presStyleIdx="10" presStyleCnt="19"/>
      <dgm:spPr/>
    </dgm:pt>
    <dgm:pt modelId="{F77F32C5-0A87-4CE9-8398-3F3D79C15D5A}" type="pres">
      <dgm:prSet presAssocID="{C389CAF2-98C8-4F42-B3F3-495ED0887597}" presName="c12" presStyleLbl="node1" presStyleIdx="11" presStyleCnt="19"/>
      <dgm:spPr/>
    </dgm:pt>
    <dgm:pt modelId="{C3BCC459-DA90-45EB-A0B4-8AFBDC9223C3}" type="pres">
      <dgm:prSet presAssocID="{C389CAF2-98C8-4F42-B3F3-495ED0887597}" presName="c13" presStyleLbl="node1" presStyleIdx="12" presStyleCnt="19"/>
      <dgm:spPr/>
    </dgm:pt>
    <dgm:pt modelId="{8244EF27-6E97-4165-9B2B-4DDD8336EAF2}" type="pres">
      <dgm:prSet presAssocID="{C389CAF2-98C8-4F42-B3F3-495ED0887597}" presName="c14" presStyleLbl="node1" presStyleIdx="13" presStyleCnt="19"/>
      <dgm:spPr/>
    </dgm:pt>
    <dgm:pt modelId="{F0457FF8-A697-4F94-BAB5-AD88705F3C57}" type="pres">
      <dgm:prSet presAssocID="{C389CAF2-98C8-4F42-B3F3-495ED0887597}" presName="c15" presStyleLbl="node1" presStyleIdx="14" presStyleCnt="19"/>
      <dgm:spPr/>
    </dgm:pt>
    <dgm:pt modelId="{C5F74DF5-62B3-4208-B19E-99DEAB593F03}" type="pres">
      <dgm:prSet presAssocID="{C389CAF2-98C8-4F42-B3F3-495ED0887597}" presName="c16" presStyleLbl="node1" presStyleIdx="15" presStyleCnt="19"/>
      <dgm:spPr/>
    </dgm:pt>
    <dgm:pt modelId="{AAD3D62D-FB50-4BD5-9951-DD8BCF9AC3D3}" type="pres">
      <dgm:prSet presAssocID="{C389CAF2-98C8-4F42-B3F3-495ED0887597}" presName="c17" presStyleLbl="node1" presStyleIdx="16" presStyleCnt="19"/>
      <dgm:spPr/>
    </dgm:pt>
    <dgm:pt modelId="{577316FD-E9E8-4F44-B543-77151D32CBA5}" type="pres">
      <dgm:prSet presAssocID="{C389CAF2-98C8-4F42-B3F3-495ED0887597}" presName="c18" presStyleLbl="node1" presStyleIdx="17" presStyleCnt="19"/>
      <dgm:spPr/>
    </dgm:pt>
    <dgm:pt modelId="{54390089-C965-4A03-9C4C-257C19685824}" type="pres">
      <dgm:prSet presAssocID="{FAC0BF34-C861-4A2D-A859-527DFAB57FAE}" presName="chevronComposite1" presStyleCnt="0"/>
      <dgm:spPr/>
    </dgm:pt>
    <dgm:pt modelId="{A25659D4-0249-4A9E-882B-CF6EF931033C}" type="pres">
      <dgm:prSet presAssocID="{FAC0BF34-C861-4A2D-A859-527DFAB57FAE}" presName="chevron1" presStyleLbl="sibTrans2D1" presStyleIdx="0" presStyleCnt="2"/>
      <dgm:spPr/>
    </dgm:pt>
    <dgm:pt modelId="{953DDC65-BDB3-4045-8A38-9EC0DEE79A41}" type="pres">
      <dgm:prSet presAssocID="{FAC0BF34-C861-4A2D-A859-527DFAB57FAE}" presName="spChevron1" presStyleCnt="0"/>
      <dgm:spPr/>
    </dgm:pt>
    <dgm:pt modelId="{681A5803-24CE-4362-A2DB-8FDAB64668E8}" type="pres">
      <dgm:prSet presAssocID="{5388A0FE-C5DB-48C7-838B-C32E3FD77751}" presName="middle" presStyleCnt="0"/>
      <dgm:spPr/>
    </dgm:pt>
    <dgm:pt modelId="{B9D77A3F-7D9C-415C-9751-264F51EA33B0}" type="pres">
      <dgm:prSet presAssocID="{5388A0FE-C5DB-48C7-838B-C32E3FD77751}" presName="parTxMid" presStyleLbl="revTx" presStyleIdx="1" presStyleCnt="2"/>
      <dgm:spPr/>
    </dgm:pt>
    <dgm:pt modelId="{21B7C4C4-6061-4489-BD61-410EA8D92A64}" type="pres">
      <dgm:prSet presAssocID="{5388A0FE-C5DB-48C7-838B-C32E3FD77751}" presName="spMid" presStyleCnt="0"/>
      <dgm:spPr/>
    </dgm:pt>
    <dgm:pt modelId="{993A0A9D-2433-40B6-BE75-D0B204726BCB}" type="pres">
      <dgm:prSet presAssocID="{58A6295B-A22A-4A2C-B3BC-4C476CE82357}" presName="chevronComposite1" presStyleCnt="0"/>
      <dgm:spPr/>
    </dgm:pt>
    <dgm:pt modelId="{3EB26130-2626-42BD-90C4-17A3932DF9A2}" type="pres">
      <dgm:prSet presAssocID="{58A6295B-A22A-4A2C-B3BC-4C476CE82357}" presName="chevron1" presStyleLbl="sibTrans2D1" presStyleIdx="1" presStyleCnt="2"/>
      <dgm:spPr/>
    </dgm:pt>
    <dgm:pt modelId="{8E72D1E7-32C0-405C-86C2-874825EFB20D}" type="pres">
      <dgm:prSet presAssocID="{58A6295B-A22A-4A2C-B3BC-4C476CE82357}" presName="spChevron1" presStyleCnt="0"/>
      <dgm:spPr/>
    </dgm:pt>
    <dgm:pt modelId="{4692D039-EADC-45BD-8557-A54B1B8264FF}" type="pres">
      <dgm:prSet presAssocID="{FDD0656E-618D-4794-AFA7-0F298EA8CF0C}" presName="last" presStyleCnt="0"/>
      <dgm:spPr/>
    </dgm:pt>
    <dgm:pt modelId="{8F646A27-7CF8-48C3-BB04-C9C3CF630C9E}" type="pres">
      <dgm:prSet presAssocID="{FDD0656E-618D-4794-AFA7-0F298EA8CF0C}" presName="circleTx" presStyleLbl="node1" presStyleIdx="18" presStyleCnt="19"/>
      <dgm:spPr/>
    </dgm:pt>
    <dgm:pt modelId="{EC905F3E-9910-4887-A978-5873AEA4D710}" type="pres">
      <dgm:prSet presAssocID="{FDD0656E-618D-4794-AFA7-0F298EA8CF0C}" presName="spN" presStyleCnt="0"/>
      <dgm:spPr/>
    </dgm:pt>
  </dgm:ptLst>
  <dgm:cxnLst>
    <dgm:cxn modelId="{08B1B11B-5BFA-458A-A1C0-DF05A3CF048A}" srcId="{B62B0F60-B711-4917-A0C3-2871518046A2}" destId="{FDD0656E-618D-4794-AFA7-0F298EA8CF0C}" srcOrd="2" destOrd="0" parTransId="{A498FA24-CF2F-496C-A4A1-4AD5B029BAB9}" sibTransId="{41E03640-8374-432D-B660-361809F62151}"/>
    <dgm:cxn modelId="{729C641C-FAD7-4B15-89D5-B90D368CC21D}" type="presOf" srcId="{5388A0FE-C5DB-48C7-838B-C32E3FD77751}" destId="{B9D77A3F-7D9C-415C-9751-264F51EA33B0}" srcOrd="0" destOrd="0" presId="urn:microsoft.com/office/officeart/2009/3/layout/RandomtoResultProcess"/>
    <dgm:cxn modelId="{F868335E-1B7F-4C17-A396-F6A40C9A94F0}" type="presOf" srcId="{FDD0656E-618D-4794-AFA7-0F298EA8CF0C}" destId="{8F646A27-7CF8-48C3-BB04-C9C3CF630C9E}" srcOrd="0" destOrd="0" presId="urn:microsoft.com/office/officeart/2009/3/layout/RandomtoResultProcess"/>
    <dgm:cxn modelId="{8C98CF53-E801-47FD-8084-27AF56062899}" srcId="{B62B0F60-B711-4917-A0C3-2871518046A2}" destId="{5388A0FE-C5DB-48C7-838B-C32E3FD77751}" srcOrd="1" destOrd="0" parTransId="{CA2AC22A-5CBD-4625-99E8-FA653C9B083F}" sibTransId="{58A6295B-A22A-4A2C-B3BC-4C476CE82357}"/>
    <dgm:cxn modelId="{29F56974-17FE-4418-983E-5708F30EF25B}" srcId="{B62B0F60-B711-4917-A0C3-2871518046A2}" destId="{C389CAF2-98C8-4F42-B3F3-495ED0887597}" srcOrd="0" destOrd="0" parTransId="{B6D2787E-5AB2-417D-A17B-395F0AFCC5E9}" sibTransId="{FAC0BF34-C861-4A2D-A859-527DFAB57FAE}"/>
    <dgm:cxn modelId="{3606E179-8D4D-46D8-BB40-D1AB85EE91C8}" type="presOf" srcId="{B62B0F60-B711-4917-A0C3-2871518046A2}" destId="{46A64230-2AE5-4DFA-A362-F29092B9AE6B}" srcOrd="0" destOrd="0" presId="urn:microsoft.com/office/officeart/2009/3/layout/RandomtoResultProcess"/>
    <dgm:cxn modelId="{A8201BD3-767B-4DFE-98EA-999BAB0B7C23}" type="presOf" srcId="{C389CAF2-98C8-4F42-B3F3-495ED0887597}" destId="{E6C9691C-0CF5-4E16-BFF5-4CCD62A12E5D}" srcOrd="0" destOrd="0" presId="urn:microsoft.com/office/officeart/2009/3/layout/RandomtoResultProcess"/>
    <dgm:cxn modelId="{DB282447-DA8E-4C95-A0E3-0E6163F48454}" type="presParOf" srcId="{46A64230-2AE5-4DFA-A362-F29092B9AE6B}" destId="{A431164F-744E-4FCA-95D3-1F5A94CA4CC5}" srcOrd="0" destOrd="0" presId="urn:microsoft.com/office/officeart/2009/3/layout/RandomtoResultProcess"/>
    <dgm:cxn modelId="{2658BAE4-A92B-4F10-A495-25E62CC67299}" type="presParOf" srcId="{A431164F-744E-4FCA-95D3-1F5A94CA4CC5}" destId="{E6C9691C-0CF5-4E16-BFF5-4CCD62A12E5D}" srcOrd="0" destOrd="0" presId="urn:microsoft.com/office/officeart/2009/3/layout/RandomtoResultProcess"/>
    <dgm:cxn modelId="{267D4A36-8C72-46A4-9090-5DD0756D5D02}" type="presParOf" srcId="{A431164F-744E-4FCA-95D3-1F5A94CA4CC5}" destId="{B7E17EC7-E741-449A-92CB-FC18EA9B72D7}" srcOrd="1" destOrd="0" presId="urn:microsoft.com/office/officeart/2009/3/layout/RandomtoResultProcess"/>
    <dgm:cxn modelId="{180A1176-15DE-4120-944A-C43630E60485}" type="presParOf" srcId="{A431164F-744E-4FCA-95D3-1F5A94CA4CC5}" destId="{778D41C9-E890-4CD6-AFA3-1359B260B863}" srcOrd="2" destOrd="0" presId="urn:microsoft.com/office/officeart/2009/3/layout/RandomtoResultProcess"/>
    <dgm:cxn modelId="{6112E7E1-7874-4B71-81ED-5A6947CCB95F}" type="presParOf" srcId="{A431164F-744E-4FCA-95D3-1F5A94CA4CC5}" destId="{42A7F1B8-5739-4D09-B3C8-55626257DDC0}" srcOrd="3" destOrd="0" presId="urn:microsoft.com/office/officeart/2009/3/layout/RandomtoResultProcess"/>
    <dgm:cxn modelId="{63041112-B939-4D70-8D4F-A1DD617A559C}" type="presParOf" srcId="{A431164F-744E-4FCA-95D3-1F5A94CA4CC5}" destId="{C50A2D72-52EF-4B72-80AF-5CA497B0883D}" srcOrd="4" destOrd="0" presId="urn:microsoft.com/office/officeart/2009/3/layout/RandomtoResultProcess"/>
    <dgm:cxn modelId="{23D9FBDA-E117-4FA2-9240-DF1B67BE5618}" type="presParOf" srcId="{A431164F-744E-4FCA-95D3-1F5A94CA4CC5}" destId="{67340F3B-68F4-48A7-AAC8-1A05F0D1CB3E}" srcOrd="5" destOrd="0" presId="urn:microsoft.com/office/officeart/2009/3/layout/RandomtoResultProcess"/>
    <dgm:cxn modelId="{368E18AF-3D25-4F04-9799-A37B650A35EC}" type="presParOf" srcId="{A431164F-744E-4FCA-95D3-1F5A94CA4CC5}" destId="{9C99877C-229C-49F7-A84A-DE1031A8DC92}" srcOrd="6" destOrd="0" presId="urn:microsoft.com/office/officeart/2009/3/layout/RandomtoResultProcess"/>
    <dgm:cxn modelId="{9421593D-4C38-4CEA-8461-ABD13146CD90}" type="presParOf" srcId="{A431164F-744E-4FCA-95D3-1F5A94CA4CC5}" destId="{5C63696F-13AC-4ECB-A68F-5837A33E99AB}" srcOrd="7" destOrd="0" presId="urn:microsoft.com/office/officeart/2009/3/layout/RandomtoResultProcess"/>
    <dgm:cxn modelId="{D419B1EC-090C-4679-9582-866D3C56B3E3}" type="presParOf" srcId="{A431164F-744E-4FCA-95D3-1F5A94CA4CC5}" destId="{371BF5EA-33E8-4F26-956D-ECC691F6127B}" srcOrd="8" destOrd="0" presId="urn:microsoft.com/office/officeart/2009/3/layout/RandomtoResultProcess"/>
    <dgm:cxn modelId="{A66A94F4-BC1B-4B66-A332-77482E2F77BF}" type="presParOf" srcId="{A431164F-744E-4FCA-95D3-1F5A94CA4CC5}" destId="{085C8F8C-B21A-411E-B8CC-B7C3DD40507E}" srcOrd="9" destOrd="0" presId="urn:microsoft.com/office/officeart/2009/3/layout/RandomtoResultProcess"/>
    <dgm:cxn modelId="{7FA28EA4-6B67-4C13-9006-162C161B5985}" type="presParOf" srcId="{A431164F-744E-4FCA-95D3-1F5A94CA4CC5}" destId="{B3705140-239D-4480-9B53-3A39B226FC8F}" srcOrd="10" destOrd="0" presId="urn:microsoft.com/office/officeart/2009/3/layout/RandomtoResultProcess"/>
    <dgm:cxn modelId="{D9B6C373-1EA2-4029-8D85-4E3FAB11A955}" type="presParOf" srcId="{A431164F-744E-4FCA-95D3-1F5A94CA4CC5}" destId="{6A28632C-A802-4FF0-BF96-D32685DAD648}" srcOrd="11" destOrd="0" presId="urn:microsoft.com/office/officeart/2009/3/layout/RandomtoResultProcess"/>
    <dgm:cxn modelId="{1746F565-A4C6-4EE8-892F-E5D72EC1115E}" type="presParOf" srcId="{A431164F-744E-4FCA-95D3-1F5A94CA4CC5}" destId="{F77F32C5-0A87-4CE9-8398-3F3D79C15D5A}" srcOrd="12" destOrd="0" presId="urn:microsoft.com/office/officeart/2009/3/layout/RandomtoResultProcess"/>
    <dgm:cxn modelId="{A61CA9F4-3C11-4BB8-868B-B61165E1A74E}" type="presParOf" srcId="{A431164F-744E-4FCA-95D3-1F5A94CA4CC5}" destId="{C3BCC459-DA90-45EB-A0B4-8AFBDC9223C3}" srcOrd="13" destOrd="0" presId="urn:microsoft.com/office/officeart/2009/3/layout/RandomtoResultProcess"/>
    <dgm:cxn modelId="{0BDBA0C9-F6DF-4C40-8658-6359CCE0848E}" type="presParOf" srcId="{A431164F-744E-4FCA-95D3-1F5A94CA4CC5}" destId="{8244EF27-6E97-4165-9B2B-4DDD8336EAF2}" srcOrd="14" destOrd="0" presId="urn:microsoft.com/office/officeart/2009/3/layout/RandomtoResultProcess"/>
    <dgm:cxn modelId="{798AC38E-7B56-47E5-867B-7826ED525D30}" type="presParOf" srcId="{A431164F-744E-4FCA-95D3-1F5A94CA4CC5}" destId="{F0457FF8-A697-4F94-BAB5-AD88705F3C57}" srcOrd="15" destOrd="0" presId="urn:microsoft.com/office/officeart/2009/3/layout/RandomtoResultProcess"/>
    <dgm:cxn modelId="{CF482325-0530-496E-85C0-E82544ABAF26}" type="presParOf" srcId="{A431164F-744E-4FCA-95D3-1F5A94CA4CC5}" destId="{C5F74DF5-62B3-4208-B19E-99DEAB593F03}" srcOrd="16" destOrd="0" presId="urn:microsoft.com/office/officeart/2009/3/layout/RandomtoResultProcess"/>
    <dgm:cxn modelId="{6D91B0FA-3F8E-4398-B8AD-011B90B1496A}" type="presParOf" srcId="{A431164F-744E-4FCA-95D3-1F5A94CA4CC5}" destId="{AAD3D62D-FB50-4BD5-9951-DD8BCF9AC3D3}" srcOrd="17" destOrd="0" presId="urn:microsoft.com/office/officeart/2009/3/layout/RandomtoResultProcess"/>
    <dgm:cxn modelId="{012F4674-CE35-4F17-B49E-6F266E6C75B6}" type="presParOf" srcId="{A431164F-744E-4FCA-95D3-1F5A94CA4CC5}" destId="{577316FD-E9E8-4F44-B543-77151D32CBA5}" srcOrd="18" destOrd="0" presId="urn:microsoft.com/office/officeart/2009/3/layout/RandomtoResultProcess"/>
    <dgm:cxn modelId="{4E725540-60EB-4C2D-8B17-3A57320D4780}" type="presParOf" srcId="{46A64230-2AE5-4DFA-A362-F29092B9AE6B}" destId="{54390089-C965-4A03-9C4C-257C19685824}" srcOrd="1" destOrd="0" presId="urn:microsoft.com/office/officeart/2009/3/layout/RandomtoResultProcess"/>
    <dgm:cxn modelId="{827B0F57-29B9-42CE-A9A2-18C86FF99ACD}" type="presParOf" srcId="{54390089-C965-4A03-9C4C-257C19685824}" destId="{A25659D4-0249-4A9E-882B-CF6EF931033C}" srcOrd="0" destOrd="0" presId="urn:microsoft.com/office/officeart/2009/3/layout/RandomtoResultProcess"/>
    <dgm:cxn modelId="{09D08021-97D1-448F-9794-2F485082E6A2}" type="presParOf" srcId="{54390089-C965-4A03-9C4C-257C19685824}" destId="{953DDC65-BDB3-4045-8A38-9EC0DEE79A41}" srcOrd="1" destOrd="0" presId="urn:microsoft.com/office/officeart/2009/3/layout/RandomtoResultProcess"/>
    <dgm:cxn modelId="{688DC471-2E8A-4F1F-9476-3637055CAD66}" type="presParOf" srcId="{46A64230-2AE5-4DFA-A362-F29092B9AE6B}" destId="{681A5803-24CE-4362-A2DB-8FDAB64668E8}" srcOrd="2" destOrd="0" presId="urn:microsoft.com/office/officeart/2009/3/layout/RandomtoResultProcess"/>
    <dgm:cxn modelId="{58D3BA53-AA09-462D-9376-ED85A195AC81}" type="presParOf" srcId="{681A5803-24CE-4362-A2DB-8FDAB64668E8}" destId="{B9D77A3F-7D9C-415C-9751-264F51EA33B0}" srcOrd="0" destOrd="0" presId="urn:microsoft.com/office/officeart/2009/3/layout/RandomtoResultProcess"/>
    <dgm:cxn modelId="{14E0B757-DCA2-48EC-A74D-2AC629606FE0}" type="presParOf" srcId="{681A5803-24CE-4362-A2DB-8FDAB64668E8}" destId="{21B7C4C4-6061-4489-BD61-410EA8D92A64}" srcOrd="1" destOrd="0" presId="urn:microsoft.com/office/officeart/2009/3/layout/RandomtoResultProcess"/>
    <dgm:cxn modelId="{8A948915-5ED5-45BB-8939-4209DF7EBC34}" type="presParOf" srcId="{46A64230-2AE5-4DFA-A362-F29092B9AE6B}" destId="{993A0A9D-2433-40B6-BE75-D0B204726BCB}" srcOrd="3" destOrd="0" presId="urn:microsoft.com/office/officeart/2009/3/layout/RandomtoResultProcess"/>
    <dgm:cxn modelId="{51E4FB3C-C8CA-41FE-BAAD-C530B3003842}" type="presParOf" srcId="{993A0A9D-2433-40B6-BE75-D0B204726BCB}" destId="{3EB26130-2626-42BD-90C4-17A3932DF9A2}" srcOrd="0" destOrd="0" presId="urn:microsoft.com/office/officeart/2009/3/layout/RandomtoResultProcess"/>
    <dgm:cxn modelId="{406357F2-E8AB-4DAF-8CED-228BB7532023}" type="presParOf" srcId="{993A0A9D-2433-40B6-BE75-D0B204726BCB}" destId="{8E72D1E7-32C0-405C-86C2-874825EFB20D}" srcOrd="1" destOrd="0" presId="urn:microsoft.com/office/officeart/2009/3/layout/RandomtoResultProcess"/>
    <dgm:cxn modelId="{BC980E97-A4DF-42E1-B5F9-FAA1F7B741DB}" type="presParOf" srcId="{46A64230-2AE5-4DFA-A362-F29092B9AE6B}" destId="{4692D039-EADC-45BD-8557-A54B1B8264FF}" srcOrd="4" destOrd="0" presId="urn:microsoft.com/office/officeart/2009/3/layout/RandomtoResultProcess"/>
    <dgm:cxn modelId="{155CA413-F7AA-4507-B40F-1983E548E560}" type="presParOf" srcId="{4692D039-EADC-45BD-8557-A54B1B8264FF}" destId="{8F646A27-7CF8-48C3-BB04-C9C3CF630C9E}" srcOrd="0" destOrd="0" presId="urn:microsoft.com/office/officeart/2009/3/layout/RandomtoResultProcess"/>
    <dgm:cxn modelId="{EB01F518-54BF-4765-96C3-0EA6CA8BB553}" type="presParOf" srcId="{4692D039-EADC-45BD-8557-A54B1B8264FF}" destId="{EC905F3E-9910-4887-A978-5873AEA4D710}"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D794DE-29C5-4646-BDC9-C7F21374BB53}" type="doc">
      <dgm:prSet loTypeId="urn:microsoft.com/office/officeart/2005/8/layout/vList3" loCatId="list" qsTypeId="urn:microsoft.com/office/officeart/2005/8/quickstyle/simple1" qsCatId="simple" csTypeId="urn:microsoft.com/office/officeart/2005/8/colors/colorful3" csCatId="colorful" phldr="1"/>
      <dgm:spPr/>
    </dgm:pt>
    <dgm:pt modelId="{148299C8-EDD2-4902-A817-303B69D5864E}">
      <dgm:prSet phldrT="[Text]" custT="1"/>
      <dgm:spPr/>
      <dgm:t>
        <a:bodyPr/>
        <a:lstStyle/>
        <a:p>
          <a:r>
            <a:rPr lang="en-CA" sz="2800" dirty="0"/>
            <a:t>Equity Seeking Groups</a:t>
          </a:r>
        </a:p>
      </dgm:t>
    </dgm:pt>
    <dgm:pt modelId="{398B1138-F5B3-47FE-9354-23FA91156F21}" type="parTrans" cxnId="{B3C10EA9-A3B3-4C10-8C17-4A8D1018351C}">
      <dgm:prSet/>
      <dgm:spPr/>
      <dgm:t>
        <a:bodyPr/>
        <a:lstStyle/>
        <a:p>
          <a:endParaRPr lang="en-CA"/>
        </a:p>
      </dgm:t>
    </dgm:pt>
    <dgm:pt modelId="{1065A03C-4916-4E9F-BFFA-8E8B6D1B7747}" type="sibTrans" cxnId="{B3C10EA9-A3B3-4C10-8C17-4A8D1018351C}">
      <dgm:prSet/>
      <dgm:spPr/>
      <dgm:t>
        <a:bodyPr/>
        <a:lstStyle/>
        <a:p>
          <a:endParaRPr lang="en-CA"/>
        </a:p>
      </dgm:t>
    </dgm:pt>
    <dgm:pt modelId="{F9475ECF-1C5B-41CB-B4D8-4E1EF18DA73C}">
      <dgm:prSet phldrT="[Text]" custT="1"/>
      <dgm:spPr/>
      <dgm:t>
        <a:bodyPr/>
        <a:lstStyle/>
        <a:p>
          <a:r>
            <a:rPr lang="en-CA" sz="2800" dirty="0"/>
            <a:t>Coping &amp; Help seeking</a:t>
          </a:r>
        </a:p>
      </dgm:t>
    </dgm:pt>
    <dgm:pt modelId="{118BC463-0987-48D5-BB3C-0C22A978C2EA}" type="parTrans" cxnId="{2659D94C-27DC-4DFA-BB8A-EFC10C5C56BE}">
      <dgm:prSet/>
      <dgm:spPr/>
      <dgm:t>
        <a:bodyPr/>
        <a:lstStyle/>
        <a:p>
          <a:endParaRPr lang="en-CA"/>
        </a:p>
      </dgm:t>
    </dgm:pt>
    <dgm:pt modelId="{8C9DABFF-A767-4FB8-96DD-E1DA9CF4289C}" type="sibTrans" cxnId="{2659D94C-27DC-4DFA-BB8A-EFC10C5C56BE}">
      <dgm:prSet/>
      <dgm:spPr/>
      <dgm:t>
        <a:bodyPr/>
        <a:lstStyle/>
        <a:p>
          <a:endParaRPr lang="en-CA"/>
        </a:p>
      </dgm:t>
    </dgm:pt>
    <dgm:pt modelId="{799363D2-7179-4913-B44C-726FF1D51C52}">
      <dgm:prSet phldrT="[Text]" custT="1"/>
      <dgm:spPr/>
      <dgm:t>
        <a:bodyPr/>
        <a:lstStyle/>
        <a:p>
          <a:r>
            <a:rPr lang="en-CA" sz="2800" dirty="0"/>
            <a:t>Programs &amp; Interventions</a:t>
          </a:r>
        </a:p>
      </dgm:t>
    </dgm:pt>
    <dgm:pt modelId="{8C2C0EC5-025E-4031-A424-030CF91520BE}" type="parTrans" cxnId="{53519A00-6BCF-49EA-A2A6-49C4AD9AC0D2}">
      <dgm:prSet/>
      <dgm:spPr/>
      <dgm:t>
        <a:bodyPr/>
        <a:lstStyle/>
        <a:p>
          <a:endParaRPr lang="en-CA"/>
        </a:p>
      </dgm:t>
    </dgm:pt>
    <dgm:pt modelId="{ACD1D0BB-E377-41D2-AAA0-A19AFCB3EBAB}" type="sibTrans" cxnId="{53519A00-6BCF-49EA-A2A6-49C4AD9AC0D2}">
      <dgm:prSet/>
      <dgm:spPr/>
      <dgm:t>
        <a:bodyPr/>
        <a:lstStyle/>
        <a:p>
          <a:endParaRPr lang="en-CA"/>
        </a:p>
      </dgm:t>
    </dgm:pt>
    <dgm:pt modelId="{315D7E3B-FD31-4082-8914-27AA6674DEFA}" type="pres">
      <dgm:prSet presAssocID="{4CD794DE-29C5-4646-BDC9-C7F21374BB53}" presName="linearFlow" presStyleCnt="0">
        <dgm:presLayoutVars>
          <dgm:dir/>
          <dgm:resizeHandles val="exact"/>
        </dgm:presLayoutVars>
      </dgm:prSet>
      <dgm:spPr/>
    </dgm:pt>
    <dgm:pt modelId="{DA12B6D3-6EA6-420E-A003-4445F780CC0C}" type="pres">
      <dgm:prSet presAssocID="{148299C8-EDD2-4902-A817-303B69D5864E}" presName="composite" presStyleCnt="0"/>
      <dgm:spPr/>
    </dgm:pt>
    <dgm:pt modelId="{E6923A73-6871-404A-B08D-D66A4BFE00FB}" type="pres">
      <dgm:prSet presAssocID="{148299C8-EDD2-4902-A817-303B69D5864E}" presName="imgShp" presStyleLbl="fgImgPlace1" presStyleIdx="0" presStyleCnt="3" custLinFactNeighborX="-50287" custLinFactNeighborY="21579"/>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F34A2CAA-9174-426C-A45E-EFE7E0527C0C}" type="pres">
      <dgm:prSet presAssocID="{148299C8-EDD2-4902-A817-303B69D5864E}" presName="txShp" presStyleLbl="node1" presStyleIdx="0" presStyleCnt="3" custScaleX="124671" custScaleY="111553" custLinFactNeighborX="1352" custLinFactNeighborY="20149">
        <dgm:presLayoutVars>
          <dgm:bulletEnabled val="1"/>
        </dgm:presLayoutVars>
      </dgm:prSet>
      <dgm:spPr/>
    </dgm:pt>
    <dgm:pt modelId="{4FD0EB69-50D1-4861-B44E-D2B9388CF9A5}" type="pres">
      <dgm:prSet presAssocID="{1065A03C-4916-4E9F-BFFA-8E8B6D1B7747}" presName="spacing" presStyleCnt="0"/>
      <dgm:spPr/>
    </dgm:pt>
    <dgm:pt modelId="{493B9590-DE18-4926-98E3-1C2892042AD3}" type="pres">
      <dgm:prSet presAssocID="{F9475ECF-1C5B-41CB-B4D8-4E1EF18DA73C}" presName="composite" presStyleCnt="0"/>
      <dgm:spPr/>
    </dgm:pt>
    <dgm:pt modelId="{888399D2-B632-4AA3-AD60-4FADBF9525C4}" type="pres">
      <dgm:prSet presAssocID="{F9475ECF-1C5B-41CB-B4D8-4E1EF18DA73C}" presName="imgShp" presStyleLbl="fgImgPlace1" presStyleIdx="1" presStyleCnt="3" custLinFactNeighborX="-30699" custLinFactNeighborY="146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3824677E-DA55-4E62-95DF-A3E2044C95EB}" type="pres">
      <dgm:prSet presAssocID="{F9475ECF-1C5B-41CB-B4D8-4E1EF18DA73C}" presName="txShp" presStyleLbl="node1" presStyleIdx="1" presStyleCnt="3" custScaleX="127517" custScaleY="95290" custLinFactNeighborX="450" custLinFactNeighborY="-3022">
        <dgm:presLayoutVars>
          <dgm:bulletEnabled val="1"/>
        </dgm:presLayoutVars>
      </dgm:prSet>
      <dgm:spPr/>
    </dgm:pt>
    <dgm:pt modelId="{11F2BF77-7F04-4786-92F7-4E05B8511929}" type="pres">
      <dgm:prSet presAssocID="{8C9DABFF-A767-4FB8-96DD-E1DA9CF4289C}" presName="spacing" presStyleCnt="0"/>
      <dgm:spPr/>
    </dgm:pt>
    <dgm:pt modelId="{A75E1D94-3C7C-4163-BFFC-ACBA53BE2455}" type="pres">
      <dgm:prSet presAssocID="{799363D2-7179-4913-B44C-726FF1D51C52}" presName="composite" presStyleCnt="0"/>
      <dgm:spPr/>
    </dgm:pt>
    <dgm:pt modelId="{24F96E4C-9FE4-4822-9D08-87CF6D867D84}" type="pres">
      <dgm:prSet presAssocID="{799363D2-7179-4913-B44C-726FF1D51C52}" presName="imgShp" presStyleLbl="fgImgPlace1" presStyleIdx="2" presStyleCnt="3" custScaleX="94229" custLinFactNeighborX="-22538" custLinFactNeighborY="-24669"/>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A35D5DE9-D584-4E21-8AF4-2E0A351AE529}" type="pres">
      <dgm:prSet presAssocID="{799363D2-7179-4913-B44C-726FF1D51C52}" presName="txShp" presStyleLbl="node1" presStyleIdx="2" presStyleCnt="3" custScaleX="122609" custLinFactNeighborX="3643" custLinFactNeighborY="-24669">
        <dgm:presLayoutVars>
          <dgm:bulletEnabled val="1"/>
        </dgm:presLayoutVars>
      </dgm:prSet>
      <dgm:spPr/>
    </dgm:pt>
  </dgm:ptLst>
  <dgm:cxnLst>
    <dgm:cxn modelId="{53519A00-6BCF-49EA-A2A6-49C4AD9AC0D2}" srcId="{4CD794DE-29C5-4646-BDC9-C7F21374BB53}" destId="{799363D2-7179-4913-B44C-726FF1D51C52}" srcOrd="2" destOrd="0" parTransId="{8C2C0EC5-025E-4031-A424-030CF91520BE}" sibTransId="{ACD1D0BB-E377-41D2-AAA0-A19AFCB3EBAB}"/>
    <dgm:cxn modelId="{910E0803-81E9-4DDC-9F4A-4CA5539656AF}" type="presOf" srcId="{148299C8-EDD2-4902-A817-303B69D5864E}" destId="{F34A2CAA-9174-426C-A45E-EFE7E0527C0C}" srcOrd="0" destOrd="0" presId="urn:microsoft.com/office/officeart/2005/8/layout/vList3"/>
    <dgm:cxn modelId="{DF298A2D-521E-4181-92F7-0E16AA9E94C3}" type="presOf" srcId="{F9475ECF-1C5B-41CB-B4D8-4E1EF18DA73C}" destId="{3824677E-DA55-4E62-95DF-A3E2044C95EB}" srcOrd="0" destOrd="0" presId="urn:microsoft.com/office/officeart/2005/8/layout/vList3"/>
    <dgm:cxn modelId="{2659D94C-27DC-4DFA-BB8A-EFC10C5C56BE}" srcId="{4CD794DE-29C5-4646-BDC9-C7F21374BB53}" destId="{F9475ECF-1C5B-41CB-B4D8-4E1EF18DA73C}" srcOrd="1" destOrd="0" parTransId="{118BC463-0987-48D5-BB3C-0C22A978C2EA}" sibTransId="{8C9DABFF-A767-4FB8-96DD-E1DA9CF4289C}"/>
    <dgm:cxn modelId="{B3C10EA9-A3B3-4C10-8C17-4A8D1018351C}" srcId="{4CD794DE-29C5-4646-BDC9-C7F21374BB53}" destId="{148299C8-EDD2-4902-A817-303B69D5864E}" srcOrd="0" destOrd="0" parTransId="{398B1138-F5B3-47FE-9354-23FA91156F21}" sibTransId="{1065A03C-4916-4E9F-BFFA-8E8B6D1B7747}"/>
    <dgm:cxn modelId="{616BE5B1-D9F9-4125-9142-23AAAF879F31}" type="presOf" srcId="{799363D2-7179-4913-B44C-726FF1D51C52}" destId="{A35D5DE9-D584-4E21-8AF4-2E0A351AE529}" srcOrd="0" destOrd="0" presId="urn:microsoft.com/office/officeart/2005/8/layout/vList3"/>
    <dgm:cxn modelId="{556CA1F9-A717-4959-9676-82A4D0FA5EBC}" type="presOf" srcId="{4CD794DE-29C5-4646-BDC9-C7F21374BB53}" destId="{315D7E3B-FD31-4082-8914-27AA6674DEFA}" srcOrd="0" destOrd="0" presId="urn:microsoft.com/office/officeart/2005/8/layout/vList3"/>
    <dgm:cxn modelId="{020BBB3D-8270-4FB4-9DDE-0A1E0FD16538}" type="presParOf" srcId="{315D7E3B-FD31-4082-8914-27AA6674DEFA}" destId="{DA12B6D3-6EA6-420E-A003-4445F780CC0C}" srcOrd="0" destOrd="0" presId="urn:microsoft.com/office/officeart/2005/8/layout/vList3"/>
    <dgm:cxn modelId="{25A1F1D3-F0BA-4C1D-9286-EF31D764AF3A}" type="presParOf" srcId="{DA12B6D3-6EA6-420E-A003-4445F780CC0C}" destId="{E6923A73-6871-404A-B08D-D66A4BFE00FB}" srcOrd="0" destOrd="0" presId="urn:microsoft.com/office/officeart/2005/8/layout/vList3"/>
    <dgm:cxn modelId="{FCF6A0FA-55E2-49C3-B145-E988C77E956B}" type="presParOf" srcId="{DA12B6D3-6EA6-420E-A003-4445F780CC0C}" destId="{F34A2CAA-9174-426C-A45E-EFE7E0527C0C}" srcOrd="1" destOrd="0" presId="urn:microsoft.com/office/officeart/2005/8/layout/vList3"/>
    <dgm:cxn modelId="{5A21CF90-0571-4E7E-AF30-EC0F8566A0DF}" type="presParOf" srcId="{315D7E3B-FD31-4082-8914-27AA6674DEFA}" destId="{4FD0EB69-50D1-4861-B44E-D2B9388CF9A5}" srcOrd="1" destOrd="0" presId="urn:microsoft.com/office/officeart/2005/8/layout/vList3"/>
    <dgm:cxn modelId="{049459C5-6F04-4F31-9494-CAA48F5EC141}" type="presParOf" srcId="{315D7E3B-FD31-4082-8914-27AA6674DEFA}" destId="{493B9590-DE18-4926-98E3-1C2892042AD3}" srcOrd="2" destOrd="0" presId="urn:microsoft.com/office/officeart/2005/8/layout/vList3"/>
    <dgm:cxn modelId="{FF783DEA-F8DD-41B8-8F0C-E4F977FC31BF}" type="presParOf" srcId="{493B9590-DE18-4926-98E3-1C2892042AD3}" destId="{888399D2-B632-4AA3-AD60-4FADBF9525C4}" srcOrd="0" destOrd="0" presId="urn:microsoft.com/office/officeart/2005/8/layout/vList3"/>
    <dgm:cxn modelId="{58C06C5D-B291-4B3C-9DEA-D17AD32BCD91}" type="presParOf" srcId="{493B9590-DE18-4926-98E3-1C2892042AD3}" destId="{3824677E-DA55-4E62-95DF-A3E2044C95EB}" srcOrd="1" destOrd="0" presId="urn:microsoft.com/office/officeart/2005/8/layout/vList3"/>
    <dgm:cxn modelId="{DB2EBB7D-2492-4B11-BAD1-AE4982EEB14B}" type="presParOf" srcId="{315D7E3B-FD31-4082-8914-27AA6674DEFA}" destId="{11F2BF77-7F04-4786-92F7-4E05B8511929}" srcOrd="3" destOrd="0" presId="urn:microsoft.com/office/officeart/2005/8/layout/vList3"/>
    <dgm:cxn modelId="{7224F0FC-2394-4FF1-B146-972848F5CAE6}" type="presParOf" srcId="{315D7E3B-FD31-4082-8914-27AA6674DEFA}" destId="{A75E1D94-3C7C-4163-BFFC-ACBA53BE2455}" srcOrd="4" destOrd="0" presId="urn:microsoft.com/office/officeart/2005/8/layout/vList3"/>
    <dgm:cxn modelId="{38440CAB-0D4D-4BFE-B4CB-11589148D42E}" type="presParOf" srcId="{A75E1D94-3C7C-4163-BFFC-ACBA53BE2455}" destId="{24F96E4C-9FE4-4822-9D08-87CF6D867D84}" srcOrd="0" destOrd="0" presId="urn:microsoft.com/office/officeart/2005/8/layout/vList3"/>
    <dgm:cxn modelId="{62213E50-C5FC-40E3-A7D6-98BE161C2EFE}" type="presParOf" srcId="{A75E1D94-3C7C-4163-BFFC-ACBA53BE2455}" destId="{A35D5DE9-D584-4E21-8AF4-2E0A351AE52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BD21EE-414D-4754-90B8-4D79A41CE1D3}"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CA"/>
        </a:p>
      </dgm:t>
    </dgm:pt>
    <dgm:pt modelId="{306A6173-83B1-4B71-AC9C-D6C6953212F7}">
      <dgm:prSet phldrT="[Text]"/>
      <dgm:spPr/>
      <dgm:t>
        <a:bodyPr/>
        <a:lstStyle/>
        <a:p>
          <a:r>
            <a:rPr lang="en-CA" dirty="0"/>
            <a:t>Standard</a:t>
          </a:r>
        </a:p>
      </dgm:t>
    </dgm:pt>
    <dgm:pt modelId="{18C795BF-C51D-48AA-AC46-86A6EAD7B9E0}" type="parTrans" cxnId="{7069FCA8-EBFC-4803-A371-87939823C200}">
      <dgm:prSet/>
      <dgm:spPr/>
      <dgm:t>
        <a:bodyPr/>
        <a:lstStyle/>
        <a:p>
          <a:endParaRPr lang="en-CA"/>
        </a:p>
      </dgm:t>
    </dgm:pt>
    <dgm:pt modelId="{0F761BF0-D4F5-487C-9306-93538915D46E}" type="sibTrans" cxnId="{7069FCA8-EBFC-4803-A371-87939823C200}">
      <dgm:prSet/>
      <dgm:spPr/>
      <dgm:t>
        <a:bodyPr/>
        <a:lstStyle/>
        <a:p>
          <a:endParaRPr lang="en-CA"/>
        </a:p>
      </dgm:t>
    </dgm:pt>
    <dgm:pt modelId="{4E75F572-C246-46A4-8089-908467ACCDEF}">
      <dgm:prSet phldrT="[Text]"/>
      <dgm:spPr/>
      <dgm:t>
        <a:bodyPr/>
        <a:lstStyle/>
        <a:p>
          <a:pPr>
            <a:buClrTx/>
            <a:buSzTx/>
            <a:buFontTx/>
            <a:buNone/>
          </a:pPr>
          <a:r>
            <a:rPr lang="en-CA" dirty="0"/>
            <a:t>Anti-stigma and awareness</a:t>
          </a:r>
        </a:p>
      </dgm:t>
    </dgm:pt>
    <dgm:pt modelId="{57864CEE-13E3-41C0-999B-245DA4A1CD87}" type="parTrans" cxnId="{AA00A6C4-01D1-49E3-B6AC-EC1C49FA3378}">
      <dgm:prSet/>
      <dgm:spPr/>
      <dgm:t>
        <a:bodyPr/>
        <a:lstStyle/>
        <a:p>
          <a:endParaRPr lang="en-CA"/>
        </a:p>
      </dgm:t>
    </dgm:pt>
    <dgm:pt modelId="{7B3F39D6-EA3B-4C5C-8477-3E40509C3EED}" type="sibTrans" cxnId="{AA00A6C4-01D1-49E3-B6AC-EC1C49FA3378}">
      <dgm:prSet/>
      <dgm:spPr/>
      <dgm:t>
        <a:bodyPr/>
        <a:lstStyle/>
        <a:p>
          <a:endParaRPr lang="en-CA"/>
        </a:p>
      </dgm:t>
    </dgm:pt>
    <dgm:pt modelId="{68849A9C-DE70-4C9B-A3D4-4E4A2020D8FE}">
      <dgm:prSet phldrT="[Text]"/>
      <dgm:spPr/>
      <dgm:t>
        <a:bodyPr/>
        <a:lstStyle/>
        <a:p>
          <a:r>
            <a:rPr lang="en-CA" dirty="0"/>
            <a:t>Campus environment</a:t>
          </a:r>
          <a:endParaRPr lang="en-CA" b="1" dirty="0"/>
        </a:p>
      </dgm:t>
    </dgm:pt>
    <dgm:pt modelId="{0ECF9C50-0855-41EA-9646-9227BD4D4964}" type="sibTrans" cxnId="{08678212-5235-4759-81F0-D3C46E292162}">
      <dgm:prSet/>
      <dgm:spPr/>
      <dgm:t>
        <a:bodyPr/>
        <a:lstStyle/>
        <a:p>
          <a:endParaRPr lang="en-CA"/>
        </a:p>
      </dgm:t>
    </dgm:pt>
    <dgm:pt modelId="{3AC0D1CC-A56B-4390-B6A7-8F85AF86CEE7}" type="parTrans" cxnId="{08678212-5235-4759-81F0-D3C46E292162}">
      <dgm:prSet/>
      <dgm:spPr/>
      <dgm:t>
        <a:bodyPr/>
        <a:lstStyle/>
        <a:p>
          <a:endParaRPr lang="en-CA"/>
        </a:p>
      </dgm:t>
    </dgm:pt>
    <dgm:pt modelId="{59080067-0351-4614-8570-F0C9AC8930CD}">
      <dgm:prSet phldrT="[Text]"/>
      <dgm:spPr/>
      <dgm:t>
        <a:bodyPr/>
        <a:lstStyle/>
        <a:p>
          <a:r>
            <a:rPr lang="en-CA" dirty="0"/>
            <a:t>Training</a:t>
          </a:r>
        </a:p>
      </dgm:t>
    </dgm:pt>
    <dgm:pt modelId="{0CFB30AA-763C-4F93-B356-BAD8B5E4D78C}" type="parTrans" cxnId="{D005EA11-2009-4CEA-9199-9BC34D7FC7EF}">
      <dgm:prSet/>
      <dgm:spPr/>
      <dgm:t>
        <a:bodyPr/>
        <a:lstStyle/>
        <a:p>
          <a:endParaRPr lang="en-CA"/>
        </a:p>
      </dgm:t>
    </dgm:pt>
    <dgm:pt modelId="{82D78CDF-ECB1-48B9-ADB9-53A94AED577D}" type="sibTrans" cxnId="{D005EA11-2009-4CEA-9199-9BC34D7FC7EF}">
      <dgm:prSet/>
      <dgm:spPr/>
      <dgm:t>
        <a:bodyPr/>
        <a:lstStyle/>
        <a:p>
          <a:endParaRPr lang="en-CA"/>
        </a:p>
      </dgm:t>
    </dgm:pt>
    <dgm:pt modelId="{4D5FFE43-8649-4CB3-9864-A5D2B7155EC2}">
      <dgm:prSet phldrT="[Text]"/>
      <dgm:spPr/>
      <dgm:t>
        <a:bodyPr/>
        <a:lstStyle/>
        <a:p>
          <a:r>
            <a:rPr lang="en-CA" dirty="0"/>
            <a:t>Monitoring</a:t>
          </a:r>
        </a:p>
      </dgm:t>
    </dgm:pt>
    <dgm:pt modelId="{277344AA-45BB-446C-BA35-4B99FB77191E}" type="parTrans" cxnId="{C8ECC81A-C859-4EFB-A012-A1A82AF7A292}">
      <dgm:prSet/>
      <dgm:spPr/>
      <dgm:t>
        <a:bodyPr/>
        <a:lstStyle/>
        <a:p>
          <a:endParaRPr lang="en-CA"/>
        </a:p>
      </dgm:t>
    </dgm:pt>
    <dgm:pt modelId="{B72974EA-F0A9-411C-98AA-F82C50D2653D}" type="sibTrans" cxnId="{C8ECC81A-C859-4EFB-A012-A1A82AF7A292}">
      <dgm:prSet/>
      <dgm:spPr/>
      <dgm:t>
        <a:bodyPr/>
        <a:lstStyle/>
        <a:p>
          <a:endParaRPr lang="en-CA"/>
        </a:p>
      </dgm:t>
    </dgm:pt>
    <dgm:pt modelId="{B8F94920-7813-4EDE-8EEE-3CBE0A5AD0BE}">
      <dgm:prSet phldrT="[Text]"/>
      <dgm:spPr/>
      <dgm:t>
        <a:bodyPr/>
        <a:lstStyle/>
        <a:p>
          <a:r>
            <a:rPr lang="en-CA" dirty="0"/>
            <a:t>Substance use and harm reduction</a:t>
          </a:r>
        </a:p>
      </dgm:t>
    </dgm:pt>
    <dgm:pt modelId="{99419B0F-42C4-4EF5-A326-9FEBFAC39FD7}" type="parTrans" cxnId="{45594C77-70DC-4974-9E2E-F23235A7906A}">
      <dgm:prSet/>
      <dgm:spPr/>
      <dgm:t>
        <a:bodyPr/>
        <a:lstStyle/>
        <a:p>
          <a:endParaRPr lang="en-CA"/>
        </a:p>
      </dgm:t>
    </dgm:pt>
    <dgm:pt modelId="{83BF2CBF-6588-4093-B8DD-2C59926534C8}" type="sibTrans" cxnId="{45594C77-70DC-4974-9E2E-F23235A7906A}">
      <dgm:prSet/>
      <dgm:spPr/>
      <dgm:t>
        <a:bodyPr/>
        <a:lstStyle/>
        <a:p>
          <a:endParaRPr lang="en-CA"/>
        </a:p>
      </dgm:t>
    </dgm:pt>
    <dgm:pt modelId="{EB079DB4-87BE-452F-8040-3991A0B204EA}">
      <dgm:prSet phldrT="[Text]"/>
      <dgm:spPr/>
      <dgm:t>
        <a:bodyPr/>
        <a:lstStyle/>
        <a:p>
          <a:r>
            <a:rPr lang="en-CA" dirty="0"/>
            <a:t>Partnerships</a:t>
          </a:r>
        </a:p>
      </dgm:t>
    </dgm:pt>
    <dgm:pt modelId="{20CA9566-9975-4C8F-BAC3-02EC9D4F9AEE}" type="parTrans" cxnId="{9C2CD75C-734C-45D7-8753-18377F0F31F3}">
      <dgm:prSet/>
      <dgm:spPr/>
      <dgm:t>
        <a:bodyPr/>
        <a:lstStyle/>
        <a:p>
          <a:endParaRPr lang="en-CA"/>
        </a:p>
      </dgm:t>
    </dgm:pt>
    <dgm:pt modelId="{9D99D0A1-CE64-45E3-A368-8278D74BF612}" type="sibTrans" cxnId="{9C2CD75C-734C-45D7-8753-18377F0F31F3}">
      <dgm:prSet/>
      <dgm:spPr/>
      <dgm:t>
        <a:bodyPr/>
        <a:lstStyle/>
        <a:p>
          <a:endParaRPr lang="en-CA"/>
        </a:p>
      </dgm:t>
    </dgm:pt>
    <dgm:pt modelId="{96BEE82E-C558-4731-B223-0983FD8B35EA}">
      <dgm:prSet phldrT="[Text]"/>
      <dgm:spPr/>
      <dgm:t>
        <a:bodyPr/>
        <a:lstStyle/>
        <a:p>
          <a:r>
            <a:rPr lang="en-CA" dirty="0"/>
            <a:t>Whole-campus approach</a:t>
          </a:r>
        </a:p>
      </dgm:t>
    </dgm:pt>
    <dgm:pt modelId="{E9D35893-DA07-4A56-A3B0-BE2963AE0DED}" type="parTrans" cxnId="{29887DEB-7D9A-4AD7-99AA-DFE618E38517}">
      <dgm:prSet/>
      <dgm:spPr/>
      <dgm:t>
        <a:bodyPr/>
        <a:lstStyle/>
        <a:p>
          <a:endParaRPr lang="en-CA"/>
        </a:p>
      </dgm:t>
    </dgm:pt>
    <dgm:pt modelId="{BD5B5704-8264-4742-AAF8-8C23F0195BDC}" type="sibTrans" cxnId="{29887DEB-7D9A-4AD7-99AA-DFE618E38517}">
      <dgm:prSet/>
      <dgm:spPr/>
      <dgm:t>
        <a:bodyPr/>
        <a:lstStyle/>
        <a:p>
          <a:endParaRPr lang="en-CA"/>
        </a:p>
      </dgm:t>
    </dgm:pt>
    <dgm:pt modelId="{DFB53CFF-79A6-4CDB-95D1-75F7B55AE31D}">
      <dgm:prSet phldrT="[Text]"/>
      <dgm:spPr/>
      <dgm:t>
        <a:bodyPr/>
        <a:lstStyle/>
        <a:p>
          <a:r>
            <a:rPr lang="en-CA" dirty="0"/>
            <a:t>Student centeredness</a:t>
          </a:r>
        </a:p>
      </dgm:t>
    </dgm:pt>
    <dgm:pt modelId="{1303B98E-7767-4401-95A8-F4BE8291D9CE}" type="parTrans" cxnId="{8351FBC0-AD66-486E-82E9-A8B464184D21}">
      <dgm:prSet/>
      <dgm:spPr/>
      <dgm:t>
        <a:bodyPr/>
        <a:lstStyle/>
        <a:p>
          <a:endParaRPr lang="en-CA"/>
        </a:p>
      </dgm:t>
    </dgm:pt>
    <dgm:pt modelId="{FA6474DB-71A2-4CD5-AF1F-D72990D2F175}" type="sibTrans" cxnId="{8351FBC0-AD66-486E-82E9-A8B464184D21}">
      <dgm:prSet/>
      <dgm:spPr/>
      <dgm:t>
        <a:bodyPr/>
        <a:lstStyle/>
        <a:p>
          <a:endParaRPr lang="en-CA"/>
        </a:p>
      </dgm:t>
    </dgm:pt>
    <dgm:pt modelId="{73E04A98-481B-47B6-AF66-82C71A95B97B}">
      <dgm:prSet phldrT="[Text]"/>
      <dgm:spPr/>
      <dgm:t>
        <a:bodyPr/>
        <a:lstStyle/>
        <a:p>
          <a:r>
            <a:rPr lang="en-CA" dirty="0"/>
            <a:t>Prevention to treatment</a:t>
          </a:r>
        </a:p>
      </dgm:t>
    </dgm:pt>
    <dgm:pt modelId="{2B0195A2-01AA-4EFF-A08B-59DC317906BA}" type="parTrans" cxnId="{2F75018B-F5B6-47C6-9CA4-E43AB9B32358}">
      <dgm:prSet/>
      <dgm:spPr/>
      <dgm:t>
        <a:bodyPr/>
        <a:lstStyle/>
        <a:p>
          <a:endParaRPr lang="en-CA"/>
        </a:p>
      </dgm:t>
    </dgm:pt>
    <dgm:pt modelId="{62C849B3-8558-4CE4-995D-76E13EE6324B}" type="sibTrans" cxnId="{2F75018B-F5B6-47C6-9CA4-E43AB9B32358}">
      <dgm:prSet/>
      <dgm:spPr/>
      <dgm:t>
        <a:bodyPr/>
        <a:lstStyle/>
        <a:p>
          <a:endParaRPr lang="en-CA"/>
        </a:p>
      </dgm:t>
    </dgm:pt>
    <dgm:pt modelId="{BC392417-820B-4FAE-9ED8-C1BB2A73A45C}">
      <dgm:prSet phldrT="[Text]"/>
      <dgm:spPr/>
      <dgm:t>
        <a:bodyPr/>
        <a:lstStyle/>
        <a:p>
          <a:r>
            <a:rPr lang="en-CA" dirty="0"/>
            <a:t>Knowledge exchange and evaluation plan</a:t>
          </a:r>
        </a:p>
      </dgm:t>
    </dgm:pt>
    <dgm:pt modelId="{7BDBC4B8-E34B-475E-B91D-86500FC19EFD}" type="parTrans" cxnId="{7BAD6282-C1C3-45B5-86F0-8D2400AD9321}">
      <dgm:prSet/>
      <dgm:spPr/>
      <dgm:t>
        <a:bodyPr/>
        <a:lstStyle/>
        <a:p>
          <a:endParaRPr lang="en-CA"/>
        </a:p>
      </dgm:t>
    </dgm:pt>
    <dgm:pt modelId="{E0BB27F2-B959-411A-83C2-585521767ABB}" type="sibTrans" cxnId="{7BAD6282-C1C3-45B5-86F0-8D2400AD9321}">
      <dgm:prSet/>
      <dgm:spPr/>
      <dgm:t>
        <a:bodyPr/>
        <a:lstStyle/>
        <a:p>
          <a:endParaRPr lang="en-CA"/>
        </a:p>
      </dgm:t>
    </dgm:pt>
    <dgm:pt modelId="{54F394F1-1163-4D30-95EA-4BDE3E21AA63}" type="pres">
      <dgm:prSet presAssocID="{A9BD21EE-414D-4754-90B8-4D79A41CE1D3}" presName="diagram" presStyleCnt="0">
        <dgm:presLayoutVars>
          <dgm:dir/>
          <dgm:resizeHandles val="exact"/>
        </dgm:presLayoutVars>
      </dgm:prSet>
      <dgm:spPr/>
    </dgm:pt>
    <dgm:pt modelId="{370CB8A6-B2BA-47BC-8F73-9215A5FE9790}" type="pres">
      <dgm:prSet presAssocID="{68849A9C-DE70-4C9B-A3D4-4E4A2020D8FE}" presName="node" presStyleLbl="node1" presStyleIdx="0" presStyleCnt="11">
        <dgm:presLayoutVars>
          <dgm:bulletEnabled val="1"/>
        </dgm:presLayoutVars>
      </dgm:prSet>
      <dgm:spPr/>
    </dgm:pt>
    <dgm:pt modelId="{83729F7A-3E8E-43D9-9973-70B08B235890}" type="pres">
      <dgm:prSet presAssocID="{0ECF9C50-0855-41EA-9646-9227BD4D4964}" presName="sibTrans" presStyleCnt="0"/>
      <dgm:spPr/>
    </dgm:pt>
    <dgm:pt modelId="{7C494EC8-850A-4D69-8C81-D6459EC66A42}" type="pres">
      <dgm:prSet presAssocID="{306A6173-83B1-4B71-AC9C-D6C6953212F7}" presName="node" presStyleLbl="node1" presStyleIdx="1" presStyleCnt="11">
        <dgm:presLayoutVars>
          <dgm:bulletEnabled val="1"/>
        </dgm:presLayoutVars>
      </dgm:prSet>
      <dgm:spPr/>
    </dgm:pt>
    <dgm:pt modelId="{CA1A1127-30B8-43F1-937A-117F71D6ABD1}" type="pres">
      <dgm:prSet presAssocID="{0F761BF0-D4F5-487C-9306-93538915D46E}" presName="sibTrans" presStyleCnt="0"/>
      <dgm:spPr/>
    </dgm:pt>
    <dgm:pt modelId="{D300CE2A-2291-4E8D-8D8A-72E8C18A3D53}" type="pres">
      <dgm:prSet presAssocID="{EB079DB4-87BE-452F-8040-3991A0B204EA}" presName="node" presStyleLbl="node1" presStyleIdx="2" presStyleCnt="11">
        <dgm:presLayoutVars>
          <dgm:bulletEnabled val="1"/>
        </dgm:presLayoutVars>
      </dgm:prSet>
      <dgm:spPr/>
    </dgm:pt>
    <dgm:pt modelId="{A040C406-D069-4A8D-975B-D1C1D938F956}" type="pres">
      <dgm:prSet presAssocID="{9D99D0A1-CE64-45E3-A368-8278D74BF612}" presName="sibTrans" presStyleCnt="0"/>
      <dgm:spPr/>
    </dgm:pt>
    <dgm:pt modelId="{ADFF827D-C81D-485D-86B6-0F08B008F748}" type="pres">
      <dgm:prSet presAssocID="{B8F94920-7813-4EDE-8EEE-3CBE0A5AD0BE}" presName="node" presStyleLbl="node1" presStyleIdx="3" presStyleCnt="11">
        <dgm:presLayoutVars>
          <dgm:bulletEnabled val="1"/>
        </dgm:presLayoutVars>
      </dgm:prSet>
      <dgm:spPr/>
    </dgm:pt>
    <dgm:pt modelId="{B00F0B74-95F2-426A-9BF9-D4FBAF72C5C6}" type="pres">
      <dgm:prSet presAssocID="{83BF2CBF-6588-4093-B8DD-2C59926534C8}" presName="sibTrans" presStyleCnt="0"/>
      <dgm:spPr/>
    </dgm:pt>
    <dgm:pt modelId="{43F6D779-E749-4256-BC6C-AC1590F612C8}" type="pres">
      <dgm:prSet presAssocID="{96BEE82E-C558-4731-B223-0983FD8B35EA}" presName="node" presStyleLbl="node1" presStyleIdx="4" presStyleCnt="11">
        <dgm:presLayoutVars>
          <dgm:bulletEnabled val="1"/>
        </dgm:presLayoutVars>
      </dgm:prSet>
      <dgm:spPr/>
    </dgm:pt>
    <dgm:pt modelId="{10D49625-1E3B-43EE-85EC-4B87DC399CE0}" type="pres">
      <dgm:prSet presAssocID="{BD5B5704-8264-4742-AAF8-8C23F0195BDC}" presName="sibTrans" presStyleCnt="0"/>
      <dgm:spPr/>
    </dgm:pt>
    <dgm:pt modelId="{5E04B530-AD43-41AE-A1C3-EBF2F9F3F81A}" type="pres">
      <dgm:prSet presAssocID="{DFB53CFF-79A6-4CDB-95D1-75F7B55AE31D}" presName="node" presStyleLbl="node1" presStyleIdx="5" presStyleCnt="11">
        <dgm:presLayoutVars>
          <dgm:bulletEnabled val="1"/>
        </dgm:presLayoutVars>
      </dgm:prSet>
      <dgm:spPr/>
    </dgm:pt>
    <dgm:pt modelId="{DF5A7B71-E734-4AC8-BE72-D2DAA73B4FF4}" type="pres">
      <dgm:prSet presAssocID="{FA6474DB-71A2-4CD5-AF1F-D72990D2F175}" presName="sibTrans" presStyleCnt="0"/>
      <dgm:spPr/>
    </dgm:pt>
    <dgm:pt modelId="{07A3720A-7AC8-48C2-B6F2-053F9EFF99C0}" type="pres">
      <dgm:prSet presAssocID="{73E04A98-481B-47B6-AF66-82C71A95B97B}" presName="node" presStyleLbl="node1" presStyleIdx="6" presStyleCnt="11">
        <dgm:presLayoutVars>
          <dgm:bulletEnabled val="1"/>
        </dgm:presLayoutVars>
      </dgm:prSet>
      <dgm:spPr/>
    </dgm:pt>
    <dgm:pt modelId="{E4901930-C723-47F3-8715-A168F4E1F58F}" type="pres">
      <dgm:prSet presAssocID="{62C849B3-8558-4CE4-995D-76E13EE6324B}" presName="sibTrans" presStyleCnt="0"/>
      <dgm:spPr/>
    </dgm:pt>
    <dgm:pt modelId="{6C60F1E6-8BE7-4D73-8FA6-200028F18B90}" type="pres">
      <dgm:prSet presAssocID="{BC392417-820B-4FAE-9ED8-C1BB2A73A45C}" presName="node" presStyleLbl="node1" presStyleIdx="7" presStyleCnt="11">
        <dgm:presLayoutVars>
          <dgm:bulletEnabled val="1"/>
        </dgm:presLayoutVars>
      </dgm:prSet>
      <dgm:spPr/>
    </dgm:pt>
    <dgm:pt modelId="{51342538-CFF0-4C0F-8366-F2900A45C06B}" type="pres">
      <dgm:prSet presAssocID="{E0BB27F2-B959-411A-83C2-585521767ABB}" presName="sibTrans" presStyleCnt="0"/>
      <dgm:spPr/>
    </dgm:pt>
    <dgm:pt modelId="{3A07B187-ACD0-4DA7-9C48-58295C91A8F1}" type="pres">
      <dgm:prSet presAssocID="{4E75F572-C246-46A4-8089-908467ACCDEF}" presName="node" presStyleLbl="node1" presStyleIdx="8" presStyleCnt="11">
        <dgm:presLayoutVars>
          <dgm:bulletEnabled val="1"/>
        </dgm:presLayoutVars>
      </dgm:prSet>
      <dgm:spPr/>
    </dgm:pt>
    <dgm:pt modelId="{BE95DAC3-C7DE-481B-B3EC-5782A23D625C}" type="pres">
      <dgm:prSet presAssocID="{7B3F39D6-EA3B-4C5C-8477-3E40509C3EED}" presName="sibTrans" presStyleCnt="0"/>
      <dgm:spPr/>
    </dgm:pt>
    <dgm:pt modelId="{68FB14E0-7413-4D1B-BC5A-31CDAC0B7CD5}" type="pres">
      <dgm:prSet presAssocID="{59080067-0351-4614-8570-F0C9AC8930CD}" presName="node" presStyleLbl="node1" presStyleIdx="9" presStyleCnt="11">
        <dgm:presLayoutVars>
          <dgm:bulletEnabled val="1"/>
        </dgm:presLayoutVars>
      </dgm:prSet>
      <dgm:spPr/>
    </dgm:pt>
    <dgm:pt modelId="{E108E859-3E9C-45C9-A9BD-71C250807521}" type="pres">
      <dgm:prSet presAssocID="{82D78CDF-ECB1-48B9-ADB9-53A94AED577D}" presName="sibTrans" presStyleCnt="0"/>
      <dgm:spPr/>
    </dgm:pt>
    <dgm:pt modelId="{29335C22-BA0B-48C1-B8C8-77B53FC5C6CE}" type="pres">
      <dgm:prSet presAssocID="{4D5FFE43-8649-4CB3-9864-A5D2B7155EC2}" presName="node" presStyleLbl="node1" presStyleIdx="10" presStyleCnt="11">
        <dgm:presLayoutVars>
          <dgm:bulletEnabled val="1"/>
        </dgm:presLayoutVars>
      </dgm:prSet>
      <dgm:spPr/>
    </dgm:pt>
  </dgm:ptLst>
  <dgm:cxnLst>
    <dgm:cxn modelId="{D005EA11-2009-4CEA-9199-9BC34D7FC7EF}" srcId="{A9BD21EE-414D-4754-90B8-4D79A41CE1D3}" destId="{59080067-0351-4614-8570-F0C9AC8930CD}" srcOrd="9" destOrd="0" parTransId="{0CFB30AA-763C-4F93-B356-BAD8B5E4D78C}" sibTransId="{82D78CDF-ECB1-48B9-ADB9-53A94AED577D}"/>
    <dgm:cxn modelId="{08678212-5235-4759-81F0-D3C46E292162}" srcId="{A9BD21EE-414D-4754-90B8-4D79A41CE1D3}" destId="{68849A9C-DE70-4C9B-A3D4-4E4A2020D8FE}" srcOrd="0" destOrd="0" parTransId="{3AC0D1CC-A56B-4390-B6A7-8F85AF86CEE7}" sibTransId="{0ECF9C50-0855-41EA-9646-9227BD4D4964}"/>
    <dgm:cxn modelId="{0612E312-FD21-43D8-8E75-EB8BDB51C10A}" type="presOf" srcId="{4E75F572-C246-46A4-8089-908467ACCDEF}" destId="{3A07B187-ACD0-4DA7-9C48-58295C91A8F1}" srcOrd="0" destOrd="0" presId="urn:microsoft.com/office/officeart/2005/8/layout/default"/>
    <dgm:cxn modelId="{C8ECC81A-C859-4EFB-A012-A1A82AF7A292}" srcId="{A9BD21EE-414D-4754-90B8-4D79A41CE1D3}" destId="{4D5FFE43-8649-4CB3-9864-A5D2B7155EC2}" srcOrd="10" destOrd="0" parTransId="{277344AA-45BB-446C-BA35-4B99FB77191E}" sibTransId="{B72974EA-F0A9-411C-98AA-F82C50D2653D}"/>
    <dgm:cxn modelId="{84DE103A-C895-4848-876A-CD9EA89070D9}" type="presOf" srcId="{EB079DB4-87BE-452F-8040-3991A0B204EA}" destId="{D300CE2A-2291-4E8D-8D8A-72E8C18A3D53}" srcOrd="0" destOrd="0" presId="urn:microsoft.com/office/officeart/2005/8/layout/default"/>
    <dgm:cxn modelId="{9C2CD75C-734C-45D7-8753-18377F0F31F3}" srcId="{A9BD21EE-414D-4754-90B8-4D79A41CE1D3}" destId="{EB079DB4-87BE-452F-8040-3991A0B204EA}" srcOrd="2" destOrd="0" parTransId="{20CA9566-9975-4C8F-BAC3-02EC9D4F9AEE}" sibTransId="{9D99D0A1-CE64-45E3-A368-8278D74BF612}"/>
    <dgm:cxn modelId="{8E9ABE41-DE33-4B5F-8169-BE3F3354519E}" type="presOf" srcId="{BC392417-820B-4FAE-9ED8-C1BB2A73A45C}" destId="{6C60F1E6-8BE7-4D73-8FA6-200028F18B90}" srcOrd="0" destOrd="0" presId="urn:microsoft.com/office/officeart/2005/8/layout/default"/>
    <dgm:cxn modelId="{77C2B455-50C3-47E9-9365-181F70832642}" type="presOf" srcId="{DFB53CFF-79A6-4CDB-95D1-75F7B55AE31D}" destId="{5E04B530-AD43-41AE-A1C3-EBF2F9F3F81A}" srcOrd="0" destOrd="0" presId="urn:microsoft.com/office/officeart/2005/8/layout/default"/>
    <dgm:cxn modelId="{45594C77-70DC-4974-9E2E-F23235A7906A}" srcId="{A9BD21EE-414D-4754-90B8-4D79A41CE1D3}" destId="{B8F94920-7813-4EDE-8EEE-3CBE0A5AD0BE}" srcOrd="3" destOrd="0" parTransId="{99419B0F-42C4-4EF5-A326-9FEBFAC39FD7}" sibTransId="{83BF2CBF-6588-4093-B8DD-2C59926534C8}"/>
    <dgm:cxn modelId="{7BAD6282-C1C3-45B5-86F0-8D2400AD9321}" srcId="{A9BD21EE-414D-4754-90B8-4D79A41CE1D3}" destId="{BC392417-820B-4FAE-9ED8-C1BB2A73A45C}" srcOrd="7" destOrd="0" parTransId="{7BDBC4B8-E34B-475E-B91D-86500FC19EFD}" sibTransId="{E0BB27F2-B959-411A-83C2-585521767ABB}"/>
    <dgm:cxn modelId="{09FAFC85-A5CD-4D49-B0EF-AEFDF219424F}" type="presOf" srcId="{B8F94920-7813-4EDE-8EEE-3CBE0A5AD0BE}" destId="{ADFF827D-C81D-485D-86B6-0F08B008F748}" srcOrd="0" destOrd="0" presId="urn:microsoft.com/office/officeart/2005/8/layout/default"/>
    <dgm:cxn modelId="{2F75018B-F5B6-47C6-9CA4-E43AB9B32358}" srcId="{A9BD21EE-414D-4754-90B8-4D79A41CE1D3}" destId="{73E04A98-481B-47B6-AF66-82C71A95B97B}" srcOrd="6" destOrd="0" parTransId="{2B0195A2-01AA-4EFF-A08B-59DC317906BA}" sibTransId="{62C849B3-8558-4CE4-995D-76E13EE6324B}"/>
    <dgm:cxn modelId="{9B4D4096-67B7-43FB-A4BF-1F34BF007EC8}" type="presOf" srcId="{73E04A98-481B-47B6-AF66-82C71A95B97B}" destId="{07A3720A-7AC8-48C2-B6F2-053F9EFF99C0}" srcOrd="0" destOrd="0" presId="urn:microsoft.com/office/officeart/2005/8/layout/default"/>
    <dgm:cxn modelId="{0C34209D-E59B-46DC-BAE3-1E06C2051EFB}" type="presOf" srcId="{96BEE82E-C558-4731-B223-0983FD8B35EA}" destId="{43F6D779-E749-4256-BC6C-AC1590F612C8}" srcOrd="0" destOrd="0" presId="urn:microsoft.com/office/officeart/2005/8/layout/default"/>
    <dgm:cxn modelId="{7069FCA8-EBFC-4803-A371-87939823C200}" srcId="{A9BD21EE-414D-4754-90B8-4D79A41CE1D3}" destId="{306A6173-83B1-4B71-AC9C-D6C6953212F7}" srcOrd="1" destOrd="0" parTransId="{18C795BF-C51D-48AA-AC46-86A6EAD7B9E0}" sibTransId="{0F761BF0-D4F5-487C-9306-93538915D46E}"/>
    <dgm:cxn modelId="{8351FBC0-AD66-486E-82E9-A8B464184D21}" srcId="{A9BD21EE-414D-4754-90B8-4D79A41CE1D3}" destId="{DFB53CFF-79A6-4CDB-95D1-75F7B55AE31D}" srcOrd="5" destOrd="0" parTransId="{1303B98E-7767-4401-95A8-F4BE8291D9CE}" sibTransId="{FA6474DB-71A2-4CD5-AF1F-D72990D2F175}"/>
    <dgm:cxn modelId="{C279FFC0-E182-433B-AF7C-55B57E284DE3}" type="presOf" srcId="{68849A9C-DE70-4C9B-A3D4-4E4A2020D8FE}" destId="{370CB8A6-B2BA-47BC-8F73-9215A5FE9790}" srcOrd="0" destOrd="0" presId="urn:microsoft.com/office/officeart/2005/8/layout/default"/>
    <dgm:cxn modelId="{AA00A6C4-01D1-49E3-B6AC-EC1C49FA3378}" srcId="{A9BD21EE-414D-4754-90B8-4D79A41CE1D3}" destId="{4E75F572-C246-46A4-8089-908467ACCDEF}" srcOrd="8" destOrd="0" parTransId="{57864CEE-13E3-41C0-999B-245DA4A1CD87}" sibTransId="{7B3F39D6-EA3B-4C5C-8477-3E40509C3EED}"/>
    <dgm:cxn modelId="{4D018BC5-674A-4F7B-A291-41498DA1CB20}" type="presOf" srcId="{59080067-0351-4614-8570-F0C9AC8930CD}" destId="{68FB14E0-7413-4D1B-BC5A-31CDAC0B7CD5}" srcOrd="0" destOrd="0" presId="urn:microsoft.com/office/officeart/2005/8/layout/default"/>
    <dgm:cxn modelId="{25073ED1-D268-4C2B-8399-8434CFEDB6C7}" type="presOf" srcId="{A9BD21EE-414D-4754-90B8-4D79A41CE1D3}" destId="{54F394F1-1163-4D30-95EA-4BDE3E21AA63}" srcOrd="0" destOrd="0" presId="urn:microsoft.com/office/officeart/2005/8/layout/default"/>
    <dgm:cxn modelId="{CCD2E2D5-6684-483B-BD8E-F353078AF867}" type="presOf" srcId="{306A6173-83B1-4B71-AC9C-D6C6953212F7}" destId="{7C494EC8-850A-4D69-8C81-D6459EC66A42}" srcOrd="0" destOrd="0" presId="urn:microsoft.com/office/officeart/2005/8/layout/default"/>
    <dgm:cxn modelId="{29887DEB-7D9A-4AD7-99AA-DFE618E38517}" srcId="{A9BD21EE-414D-4754-90B8-4D79A41CE1D3}" destId="{96BEE82E-C558-4731-B223-0983FD8B35EA}" srcOrd="4" destOrd="0" parTransId="{E9D35893-DA07-4A56-A3B0-BE2963AE0DED}" sibTransId="{BD5B5704-8264-4742-AAF8-8C23F0195BDC}"/>
    <dgm:cxn modelId="{CB8E6BF7-27B6-4425-8436-EB7ECD88013B}" type="presOf" srcId="{4D5FFE43-8649-4CB3-9864-A5D2B7155EC2}" destId="{29335C22-BA0B-48C1-B8C8-77B53FC5C6CE}" srcOrd="0" destOrd="0" presId="urn:microsoft.com/office/officeart/2005/8/layout/default"/>
    <dgm:cxn modelId="{67B78B1A-D7E2-4E14-B33E-4FFF286874A2}" type="presParOf" srcId="{54F394F1-1163-4D30-95EA-4BDE3E21AA63}" destId="{370CB8A6-B2BA-47BC-8F73-9215A5FE9790}" srcOrd="0" destOrd="0" presId="urn:microsoft.com/office/officeart/2005/8/layout/default"/>
    <dgm:cxn modelId="{8BD961FA-07E7-4708-B180-80212F082559}" type="presParOf" srcId="{54F394F1-1163-4D30-95EA-4BDE3E21AA63}" destId="{83729F7A-3E8E-43D9-9973-70B08B235890}" srcOrd="1" destOrd="0" presId="urn:microsoft.com/office/officeart/2005/8/layout/default"/>
    <dgm:cxn modelId="{597F16CD-7CF7-4E78-8A71-D56D83052866}" type="presParOf" srcId="{54F394F1-1163-4D30-95EA-4BDE3E21AA63}" destId="{7C494EC8-850A-4D69-8C81-D6459EC66A42}" srcOrd="2" destOrd="0" presId="urn:microsoft.com/office/officeart/2005/8/layout/default"/>
    <dgm:cxn modelId="{6DD913F6-3CA2-43F7-A573-E8C30947CDF3}" type="presParOf" srcId="{54F394F1-1163-4D30-95EA-4BDE3E21AA63}" destId="{CA1A1127-30B8-43F1-937A-117F71D6ABD1}" srcOrd="3" destOrd="0" presId="urn:microsoft.com/office/officeart/2005/8/layout/default"/>
    <dgm:cxn modelId="{424128BD-6264-4DEA-B599-3AE07230DD81}" type="presParOf" srcId="{54F394F1-1163-4D30-95EA-4BDE3E21AA63}" destId="{D300CE2A-2291-4E8D-8D8A-72E8C18A3D53}" srcOrd="4" destOrd="0" presId="urn:microsoft.com/office/officeart/2005/8/layout/default"/>
    <dgm:cxn modelId="{B88CA9B1-F6EA-4918-B2B2-1D1CF0FF1C4E}" type="presParOf" srcId="{54F394F1-1163-4D30-95EA-4BDE3E21AA63}" destId="{A040C406-D069-4A8D-975B-D1C1D938F956}" srcOrd="5" destOrd="0" presId="urn:microsoft.com/office/officeart/2005/8/layout/default"/>
    <dgm:cxn modelId="{039E3A2A-C23C-4595-B70D-AF0A1CF4B930}" type="presParOf" srcId="{54F394F1-1163-4D30-95EA-4BDE3E21AA63}" destId="{ADFF827D-C81D-485D-86B6-0F08B008F748}" srcOrd="6" destOrd="0" presId="urn:microsoft.com/office/officeart/2005/8/layout/default"/>
    <dgm:cxn modelId="{0860FDE8-E763-46C8-B5DD-08836B49F0EC}" type="presParOf" srcId="{54F394F1-1163-4D30-95EA-4BDE3E21AA63}" destId="{B00F0B74-95F2-426A-9BF9-D4FBAF72C5C6}" srcOrd="7" destOrd="0" presId="urn:microsoft.com/office/officeart/2005/8/layout/default"/>
    <dgm:cxn modelId="{003253A8-2A22-4792-8146-E4AC1625109E}" type="presParOf" srcId="{54F394F1-1163-4D30-95EA-4BDE3E21AA63}" destId="{43F6D779-E749-4256-BC6C-AC1590F612C8}" srcOrd="8" destOrd="0" presId="urn:microsoft.com/office/officeart/2005/8/layout/default"/>
    <dgm:cxn modelId="{EEE85B0D-0187-4E29-99A8-28B198A10F0D}" type="presParOf" srcId="{54F394F1-1163-4D30-95EA-4BDE3E21AA63}" destId="{10D49625-1E3B-43EE-85EC-4B87DC399CE0}" srcOrd="9" destOrd="0" presId="urn:microsoft.com/office/officeart/2005/8/layout/default"/>
    <dgm:cxn modelId="{58579F02-38C7-4B8D-973E-46DAACB1D833}" type="presParOf" srcId="{54F394F1-1163-4D30-95EA-4BDE3E21AA63}" destId="{5E04B530-AD43-41AE-A1C3-EBF2F9F3F81A}" srcOrd="10" destOrd="0" presId="urn:microsoft.com/office/officeart/2005/8/layout/default"/>
    <dgm:cxn modelId="{EC14454E-CF5E-473D-A363-03F44DAE0407}" type="presParOf" srcId="{54F394F1-1163-4D30-95EA-4BDE3E21AA63}" destId="{DF5A7B71-E734-4AC8-BE72-D2DAA73B4FF4}" srcOrd="11" destOrd="0" presId="urn:microsoft.com/office/officeart/2005/8/layout/default"/>
    <dgm:cxn modelId="{D8EFEA30-D048-4BD3-883F-C429546E9CBE}" type="presParOf" srcId="{54F394F1-1163-4D30-95EA-4BDE3E21AA63}" destId="{07A3720A-7AC8-48C2-B6F2-053F9EFF99C0}" srcOrd="12" destOrd="0" presId="urn:microsoft.com/office/officeart/2005/8/layout/default"/>
    <dgm:cxn modelId="{6E4EBA81-BB3C-4793-8858-8F5C4D5FDA36}" type="presParOf" srcId="{54F394F1-1163-4D30-95EA-4BDE3E21AA63}" destId="{E4901930-C723-47F3-8715-A168F4E1F58F}" srcOrd="13" destOrd="0" presId="urn:microsoft.com/office/officeart/2005/8/layout/default"/>
    <dgm:cxn modelId="{BCAA5D3A-3671-4999-91A7-FF5FF1872FFB}" type="presParOf" srcId="{54F394F1-1163-4D30-95EA-4BDE3E21AA63}" destId="{6C60F1E6-8BE7-4D73-8FA6-200028F18B90}" srcOrd="14" destOrd="0" presId="urn:microsoft.com/office/officeart/2005/8/layout/default"/>
    <dgm:cxn modelId="{4D8C879B-A53A-4611-9FEE-C8BF99B03896}" type="presParOf" srcId="{54F394F1-1163-4D30-95EA-4BDE3E21AA63}" destId="{51342538-CFF0-4C0F-8366-F2900A45C06B}" srcOrd="15" destOrd="0" presId="urn:microsoft.com/office/officeart/2005/8/layout/default"/>
    <dgm:cxn modelId="{F00F39F4-B223-4061-9751-C46728089F41}" type="presParOf" srcId="{54F394F1-1163-4D30-95EA-4BDE3E21AA63}" destId="{3A07B187-ACD0-4DA7-9C48-58295C91A8F1}" srcOrd="16" destOrd="0" presId="urn:microsoft.com/office/officeart/2005/8/layout/default"/>
    <dgm:cxn modelId="{02A00B3D-CDF7-401C-B6F5-310A36794287}" type="presParOf" srcId="{54F394F1-1163-4D30-95EA-4BDE3E21AA63}" destId="{BE95DAC3-C7DE-481B-B3EC-5782A23D625C}" srcOrd="17" destOrd="0" presId="urn:microsoft.com/office/officeart/2005/8/layout/default"/>
    <dgm:cxn modelId="{6BED14A6-0B82-4B2E-9140-32A20CA8547B}" type="presParOf" srcId="{54F394F1-1163-4D30-95EA-4BDE3E21AA63}" destId="{68FB14E0-7413-4D1B-BC5A-31CDAC0B7CD5}" srcOrd="18" destOrd="0" presId="urn:microsoft.com/office/officeart/2005/8/layout/default"/>
    <dgm:cxn modelId="{108E482B-3E6C-4000-B371-9218AC571DA8}" type="presParOf" srcId="{54F394F1-1163-4D30-95EA-4BDE3E21AA63}" destId="{E108E859-3E9C-45C9-A9BD-71C250807521}" srcOrd="19" destOrd="0" presId="urn:microsoft.com/office/officeart/2005/8/layout/default"/>
    <dgm:cxn modelId="{6675EBDE-8E60-44CB-BAD5-99E23EFCB231}" type="presParOf" srcId="{54F394F1-1163-4D30-95EA-4BDE3E21AA63}" destId="{29335C22-BA0B-48C1-B8C8-77B53FC5C6CE}"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BD21EE-414D-4754-90B8-4D79A41CE1D3}"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CA"/>
        </a:p>
      </dgm:t>
    </dgm:pt>
    <dgm:pt modelId="{306A6173-83B1-4B71-AC9C-D6C6953212F7}">
      <dgm:prSet phldrT="[Text]" custT="1"/>
      <dgm:spPr/>
      <dgm:t>
        <a:bodyPr/>
        <a:lstStyle/>
        <a:p>
          <a:r>
            <a:rPr lang="en-CA" sz="2800" b="1" dirty="0"/>
            <a:t>Standard</a:t>
          </a:r>
          <a:endParaRPr lang="en-CA" sz="2300" b="1" dirty="0"/>
        </a:p>
      </dgm:t>
    </dgm:pt>
    <dgm:pt modelId="{18C795BF-C51D-48AA-AC46-86A6EAD7B9E0}" type="parTrans" cxnId="{7069FCA8-EBFC-4803-A371-87939823C200}">
      <dgm:prSet/>
      <dgm:spPr/>
      <dgm:t>
        <a:bodyPr/>
        <a:lstStyle/>
        <a:p>
          <a:endParaRPr lang="en-CA"/>
        </a:p>
      </dgm:t>
    </dgm:pt>
    <dgm:pt modelId="{0F761BF0-D4F5-487C-9306-93538915D46E}" type="sibTrans" cxnId="{7069FCA8-EBFC-4803-A371-87939823C200}">
      <dgm:prSet/>
      <dgm:spPr/>
      <dgm:t>
        <a:bodyPr/>
        <a:lstStyle/>
        <a:p>
          <a:endParaRPr lang="en-CA"/>
        </a:p>
      </dgm:t>
    </dgm:pt>
    <dgm:pt modelId="{4E75F572-C246-46A4-8089-908467ACCDEF}">
      <dgm:prSet phldrT="[Text]"/>
      <dgm:spPr/>
      <dgm:t>
        <a:bodyPr/>
        <a:lstStyle/>
        <a:p>
          <a:pPr>
            <a:buClrTx/>
            <a:buSzTx/>
            <a:buFontTx/>
            <a:buNone/>
          </a:pPr>
          <a:r>
            <a:rPr lang="en-CA" dirty="0"/>
            <a:t>Anti-stigma and awareness</a:t>
          </a:r>
        </a:p>
      </dgm:t>
    </dgm:pt>
    <dgm:pt modelId="{57864CEE-13E3-41C0-999B-245DA4A1CD87}" type="parTrans" cxnId="{AA00A6C4-01D1-49E3-B6AC-EC1C49FA3378}">
      <dgm:prSet/>
      <dgm:spPr/>
      <dgm:t>
        <a:bodyPr/>
        <a:lstStyle/>
        <a:p>
          <a:endParaRPr lang="en-CA"/>
        </a:p>
      </dgm:t>
    </dgm:pt>
    <dgm:pt modelId="{7B3F39D6-EA3B-4C5C-8477-3E40509C3EED}" type="sibTrans" cxnId="{AA00A6C4-01D1-49E3-B6AC-EC1C49FA3378}">
      <dgm:prSet/>
      <dgm:spPr/>
      <dgm:t>
        <a:bodyPr/>
        <a:lstStyle/>
        <a:p>
          <a:endParaRPr lang="en-CA"/>
        </a:p>
      </dgm:t>
    </dgm:pt>
    <dgm:pt modelId="{68849A9C-DE70-4C9B-A3D4-4E4A2020D8FE}">
      <dgm:prSet phldrT="[Text]"/>
      <dgm:spPr/>
      <dgm:t>
        <a:bodyPr/>
        <a:lstStyle/>
        <a:p>
          <a:r>
            <a:rPr lang="en-CA" dirty="0"/>
            <a:t>Campus environment</a:t>
          </a:r>
          <a:endParaRPr lang="en-CA" b="1" dirty="0"/>
        </a:p>
      </dgm:t>
    </dgm:pt>
    <dgm:pt modelId="{0ECF9C50-0855-41EA-9646-9227BD4D4964}" type="sibTrans" cxnId="{08678212-5235-4759-81F0-D3C46E292162}">
      <dgm:prSet/>
      <dgm:spPr/>
      <dgm:t>
        <a:bodyPr/>
        <a:lstStyle/>
        <a:p>
          <a:endParaRPr lang="en-CA"/>
        </a:p>
      </dgm:t>
    </dgm:pt>
    <dgm:pt modelId="{3AC0D1CC-A56B-4390-B6A7-8F85AF86CEE7}" type="parTrans" cxnId="{08678212-5235-4759-81F0-D3C46E292162}">
      <dgm:prSet/>
      <dgm:spPr/>
      <dgm:t>
        <a:bodyPr/>
        <a:lstStyle/>
        <a:p>
          <a:endParaRPr lang="en-CA"/>
        </a:p>
      </dgm:t>
    </dgm:pt>
    <dgm:pt modelId="{59080067-0351-4614-8570-F0C9AC8930CD}">
      <dgm:prSet phldrT="[Text]"/>
      <dgm:spPr/>
      <dgm:t>
        <a:bodyPr/>
        <a:lstStyle/>
        <a:p>
          <a:r>
            <a:rPr lang="en-CA" dirty="0"/>
            <a:t>Training</a:t>
          </a:r>
        </a:p>
      </dgm:t>
    </dgm:pt>
    <dgm:pt modelId="{0CFB30AA-763C-4F93-B356-BAD8B5E4D78C}" type="parTrans" cxnId="{D005EA11-2009-4CEA-9199-9BC34D7FC7EF}">
      <dgm:prSet/>
      <dgm:spPr/>
      <dgm:t>
        <a:bodyPr/>
        <a:lstStyle/>
        <a:p>
          <a:endParaRPr lang="en-CA"/>
        </a:p>
      </dgm:t>
    </dgm:pt>
    <dgm:pt modelId="{82D78CDF-ECB1-48B9-ADB9-53A94AED577D}" type="sibTrans" cxnId="{D005EA11-2009-4CEA-9199-9BC34D7FC7EF}">
      <dgm:prSet/>
      <dgm:spPr/>
      <dgm:t>
        <a:bodyPr/>
        <a:lstStyle/>
        <a:p>
          <a:endParaRPr lang="en-CA"/>
        </a:p>
      </dgm:t>
    </dgm:pt>
    <dgm:pt modelId="{4D5FFE43-8649-4CB3-9864-A5D2B7155EC2}">
      <dgm:prSet phldrT="[Text]"/>
      <dgm:spPr/>
      <dgm:t>
        <a:bodyPr/>
        <a:lstStyle/>
        <a:p>
          <a:r>
            <a:rPr lang="en-CA" dirty="0"/>
            <a:t>Monitoring</a:t>
          </a:r>
        </a:p>
      </dgm:t>
    </dgm:pt>
    <dgm:pt modelId="{277344AA-45BB-446C-BA35-4B99FB77191E}" type="parTrans" cxnId="{C8ECC81A-C859-4EFB-A012-A1A82AF7A292}">
      <dgm:prSet/>
      <dgm:spPr/>
      <dgm:t>
        <a:bodyPr/>
        <a:lstStyle/>
        <a:p>
          <a:endParaRPr lang="en-CA"/>
        </a:p>
      </dgm:t>
    </dgm:pt>
    <dgm:pt modelId="{B72974EA-F0A9-411C-98AA-F82C50D2653D}" type="sibTrans" cxnId="{C8ECC81A-C859-4EFB-A012-A1A82AF7A292}">
      <dgm:prSet/>
      <dgm:spPr/>
      <dgm:t>
        <a:bodyPr/>
        <a:lstStyle/>
        <a:p>
          <a:endParaRPr lang="en-CA"/>
        </a:p>
      </dgm:t>
    </dgm:pt>
    <dgm:pt modelId="{B8F94920-7813-4EDE-8EEE-3CBE0A5AD0BE}">
      <dgm:prSet phldrT="[Text]"/>
      <dgm:spPr/>
      <dgm:t>
        <a:bodyPr/>
        <a:lstStyle/>
        <a:p>
          <a:r>
            <a:rPr lang="en-CA" dirty="0"/>
            <a:t>Substance use and harm reduction</a:t>
          </a:r>
        </a:p>
      </dgm:t>
    </dgm:pt>
    <dgm:pt modelId="{99419B0F-42C4-4EF5-A326-9FEBFAC39FD7}" type="parTrans" cxnId="{45594C77-70DC-4974-9E2E-F23235A7906A}">
      <dgm:prSet/>
      <dgm:spPr/>
      <dgm:t>
        <a:bodyPr/>
        <a:lstStyle/>
        <a:p>
          <a:endParaRPr lang="en-CA"/>
        </a:p>
      </dgm:t>
    </dgm:pt>
    <dgm:pt modelId="{83BF2CBF-6588-4093-B8DD-2C59926534C8}" type="sibTrans" cxnId="{45594C77-70DC-4974-9E2E-F23235A7906A}">
      <dgm:prSet/>
      <dgm:spPr/>
      <dgm:t>
        <a:bodyPr/>
        <a:lstStyle/>
        <a:p>
          <a:endParaRPr lang="en-CA"/>
        </a:p>
      </dgm:t>
    </dgm:pt>
    <dgm:pt modelId="{EB079DB4-87BE-452F-8040-3991A0B204EA}">
      <dgm:prSet phldrT="[Text]"/>
      <dgm:spPr/>
      <dgm:t>
        <a:bodyPr/>
        <a:lstStyle/>
        <a:p>
          <a:r>
            <a:rPr lang="en-CA" dirty="0"/>
            <a:t>Partnerships</a:t>
          </a:r>
        </a:p>
      </dgm:t>
    </dgm:pt>
    <dgm:pt modelId="{20CA9566-9975-4C8F-BAC3-02EC9D4F9AEE}" type="parTrans" cxnId="{9C2CD75C-734C-45D7-8753-18377F0F31F3}">
      <dgm:prSet/>
      <dgm:spPr/>
      <dgm:t>
        <a:bodyPr/>
        <a:lstStyle/>
        <a:p>
          <a:endParaRPr lang="en-CA"/>
        </a:p>
      </dgm:t>
    </dgm:pt>
    <dgm:pt modelId="{9D99D0A1-CE64-45E3-A368-8278D74BF612}" type="sibTrans" cxnId="{9C2CD75C-734C-45D7-8753-18377F0F31F3}">
      <dgm:prSet/>
      <dgm:spPr/>
      <dgm:t>
        <a:bodyPr/>
        <a:lstStyle/>
        <a:p>
          <a:endParaRPr lang="en-CA"/>
        </a:p>
      </dgm:t>
    </dgm:pt>
    <dgm:pt modelId="{96BEE82E-C558-4731-B223-0983FD8B35EA}">
      <dgm:prSet phldrT="[Text]"/>
      <dgm:spPr/>
      <dgm:t>
        <a:bodyPr/>
        <a:lstStyle/>
        <a:p>
          <a:r>
            <a:rPr lang="en-CA" dirty="0"/>
            <a:t>Whole-campus approach</a:t>
          </a:r>
        </a:p>
      </dgm:t>
    </dgm:pt>
    <dgm:pt modelId="{E9D35893-DA07-4A56-A3B0-BE2963AE0DED}" type="parTrans" cxnId="{29887DEB-7D9A-4AD7-99AA-DFE618E38517}">
      <dgm:prSet/>
      <dgm:spPr/>
      <dgm:t>
        <a:bodyPr/>
        <a:lstStyle/>
        <a:p>
          <a:endParaRPr lang="en-CA"/>
        </a:p>
      </dgm:t>
    </dgm:pt>
    <dgm:pt modelId="{BD5B5704-8264-4742-AAF8-8C23F0195BDC}" type="sibTrans" cxnId="{29887DEB-7D9A-4AD7-99AA-DFE618E38517}">
      <dgm:prSet/>
      <dgm:spPr/>
      <dgm:t>
        <a:bodyPr/>
        <a:lstStyle/>
        <a:p>
          <a:endParaRPr lang="en-CA"/>
        </a:p>
      </dgm:t>
    </dgm:pt>
    <dgm:pt modelId="{DFB53CFF-79A6-4CDB-95D1-75F7B55AE31D}">
      <dgm:prSet phldrT="[Text]"/>
      <dgm:spPr/>
      <dgm:t>
        <a:bodyPr/>
        <a:lstStyle/>
        <a:p>
          <a:r>
            <a:rPr lang="en-CA" dirty="0"/>
            <a:t>Student centeredness</a:t>
          </a:r>
        </a:p>
      </dgm:t>
    </dgm:pt>
    <dgm:pt modelId="{1303B98E-7767-4401-95A8-F4BE8291D9CE}" type="parTrans" cxnId="{8351FBC0-AD66-486E-82E9-A8B464184D21}">
      <dgm:prSet/>
      <dgm:spPr/>
      <dgm:t>
        <a:bodyPr/>
        <a:lstStyle/>
        <a:p>
          <a:endParaRPr lang="en-CA"/>
        </a:p>
      </dgm:t>
    </dgm:pt>
    <dgm:pt modelId="{FA6474DB-71A2-4CD5-AF1F-D72990D2F175}" type="sibTrans" cxnId="{8351FBC0-AD66-486E-82E9-A8B464184D21}">
      <dgm:prSet/>
      <dgm:spPr/>
      <dgm:t>
        <a:bodyPr/>
        <a:lstStyle/>
        <a:p>
          <a:endParaRPr lang="en-CA"/>
        </a:p>
      </dgm:t>
    </dgm:pt>
    <dgm:pt modelId="{73E04A98-481B-47B6-AF66-82C71A95B97B}">
      <dgm:prSet phldrT="[Text]"/>
      <dgm:spPr/>
      <dgm:t>
        <a:bodyPr/>
        <a:lstStyle/>
        <a:p>
          <a:r>
            <a:rPr lang="en-CA" dirty="0"/>
            <a:t>Prevention to treatment</a:t>
          </a:r>
        </a:p>
      </dgm:t>
    </dgm:pt>
    <dgm:pt modelId="{2B0195A2-01AA-4EFF-A08B-59DC317906BA}" type="parTrans" cxnId="{2F75018B-F5B6-47C6-9CA4-E43AB9B32358}">
      <dgm:prSet/>
      <dgm:spPr/>
      <dgm:t>
        <a:bodyPr/>
        <a:lstStyle/>
        <a:p>
          <a:endParaRPr lang="en-CA"/>
        </a:p>
      </dgm:t>
    </dgm:pt>
    <dgm:pt modelId="{62C849B3-8558-4CE4-995D-76E13EE6324B}" type="sibTrans" cxnId="{2F75018B-F5B6-47C6-9CA4-E43AB9B32358}">
      <dgm:prSet/>
      <dgm:spPr/>
      <dgm:t>
        <a:bodyPr/>
        <a:lstStyle/>
        <a:p>
          <a:endParaRPr lang="en-CA"/>
        </a:p>
      </dgm:t>
    </dgm:pt>
    <dgm:pt modelId="{BC392417-820B-4FAE-9ED8-C1BB2A73A45C}">
      <dgm:prSet phldrT="[Text]"/>
      <dgm:spPr/>
      <dgm:t>
        <a:bodyPr/>
        <a:lstStyle/>
        <a:p>
          <a:r>
            <a:rPr lang="en-CA" dirty="0"/>
            <a:t>Knowledge exchange and evaluation plan</a:t>
          </a:r>
        </a:p>
      </dgm:t>
    </dgm:pt>
    <dgm:pt modelId="{7BDBC4B8-E34B-475E-B91D-86500FC19EFD}" type="parTrans" cxnId="{7BAD6282-C1C3-45B5-86F0-8D2400AD9321}">
      <dgm:prSet/>
      <dgm:spPr/>
      <dgm:t>
        <a:bodyPr/>
        <a:lstStyle/>
        <a:p>
          <a:endParaRPr lang="en-CA"/>
        </a:p>
      </dgm:t>
    </dgm:pt>
    <dgm:pt modelId="{E0BB27F2-B959-411A-83C2-585521767ABB}" type="sibTrans" cxnId="{7BAD6282-C1C3-45B5-86F0-8D2400AD9321}">
      <dgm:prSet/>
      <dgm:spPr/>
      <dgm:t>
        <a:bodyPr/>
        <a:lstStyle/>
        <a:p>
          <a:endParaRPr lang="en-CA"/>
        </a:p>
      </dgm:t>
    </dgm:pt>
    <dgm:pt modelId="{54F394F1-1163-4D30-95EA-4BDE3E21AA63}" type="pres">
      <dgm:prSet presAssocID="{A9BD21EE-414D-4754-90B8-4D79A41CE1D3}" presName="diagram" presStyleCnt="0">
        <dgm:presLayoutVars>
          <dgm:dir/>
          <dgm:resizeHandles val="exact"/>
        </dgm:presLayoutVars>
      </dgm:prSet>
      <dgm:spPr/>
    </dgm:pt>
    <dgm:pt modelId="{370CB8A6-B2BA-47BC-8F73-9215A5FE9790}" type="pres">
      <dgm:prSet presAssocID="{68849A9C-DE70-4C9B-A3D4-4E4A2020D8FE}" presName="node" presStyleLbl="node1" presStyleIdx="0" presStyleCnt="11">
        <dgm:presLayoutVars>
          <dgm:bulletEnabled val="1"/>
        </dgm:presLayoutVars>
      </dgm:prSet>
      <dgm:spPr/>
    </dgm:pt>
    <dgm:pt modelId="{83729F7A-3E8E-43D9-9973-70B08B235890}" type="pres">
      <dgm:prSet presAssocID="{0ECF9C50-0855-41EA-9646-9227BD4D4964}" presName="sibTrans" presStyleCnt="0"/>
      <dgm:spPr/>
    </dgm:pt>
    <dgm:pt modelId="{7C494EC8-850A-4D69-8C81-D6459EC66A42}" type="pres">
      <dgm:prSet presAssocID="{306A6173-83B1-4B71-AC9C-D6C6953212F7}" presName="node" presStyleLbl="node1" presStyleIdx="1" presStyleCnt="11">
        <dgm:presLayoutVars>
          <dgm:bulletEnabled val="1"/>
        </dgm:presLayoutVars>
      </dgm:prSet>
      <dgm:spPr/>
    </dgm:pt>
    <dgm:pt modelId="{CA1A1127-30B8-43F1-937A-117F71D6ABD1}" type="pres">
      <dgm:prSet presAssocID="{0F761BF0-D4F5-487C-9306-93538915D46E}" presName="sibTrans" presStyleCnt="0"/>
      <dgm:spPr/>
    </dgm:pt>
    <dgm:pt modelId="{D300CE2A-2291-4E8D-8D8A-72E8C18A3D53}" type="pres">
      <dgm:prSet presAssocID="{EB079DB4-87BE-452F-8040-3991A0B204EA}" presName="node" presStyleLbl="node1" presStyleIdx="2" presStyleCnt="11">
        <dgm:presLayoutVars>
          <dgm:bulletEnabled val="1"/>
        </dgm:presLayoutVars>
      </dgm:prSet>
      <dgm:spPr/>
    </dgm:pt>
    <dgm:pt modelId="{A040C406-D069-4A8D-975B-D1C1D938F956}" type="pres">
      <dgm:prSet presAssocID="{9D99D0A1-CE64-45E3-A368-8278D74BF612}" presName="sibTrans" presStyleCnt="0"/>
      <dgm:spPr/>
    </dgm:pt>
    <dgm:pt modelId="{ADFF827D-C81D-485D-86B6-0F08B008F748}" type="pres">
      <dgm:prSet presAssocID="{B8F94920-7813-4EDE-8EEE-3CBE0A5AD0BE}" presName="node" presStyleLbl="node1" presStyleIdx="3" presStyleCnt="11">
        <dgm:presLayoutVars>
          <dgm:bulletEnabled val="1"/>
        </dgm:presLayoutVars>
      </dgm:prSet>
      <dgm:spPr/>
    </dgm:pt>
    <dgm:pt modelId="{B00F0B74-95F2-426A-9BF9-D4FBAF72C5C6}" type="pres">
      <dgm:prSet presAssocID="{83BF2CBF-6588-4093-B8DD-2C59926534C8}" presName="sibTrans" presStyleCnt="0"/>
      <dgm:spPr/>
    </dgm:pt>
    <dgm:pt modelId="{43F6D779-E749-4256-BC6C-AC1590F612C8}" type="pres">
      <dgm:prSet presAssocID="{96BEE82E-C558-4731-B223-0983FD8B35EA}" presName="node" presStyleLbl="node1" presStyleIdx="4" presStyleCnt="11">
        <dgm:presLayoutVars>
          <dgm:bulletEnabled val="1"/>
        </dgm:presLayoutVars>
      </dgm:prSet>
      <dgm:spPr/>
    </dgm:pt>
    <dgm:pt modelId="{10D49625-1E3B-43EE-85EC-4B87DC399CE0}" type="pres">
      <dgm:prSet presAssocID="{BD5B5704-8264-4742-AAF8-8C23F0195BDC}" presName="sibTrans" presStyleCnt="0"/>
      <dgm:spPr/>
    </dgm:pt>
    <dgm:pt modelId="{5E04B530-AD43-41AE-A1C3-EBF2F9F3F81A}" type="pres">
      <dgm:prSet presAssocID="{DFB53CFF-79A6-4CDB-95D1-75F7B55AE31D}" presName="node" presStyleLbl="node1" presStyleIdx="5" presStyleCnt="11">
        <dgm:presLayoutVars>
          <dgm:bulletEnabled val="1"/>
        </dgm:presLayoutVars>
      </dgm:prSet>
      <dgm:spPr/>
    </dgm:pt>
    <dgm:pt modelId="{DF5A7B71-E734-4AC8-BE72-D2DAA73B4FF4}" type="pres">
      <dgm:prSet presAssocID="{FA6474DB-71A2-4CD5-AF1F-D72990D2F175}" presName="sibTrans" presStyleCnt="0"/>
      <dgm:spPr/>
    </dgm:pt>
    <dgm:pt modelId="{07A3720A-7AC8-48C2-B6F2-053F9EFF99C0}" type="pres">
      <dgm:prSet presAssocID="{73E04A98-481B-47B6-AF66-82C71A95B97B}" presName="node" presStyleLbl="node1" presStyleIdx="6" presStyleCnt="11">
        <dgm:presLayoutVars>
          <dgm:bulletEnabled val="1"/>
        </dgm:presLayoutVars>
      </dgm:prSet>
      <dgm:spPr/>
    </dgm:pt>
    <dgm:pt modelId="{E4901930-C723-47F3-8715-A168F4E1F58F}" type="pres">
      <dgm:prSet presAssocID="{62C849B3-8558-4CE4-995D-76E13EE6324B}" presName="sibTrans" presStyleCnt="0"/>
      <dgm:spPr/>
    </dgm:pt>
    <dgm:pt modelId="{6C60F1E6-8BE7-4D73-8FA6-200028F18B90}" type="pres">
      <dgm:prSet presAssocID="{BC392417-820B-4FAE-9ED8-C1BB2A73A45C}" presName="node" presStyleLbl="node1" presStyleIdx="7" presStyleCnt="11">
        <dgm:presLayoutVars>
          <dgm:bulletEnabled val="1"/>
        </dgm:presLayoutVars>
      </dgm:prSet>
      <dgm:spPr/>
    </dgm:pt>
    <dgm:pt modelId="{51342538-CFF0-4C0F-8366-F2900A45C06B}" type="pres">
      <dgm:prSet presAssocID="{E0BB27F2-B959-411A-83C2-585521767ABB}" presName="sibTrans" presStyleCnt="0"/>
      <dgm:spPr/>
    </dgm:pt>
    <dgm:pt modelId="{3A07B187-ACD0-4DA7-9C48-58295C91A8F1}" type="pres">
      <dgm:prSet presAssocID="{4E75F572-C246-46A4-8089-908467ACCDEF}" presName="node" presStyleLbl="node1" presStyleIdx="8" presStyleCnt="11">
        <dgm:presLayoutVars>
          <dgm:bulletEnabled val="1"/>
        </dgm:presLayoutVars>
      </dgm:prSet>
      <dgm:spPr/>
    </dgm:pt>
    <dgm:pt modelId="{BE95DAC3-C7DE-481B-B3EC-5782A23D625C}" type="pres">
      <dgm:prSet presAssocID="{7B3F39D6-EA3B-4C5C-8477-3E40509C3EED}" presName="sibTrans" presStyleCnt="0"/>
      <dgm:spPr/>
    </dgm:pt>
    <dgm:pt modelId="{68FB14E0-7413-4D1B-BC5A-31CDAC0B7CD5}" type="pres">
      <dgm:prSet presAssocID="{59080067-0351-4614-8570-F0C9AC8930CD}" presName="node" presStyleLbl="node1" presStyleIdx="9" presStyleCnt="11">
        <dgm:presLayoutVars>
          <dgm:bulletEnabled val="1"/>
        </dgm:presLayoutVars>
      </dgm:prSet>
      <dgm:spPr/>
    </dgm:pt>
    <dgm:pt modelId="{E108E859-3E9C-45C9-A9BD-71C250807521}" type="pres">
      <dgm:prSet presAssocID="{82D78CDF-ECB1-48B9-ADB9-53A94AED577D}" presName="sibTrans" presStyleCnt="0"/>
      <dgm:spPr/>
    </dgm:pt>
    <dgm:pt modelId="{29335C22-BA0B-48C1-B8C8-77B53FC5C6CE}" type="pres">
      <dgm:prSet presAssocID="{4D5FFE43-8649-4CB3-9864-A5D2B7155EC2}" presName="node" presStyleLbl="node1" presStyleIdx="10" presStyleCnt="11">
        <dgm:presLayoutVars>
          <dgm:bulletEnabled val="1"/>
        </dgm:presLayoutVars>
      </dgm:prSet>
      <dgm:spPr/>
    </dgm:pt>
  </dgm:ptLst>
  <dgm:cxnLst>
    <dgm:cxn modelId="{D005EA11-2009-4CEA-9199-9BC34D7FC7EF}" srcId="{A9BD21EE-414D-4754-90B8-4D79A41CE1D3}" destId="{59080067-0351-4614-8570-F0C9AC8930CD}" srcOrd="9" destOrd="0" parTransId="{0CFB30AA-763C-4F93-B356-BAD8B5E4D78C}" sibTransId="{82D78CDF-ECB1-48B9-ADB9-53A94AED577D}"/>
    <dgm:cxn modelId="{08678212-5235-4759-81F0-D3C46E292162}" srcId="{A9BD21EE-414D-4754-90B8-4D79A41CE1D3}" destId="{68849A9C-DE70-4C9B-A3D4-4E4A2020D8FE}" srcOrd="0" destOrd="0" parTransId="{3AC0D1CC-A56B-4390-B6A7-8F85AF86CEE7}" sibTransId="{0ECF9C50-0855-41EA-9646-9227BD4D4964}"/>
    <dgm:cxn modelId="{0612E312-FD21-43D8-8E75-EB8BDB51C10A}" type="presOf" srcId="{4E75F572-C246-46A4-8089-908467ACCDEF}" destId="{3A07B187-ACD0-4DA7-9C48-58295C91A8F1}" srcOrd="0" destOrd="0" presId="urn:microsoft.com/office/officeart/2005/8/layout/default"/>
    <dgm:cxn modelId="{C8ECC81A-C859-4EFB-A012-A1A82AF7A292}" srcId="{A9BD21EE-414D-4754-90B8-4D79A41CE1D3}" destId="{4D5FFE43-8649-4CB3-9864-A5D2B7155EC2}" srcOrd="10" destOrd="0" parTransId="{277344AA-45BB-446C-BA35-4B99FB77191E}" sibTransId="{B72974EA-F0A9-411C-98AA-F82C50D2653D}"/>
    <dgm:cxn modelId="{84DE103A-C895-4848-876A-CD9EA89070D9}" type="presOf" srcId="{EB079DB4-87BE-452F-8040-3991A0B204EA}" destId="{D300CE2A-2291-4E8D-8D8A-72E8C18A3D53}" srcOrd="0" destOrd="0" presId="urn:microsoft.com/office/officeart/2005/8/layout/default"/>
    <dgm:cxn modelId="{9C2CD75C-734C-45D7-8753-18377F0F31F3}" srcId="{A9BD21EE-414D-4754-90B8-4D79A41CE1D3}" destId="{EB079DB4-87BE-452F-8040-3991A0B204EA}" srcOrd="2" destOrd="0" parTransId="{20CA9566-9975-4C8F-BAC3-02EC9D4F9AEE}" sibTransId="{9D99D0A1-CE64-45E3-A368-8278D74BF612}"/>
    <dgm:cxn modelId="{8E9ABE41-DE33-4B5F-8169-BE3F3354519E}" type="presOf" srcId="{BC392417-820B-4FAE-9ED8-C1BB2A73A45C}" destId="{6C60F1E6-8BE7-4D73-8FA6-200028F18B90}" srcOrd="0" destOrd="0" presId="urn:microsoft.com/office/officeart/2005/8/layout/default"/>
    <dgm:cxn modelId="{77C2B455-50C3-47E9-9365-181F70832642}" type="presOf" srcId="{DFB53CFF-79A6-4CDB-95D1-75F7B55AE31D}" destId="{5E04B530-AD43-41AE-A1C3-EBF2F9F3F81A}" srcOrd="0" destOrd="0" presId="urn:microsoft.com/office/officeart/2005/8/layout/default"/>
    <dgm:cxn modelId="{45594C77-70DC-4974-9E2E-F23235A7906A}" srcId="{A9BD21EE-414D-4754-90B8-4D79A41CE1D3}" destId="{B8F94920-7813-4EDE-8EEE-3CBE0A5AD0BE}" srcOrd="3" destOrd="0" parTransId="{99419B0F-42C4-4EF5-A326-9FEBFAC39FD7}" sibTransId="{83BF2CBF-6588-4093-B8DD-2C59926534C8}"/>
    <dgm:cxn modelId="{7BAD6282-C1C3-45B5-86F0-8D2400AD9321}" srcId="{A9BD21EE-414D-4754-90B8-4D79A41CE1D3}" destId="{BC392417-820B-4FAE-9ED8-C1BB2A73A45C}" srcOrd="7" destOrd="0" parTransId="{7BDBC4B8-E34B-475E-B91D-86500FC19EFD}" sibTransId="{E0BB27F2-B959-411A-83C2-585521767ABB}"/>
    <dgm:cxn modelId="{09FAFC85-A5CD-4D49-B0EF-AEFDF219424F}" type="presOf" srcId="{B8F94920-7813-4EDE-8EEE-3CBE0A5AD0BE}" destId="{ADFF827D-C81D-485D-86B6-0F08B008F748}" srcOrd="0" destOrd="0" presId="urn:microsoft.com/office/officeart/2005/8/layout/default"/>
    <dgm:cxn modelId="{2F75018B-F5B6-47C6-9CA4-E43AB9B32358}" srcId="{A9BD21EE-414D-4754-90B8-4D79A41CE1D3}" destId="{73E04A98-481B-47B6-AF66-82C71A95B97B}" srcOrd="6" destOrd="0" parTransId="{2B0195A2-01AA-4EFF-A08B-59DC317906BA}" sibTransId="{62C849B3-8558-4CE4-995D-76E13EE6324B}"/>
    <dgm:cxn modelId="{9B4D4096-67B7-43FB-A4BF-1F34BF007EC8}" type="presOf" srcId="{73E04A98-481B-47B6-AF66-82C71A95B97B}" destId="{07A3720A-7AC8-48C2-B6F2-053F9EFF99C0}" srcOrd="0" destOrd="0" presId="urn:microsoft.com/office/officeart/2005/8/layout/default"/>
    <dgm:cxn modelId="{0C34209D-E59B-46DC-BAE3-1E06C2051EFB}" type="presOf" srcId="{96BEE82E-C558-4731-B223-0983FD8B35EA}" destId="{43F6D779-E749-4256-BC6C-AC1590F612C8}" srcOrd="0" destOrd="0" presId="urn:microsoft.com/office/officeart/2005/8/layout/default"/>
    <dgm:cxn modelId="{7069FCA8-EBFC-4803-A371-87939823C200}" srcId="{A9BD21EE-414D-4754-90B8-4D79A41CE1D3}" destId="{306A6173-83B1-4B71-AC9C-D6C6953212F7}" srcOrd="1" destOrd="0" parTransId="{18C795BF-C51D-48AA-AC46-86A6EAD7B9E0}" sibTransId="{0F761BF0-D4F5-487C-9306-93538915D46E}"/>
    <dgm:cxn modelId="{8351FBC0-AD66-486E-82E9-A8B464184D21}" srcId="{A9BD21EE-414D-4754-90B8-4D79A41CE1D3}" destId="{DFB53CFF-79A6-4CDB-95D1-75F7B55AE31D}" srcOrd="5" destOrd="0" parTransId="{1303B98E-7767-4401-95A8-F4BE8291D9CE}" sibTransId="{FA6474DB-71A2-4CD5-AF1F-D72990D2F175}"/>
    <dgm:cxn modelId="{C279FFC0-E182-433B-AF7C-55B57E284DE3}" type="presOf" srcId="{68849A9C-DE70-4C9B-A3D4-4E4A2020D8FE}" destId="{370CB8A6-B2BA-47BC-8F73-9215A5FE9790}" srcOrd="0" destOrd="0" presId="urn:microsoft.com/office/officeart/2005/8/layout/default"/>
    <dgm:cxn modelId="{AA00A6C4-01D1-49E3-B6AC-EC1C49FA3378}" srcId="{A9BD21EE-414D-4754-90B8-4D79A41CE1D3}" destId="{4E75F572-C246-46A4-8089-908467ACCDEF}" srcOrd="8" destOrd="0" parTransId="{57864CEE-13E3-41C0-999B-245DA4A1CD87}" sibTransId="{7B3F39D6-EA3B-4C5C-8477-3E40509C3EED}"/>
    <dgm:cxn modelId="{4D018BC5-674A-4F7B-A291-41498DA1CB20}" type="presOf" srcId="{59080067-0351-4614-8570-F0C9AC8930CD}" destId="{68FB14E0-7413-4D1B-BC5A-31CDAC0B7CD5}" srcOrd="0" destOrd="0" presId="urn:microsoft.com/office/officeart/2005/8/layout/default"/>
    <dgm:cxn modelId="{25073ED1-D268-4C2B-8399-8434CFEDB6C7}" type="presOf" srcId="{A9BD21EE-414D-4754-90B8-4D79A41CE1D3}" destId="{54F394F1-1163-4D30-95EA-4BDE3E21AA63}" srcOrd="0" destOrd="0" presId="urn:microsoft.com/office/officeart/2005/8/layout/default"/>
    <dgm:cxn modelId="{CCD2E2D5-6684-483B-BD8E-F353078AF867}" type="presOf" srcId="{306A6173-83B1-4B71-AC9C-D6C6953212F7}" destId="{7C494EC8-850A-4D69-8C81-D6459EC66A42}" srcOrd="0" destOrd="0" presId="urn:microsoft.com/office/officeart/2005/8/layout/default"/>
    <dgm:cxn modelId="{29887DEB-7D9A-4AD7-99AA-DFE618E38517}" srcId="{A9BD21EE-414D-4754-90B8-4D79A41CE1D3}" destId="{96BEE82E-C558-4731-B223-0983FD8B35EA}" srcOrd="4" destOrd="0" parTransId="{E9D35893-DA07-4A56-A3B0-BE2963AE0DED}" sibTransId="{BD5B5704-8264-4742-AAF8-8C23F0195BDC}"/>
    <dgm:cxn modelId="{CB8E6BF7-27B6-4425-8436-EB7ECD88013B}" type="presOf" srcId="{4D5FFE43-8649-4CB3-9864-A5D2B7155EC2}" destId="{29335C22-BA0B-48C1-B8C8-77B53FC5C6CE}" srcOrd="0" destOrd="0" presId="urn:microsoft.com/office/officeart/2005/8/layout/default"/>
    <dgm:cxn modelId="{67B78B1A-D7E2-4E14-B33E-4FFF286874A2}" type="presParOf" srcId="{54F394F1-1163-4D30-95EA-4BDE3E21AA63}" destId="{370CB8A6-B2BA-47BC-8F73-9215A5FE9790}" srcOrd="0" destOrd="0" presId="urn:microsoft.com/office/officeart/2005/8/layout/default"/>
    <dgm:cxn modelId="{8BD961FA-07E7-4708-B180-80212F082559}" type="presParOf" srcId="{54F394F1-1163-4D30-95EA-4BDE3E21AA63}" destId="{83729F7A-3E8E-43D9-9973-70B08B235890}" srcOrd="1" destOrd="0" presId="urn:microsoft.com/office/officeart/2005/8/layout/default"/>
    <dgm:cxn modelId="{597F16CD-7CF7-4E78-8A71-D56D83052866}" type="presParOf" srcId="{54F394F1-1163-4D30-95EA-4BDE3E21AA63}" destId="{7C494EC8-850A-4D69-8C81-D6459EC66A42}" srcOrd="2" destOrd="0" presId="urn:microsoft.com/office/officeart/2005/8/layout/default"/>
    <dgm:cxn modelId="{6DD913F6-3CA2-43F7-A573-E8C30947CDF3}" type="presParOf" srcId="{54F394F1-1163-4D30-95EA-4BDE3E21AA63}" destId="{CA1A1127-30B8-43F1-937A-117F71D6ABD1}" srcOrd="3" destOrd="0" presId="urn:microsoft.com/office/officeart/2005/8/layout/default"/>
    <dgm:cxn modelId="{424128BD-6264-4DEA-B599-3AE07230DD81}" type="presParOf" srcId="{54F394F1-1163-4D30-95EA-4BDE3E21AA63}" destId="{D300CE2A-2291-4E8D-8D8A-72E8C18A3D53}" srcOrd="4" destOrd="0" presId="urn:microsoft.com/office/officeart/2005/8/layout/default"/>
    <dgm:cxn modelId="{B88CA9B1-F6EA-4918-B2B2-1D1CF0FF1C4E}" type="presParOf" srcId="{54F394F1-1163-4D30-95EA-4BDE3E21AA63}" destId="{A040C406-D069-4A8D-975B-D1C1D938F956}" srcOrd="5" destOrd="0" presId="urn:microsoft.com/office/officeart/2005/8/layout/default"/>
    <dgm:cxn modelId="{039E3A2A-C23C-4595-B70D-AF0A1CF4B930}" type="presParOf" srcId="{54F394F1-1163-4D30-95EA-4BDE3E21AA63}" destId="{ADFF827D-C81D-485D-86B6-0F08B008F748}" srcOrd="6" destOrd="0" presId="urn:microsoft.com/office/officeart/2005/8/layout/default"/>
    <dgm:cxn modelId="{0860FDE8-E763-46C8-B5DD-08836B49F0EC}" type="presParOf" srcId="{54F394F1-1163-4D30-95EA-4BDE3E21AA63}" destId="{B00F0B74-95F2-426A-9BF9-D4FBAF72C5C6}" srcOrd="7" destOrd="0" presId="urn:microsoft.com/office/officeart/2005/8/layout/default"/>
    <dgm:cxn modelId="{003253A8-2A22-4792-8146-E4AC1625109E}" type="presParOf" srcId="{54F394F1-1163-4D30-95EA-4BDE3E21AA63}" destId="{43F6D779-E749-4256-BC6C-AC1590F612C8}" srcOrd="8" destOrd="0" presId="urn:microsoft.com/office/officeart/2005/8/layout/default"/>
    <dgm:cxn modelId="{EEE85B0D-0187-4E29-99A8-28B198A10F0D}" type="presParOf" srcId="{54F394F1-1163-4D30-95EA-4BDE3E21AA63}" destId="{10D49625-1E3B-43EE-85EC-4B87DC399CE0}" srcOrd="9" destOrd="0" presId="urn:microsoft.com/office/officeart/2005/8/layout/default"/>
    <dgm:cxn modelId="{58579F02-38C7-4B8D-973E-46DAACB1D833}" type="presParOf" srcId="{54F394F1-1163-4D30-95EA-4BDE3E21AA63}" destId="{5E04B530-AD43-41AE-A1C3-EBF2F9F3F81A}" srcOrd="10" destOrd="0" presId="urn:microsoft.com/office/officeart/2005/8/layout/default"/>
    <dgm:cxn modelId="{EC14454E-CF5E-473D-A363-03F44DAE0407}" type="presParOf" srcId="{54F394F1-1163-4D30-95EA-4BDE3E21AA63}" destId="{DF5A7B71-E734-4AC8-BE72-D2DAA73B4FF4}" srcOrd="11" destOrd="0" presId="urn:microsoft.com/office/officeart/2005/8/layout/default"/>
    <dgm:cxn modelId="{D8EFEA30-D048-4BD3-883F-C429546E9CBE}" type="presParOf" srcId="{54F394F1-1163-4D30-95EA-4BDE3E21AA63}" destId="{07A3720A-7AC8-48C2-B6F2-053F9EFF99C0}" srcOrd="12" destOrd="0" presId="urn:microsoft.com/office/officeart/2005/8/layout/default"/>
    <dgm:cxn modelId="{6E4EBA81-BB3C-4793-8858-8F5C4D5FDA36}" type="presParOf" srcId="{54F394F1-1163-4D30-95EA-4BDE3E21AA63}" destId="{E4901930-C723-47F3-8715-A168F4E1F58F}" srcOrd="13" destOrd="0" presId="urn:microsoft.com/office/officeart/2005/8/layout/default"/>
    <dgm:cxn modelId="{BCAA5D3A-3671-4999-91A7-FF5FF1872FFB}" type="presParOf" srcId="{54F394F1-1163-4D30-95EA-4BDE3E21AA63}" destId="{6C60F1E6-8BE7-4D73-8FA6-200028F18B90}" srcOrd="14" destOrd="0" presId="urn:microsoft.com/office/officeart/2005/8/layout/default"/>
    <dgm:cxn modelId="{4D8C879B-A53A-4611-9FEE-C8BF99B03896}" type="presParOf" srcId="{54F394F1-1163-4D30-95EA-4BDE3E21AA63}" destId="{51342538-CFF0-4C0F-8366-F2900A45C06B}" srcOrd="15" destOrd="0" presId="urn:microsoft.com/office/officeart/2005/8/layout/default"/>
    <dgm:cxn modelId="{F00F39F4-B223-4061-9751-C46728089F41}" type="presParOf" srcId="{54F394F1-1163-4D30-95EA-4BDE3E21AA63}" destId="{3A07B187-ACD0-4DA7-9C48-58295C91A8F1}" srcOrd="16" destOrd="0" presId="urn:microsoft.com/office/officeart/2005/8/layout/default"/>
    <dgm:cxn modelId="{02A00B3D-CDF7-401C-B6F5-310A36794287}" type="presParOf" srcId="{54F394F1-1163-4D30-95EA-4BDE3E21AA63}" destId="{BE95DAC3-C7DE-481B-B3EC-5782A23D625C}" srcOrd="17" destOrd="0" presId="urn:microsoft.com/office/officeart/2005/8/layout/default"/>
    <dgm:cxn modelId="{6BED14A6-0B82-4B2E-9140-32A20CA8547B}" type="presParOf" srcId="{54F394F1-1163-4D30-95EA-4BDE3E21AA63}" destId="{68FB14E0-7413-4D1B-BC5A-31CDAC0B7CD5}" srcOrd="18" destOrd="0" presId="urn:microsoft.com/office/officeart/2005/8/layout/default"/>
    <dgm:cxn modelId="{108E482B-3E6C-4000-B371-9218AC571DA8}" type="presParOf" srcId="{54F394F1-1163-4D30-95EA-4BDE3E21AA63}" destId="{E108E859-3E9C-45C9-A9BD-71C250807521}" srcOrd="19" destOrd="0" presId="urn:microsoft.com/office/officeart/2005/8/layout/default"/>
    <dgm:cxn modelId="{6675EBDE-8E60-44CB-BAD5-99E23EFCB231}" type="presParOf" srcId="{54F394F1-1163-4D30-95EA-4BDE3E21AA63}" destId="{29335C22-BA0B-48C1-B8C8-77B53FC5C6CE}"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014573-6657-43D1-9F1C-E3E5535F2786}"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CA"/>
        </a:p>
      </dgm:t>
    </dgm:pt>
    <dgm:pt modelId="{DA319AB2-5107-4C0B-9E40-5AEC37DCE70C}">
      <dgm:prSet phldrT="[Text]" custT="1"/>
      <dgm:spPr/>
      <dgm:t>
        <a:bodyPr/>
        <a:lstStyle/>
        <a:p>
          <a:r>
            <a:rPr lang="en-CA" sz="2800" dirty="0"/>
            <a:t>User interest</a:t>
          </a:r>
        </a:p>
      </dgm:t>
    </dgm:pt>
    <dgm:pt modelId="{2C588453-9B90-49A9-8988-84730AB8A68E}" type="parTrans" cxnId="{DA96F542-28CA-4021-AA46-8253E366681B}">
      <dgm:prSet/>
      <dgm:spPr/>
      <dgm:t>
        <a:bodyPr/>
        <a:lstStyle/>
        <a:p>
          <a:endParaRPr lang="en-CA"/>
        </a:p>
      </dgm:t>
    </dgm:pt>
    <dgm:pt modelId="{569838B0-229A-4D74-99C5-9B2B93555FC0}" type="sibTrans" cxnId="{DA96F542-28CA-4021-AA46-8253E366681B}">
      <dgm:prSet/>
      <dgm:spPr/>
      <dgm:t>
        <a:bodyPr/>
        <a:lstStyle/>
        <a:p>
          <a:endParaRPr lang="en-CA"/>
        </a:p>
      </dgm:t>
    </dgm:pt>
    <dgm:pt modelId="{50F65771-3FB0-49DF-B177-4B54C3F00BB3}">
      <dgm:prSet phldrT="[Text]"/>
      <dgm:spPr/>
      <dgm:t>
        <a:bodyPr/>
        <a:lstStyle/>
        <a:p>
          <a:r>
            <a:rPr lang="en-US" sz="1400" dirty="0"/>
            <a:t>Representing the interests</a:t>
          </a:r>
          <a:r>
            <a:rPr lang="en-US" sz="1400" baseline="0" dirty="0"/>
            <a:t> of students (and their families as support)</a:t>
          </a:r>
          <a:endParaRPr lang="en-CA" sz="1400" dirty="0"/>
        </a:p>
      </dgm:t>
    </dgm:pt>
    <dgm:pt modelId="{D0AA72A1-0E16-4D19-ADEE-48195BE9D71C}" type="parTrans" cxnId="{96D22144-4682-4CB3-913C-6440E5DB0799}">
      <dgm:prSet/>
      <dgm:spPr/>
      <dgm:t>
        <a:bodyPr/>
        <a:lstStyle/>
        <a:p>
          <a:endParaRPr lang="en-CA"/>
        </a:p>
      </dgm:t>
    </dgm:pt>
    <dgm:pt modelId="{84E103A3-2A20-450D-97E5-2F82E855B112}" type="sibTrans" cxnId="{96D22144-4682-4CB3-913C-6440E5DB0799}">
      <dgm:prSet/>
      <dgm:spPr/>
      <dgm:t>
        <a:bodyPr/>
        <a:lstStyle/>
        <a:p>
          <a:endParaRPr lang="en-CA"/>
        </a:p>
      </dgm:t>
    </dgm:pt>
    <dgm:pt modelId="{341F81B4-96A0-4F06-B698-F24391BCFE10}">
      <dgm:prSet phldrT="[Text]" custT="1"/>
      <dgm:spPr/>
      <dgm:t>
        <a:bodyPr/>
        <a:lstStyle/>
        <a:p>
          <a:r>
            <a:rPr lang="en-CA" sz="2400" dirty="0"/>
            <a:t>Organization interest</a:t>
          </a:r>
        </a:p>
      </dgm:t>
    </dgm:pt>
    <dgm:pt modelId="{B85F0DE1-2C29-4F56-8CF2-CC918021B8E2}" type="parTrans" cxnId="{6663FC74-1D96-4B3C-B7E9-00F804441463}">
      <dgm:prSet/>
      <dgm:spPr/>
      <dgm:t>
        <a:bodyPr/>
        <a:lstStyle/>
        <a:p>
          <a:endParaRPr lang="en-CA"/>
        </a:p>
      </dgm:t>
    </dgm:pt>
    <dgm:pt modelId="{2F3FCDC1-483E-49C5-9EC1-FD3972986075}" type="sibTrans" cxnId="{6663FC74-1D96-4B3C-B7E9-00F804441463}">
      <dgm:prSet/>
      <dgm:spPr/>
      <dgm:t>
        <a:bodyPr/>
        <a:lstStyle/>
        <a:p>
          <a:endParaRPr lang="en-CA"/>
        </a:p>
      </dgm:t>
    </dgm:pt>
    <dgm:pt modelId="{C4317859-12AE-48D3-B03F-B958832E8C29}">
      <dgm:prSet phldrT="[Text]"/>
      <dgm:spPr/>
      <dgm:t>
        <a:bodyPr/>
        <a:lstStyle/>
        <a:p>
          <a:r>
            <a:rPr lang="en-US" sz="1400" dirty="0"/>
            <a:t>Representing post-secondary institutions</a:t>
          </a:r>
          <a:r>
            <a:rPr lang="en-US" sz="1400" baseline="0" dirty="0"/>
            <a:t> (functional)</a:t>
          </a:r>
          <a:endParaRPr lang="en-CA" sz="1400" dirty="0"/>
        </a:p>
      </dgm:t>
    </dgm:pt>
    <dgm:pt modelId="{D59CC7FF-6D47-4246-895D-F9B313881044}" type="parTrans" cxnId="{F3AEBA40-3FEE-4327-9496-F534801597AA}">
      <dgm:prSet/>
      <dgm:spPr/>
      <dgm:t>
        <a:bodyPr/>
        <a:lstStyle/>
        <a:p>
          <a:endParaRPr lang="en-CA"/>
        </a:p>
      </dgm:t>
    </dgm:pt>
    <dgm:pt modelId="{9907BC0F-58AA-4F81-8BC8-4B6ED518A2A6}" type="sibTrans" cxnId="{F3AEBA40-3FEE-4327-9496-F534801597AA}">
      <dgm:prSet/>
      <dgm:spPr/>
      <dgm:t>
        <a:bodyPr/>
        <a:lstStyle/>
        <a:p>
          <a:endParaRPr lang="en-CA"/>
        </a:p>
      </dgm:t>
    </dgm:pt>
    <dgm:pt modelId="{7986FC35-59CD-4F49-802B-A72E8396146E}">
      <dgm:prSet phldrT="[Text]" custT="1"/>
      <dgm:spPr/>
      <dgm:t>
        <a:bodyPr/>
        <a:lstStyle/>
        <a:p>
          <a:r>
            <a:rPr lang="en-CA" sz="2000" dirty="0"/>
            <a:t>Government interest</a:t>
          </a:r>
        </a:p>
      </dgm:t>
    </dgm:pt>
    <dgm:pt modelId="{BBA87074-0AA2-42D4-9566-CB2CD726B89B}" type="parTrans" cxnId="{487DE41A-99AF-4C4A-88AF-C5E0B6AD9012}">
      <dgm:prSet/>
      <dgm:spPr/>
      <dgm:t>
        <a:bodyPr/>
        <a:lstStyle/>
        <a:p>
          <a:endParaRPr lang="en-CA"/>
        </a:p>
      </dgm:t>
    </dgm:pt>
    <dgm:pt modelId="{FB6D1331-39FA-4870-AFD2-7F892461FF30}" type="sibTrans" cxnId="{487DE41A-99AF-4C4A-88AF-C5E0B6AD9012}">
      <dgm:prSet/>
      <dgm:spPr/>
      <dgm:t>
        <a:bodyPr/>
        <a:lstStyle/>
        <a:p>
          <a:endParaRPr lang="en-CA"/>
        </a:p>
      </dgm:t>
    </dgm:pt>
    <dgm:pt modelId="{7FC4C4F0-4A0B-4214-9975-7C0C99C05203}">
      <dgm:prSet phldrT="[Text]" custT="1"/>
      <dgm:spPr/>
      <dgm:t>
        <a:bodyPr/>
        <a:lstStyle/>
        <a:p>
          <a:r>
            <a:rPr lang="en-CA" sz="2000" dirty="0"/>
            <a:t>Service providers</a:t>
          </a:r>
        </a:p>
      </dgm:t>
    </dgm:pt>
    <dgm:pt modelId="{DC926996-5612-4ECB-964D-18C1881936AF}" type="parTrans" cxnId="{F79601F4-7801-4A15-BA74-D2139047536D}">
      <dgm:prSet/>
      <dgm:spPr/>
      <dgm:t>
        <a:bodyPr/>
        <a:lstStyle/>
        <a:p>
          <a:endParaRPr lang="en-CA"/>
        </a:p>
      </dgm:t>
    </dgm:pt>
    <dgm:pt modelId="{65833D27-5890-44C5-82A7-5337BD4CE180}" type="sibTrans" cxnId="{F79601F4-7801-4A15-BA74-D2139047536D}">
      <dgm:prSet/>
      <dgm:spPr/>
      <dgm:t>
        <a:bodyPr/>
        <a:lstStyle/>
        <a:p>
          <a:endParaRPr lang="en-CA"/>
        </a:p>
      </dgm:t>
    </dgm:pt>
    <dgm:pt modelId="{37D04312-52A4-49EB-9EF5-17B1DA1A0748}">
      <dgm:prSet phldrT="[Text]"/>
      <dgm:spPr/>
      <dgm:t>
        <a:bodyPr/>
        <a:lstStyle/>
        <a:p>
          <a:r>
            <a:rPr lang="en-CA" dirty="0"/>
            <a:t>General interest</a:t>
          </a:r>
        </a:p>
      </dgm:t>
    </dgm:pt>
    <dgm:pt modelId="{16D3ECA0-5D89-4796-9622-1ECD82757DC3}" type="parTrans" cxnId="{0064D447-20D8-42C5-968F-C0968B5ECB8A}">
      <dgm:prSet/>
      <dgm:spPr/>
      <dgm:t>
        <a:bodyPr/>
        <a:lstStyle/>
        <a:p>
          <a:endParaRPr lang="en-CA"/>
        </a:p>
      </dgm:t>
    </dgm:pt>
    <dgm:pt modelId="{0C810B80-5C48-44C3-AF10-6EE66AD2FA67}" type="sibTrans" cxnId="{0064D447-20D8-42C5-968F-C0968B5ECB8A}">
      <dgm:prSet/>
      <dgm:spPr/>
      <dgm:t>
        <a:bodyPr/>
        <a:lstStyle/>
        <a:p>
          <a:endParaRPr lang="en-CA"/>
        </a:p>
      </dgm:t>
    </dgm:pt>
    <dgm:pt modelId="{742B4BED-48AA-459E-B34B-4855DD23142C}">
      <dgm:prSet phldrT="[Text]"/>
      <dgm:spPr/>
      <dgm:t>
        <a:bodyPr/>
        <a:lstStyle/>
        <a:p>
          <a:r>
            <a:rPr lang="en-US" sz="1400" dirty="0"/>
            <a:t>Provincial, Federal and Territorial agencies supporting mental </a:t>
          </a:r>
          <a:r>
            <a:rPr lang="en-US" sz="1400"/>
            <a:t>health</a:t>
          </a:r>
          <a:r>
            <a:rPr lang="en-US" sz="1400" baseline="0"/>
            <a:t> and/or </a:t>
          </a:r>
          <a:r>
            <a:rPr lang="en-US" sz="1400" dirty="0"/>
            <a:t>post-secondary institutions</a:t>
          </a:r>
          <a:endParaRPr lang="en-CA" sz="1400" dirty="0"/>
        </a:p>
      </dgm:t>
    </dgm:pt>
    <dgm:pt modelId="{B2E33E8A-2954-478E-A6E3-2778C669A15C}" type="parTrans" cxnId="{0B8F8BCA-DF16-4951-AA4A-0DD9A9A71042}">
      <dgm:prSet/>
      <dgm:spPr/>
      <dgm:t>
        <a:bodyPr/>
        <a:lstStyle/>
        <a:p>
          <a:endParaRPr lang="en-CA"/>
        </a:p>
      </dgm:t>
    </dgm:pt>
    <dgm:pt modelId="{17E5A2E2-FB2A-485C-9C7F-2056CE29F4A6}" type="sibTrans" cxnId="{0B8F8BCA-DF16-4951-AA4A-0DD9A9A71042}">
      <dgm:prSet/>
      <dgm:spPr/>
      <dgm:t>
        <a:bodyPr/>
        <a:lstStyle/>
        <a:p>
          <a:endParaRPr lang="en-CA"/>
        </a:p>
      </dgm:t>
    </dgm:pt>
    <dgm:pt modelId="{9CC163D9-BEC7-4E39-82F7-75DAA523BAF6}">
      <dgm:prSet phldrT="[Text]"/>
      <dgm:spPr/>
      <dgm:t>
        <a:bodyPr/>
        <a:lstStyle/>
        <a:p>
          <a:r>
            <a:rPr lang="en-US" sz="1400" dirty="0"/>
            <a:t>Representing the interests</a:t>
          </a:r>
          <a:r>
            <a:rPr lang="en-US" sz="1400" baseline="0" dirty="0"/>
            <a:t> of those providing services to Post-secondary institutions  (organizational) and to students (response/ treatment)</a:t>
          </a:r>
          <a:endParaRPr lang="en-CA" sz="1400" dirty="0"/>
        </a:p>
      </dgm:t>
    </dgm:pt>
    <dgm:pt modelId="{19B75CEB-F7DD-48C6-878A-20A38E1F105D}" type="parTrans" cxnId="{1E6D497D-EB7B-4FC2-9066-E2E6ADD96830}">
      <dgm:prSet/>
      <dgm:spPr/>
      <dgm:t>
        <a:bodyPr/>
        <a:lstStyle/>
        <a:p>
          <a:endParaRPr lang="en-CA"/>
        </a:p>
      </dgm:t>
    </dgm:pt>
    <dgm:pt modelId="{735EDBC8-3C2A-4256-96DC-A5719F55A71B}" type="sibTrans" cxnId="{1E6D497D-EB7B-4FC2-9066-E2E6ADD96830}">
      <dgm:prSet/>
      <dgm:spPr/>
      <dgm:t>
        <a:bodyPr/>
        <a:lstStyle/>
        <a:p>
          <a:endParaRPr lang="en-CA"/>
        </a:p>
      </dgm:t>
    </dgm:pt>
    <dgm:pt modelId="{70E6BF50-82C3-41A7-856B-32AC111DAA0A}">
      <dgm:prSet/>
      <dgm:spPr/>
      <dgm:t>
        <a:bodyPr/>
        <a:lstStyle/>
        <a:p>
          <a:r>
            <a:rPr lang="en-US" b="0" i="0" u="none" dirty="0"/>
            <a:t>Academics</a:t>
          </a:r>
          <a:r>
            <a:rPr lang="en-US" b="0" i="0" u="none" baseline="0" dirty="0"/>
            <a:t>/researchers in the Post-Secondary health field</a:t>
          </a:r>
          <a:endParaRPr lang="en-CA" b="0" i="0" u="none" dirty="0"/>
        </a:p>
      </dgm:t>
    </dgm:pt>
    <dgm:pt modelId="{96F86529-2E96-4F6F-9EAD-438CAC16850C}" type="parTrans" cxnId="{69A5B347-B94E-43C7-B9DA-25BAE3707908}">
      <dgm:prSet/>
      <dgm:spPr/>
      <dgm:t>
        <a:bodyPr/>
        <a:lstStyle/>
        <a:p>
          <a:endParaRPr lang="en-CA"/>
        </a:p>
      </dgm:t>
    </dgm:pt>
    <dgm:pt modelId="{A9FE4C49-115B-4355-B759-372CC0AE109B}" type="sibTrans" cxnId="{69A5B347-B94E-43C7-B9DA-25BAE3707908}">
      <dgm:prSet/>
      <dgm:spPr/>
      <dgm:t>
        <a:bodyPr/>
        <a:lstStyle/>
        <a:p>
          <a:endParaRPr lang="en-CA"/>
        </a:p>
      </dgm:t>
    </dgm:pt>
    <dgm:pt modelId="{B397C654-C988-44B5-B32F-7DACFB86C334}" type="pres">
      <dgm:prSet presAssocID="{0D014573-6657-43D1-9F1C-E3E5535F2786}" presName="diagram" presStyleCnt="0">
        <dgm:presLayoutVars>
          <dgm:dir/>
          <dgm:resizeHandles val="exact"/>
        </dgm:presLayoutVars>
      </dgm:prSet>
      <dgm:spPr/>
    </dgm:pt>
    <dgm:pt modelId="{FF396B0A-8600-4B08-B4FF-56235B09AA4C}" type="pres">
      <dgm:prSet presAssocID="{DA319AB2-5107-4C0B-9E40-5AEC37DCE70C}" presName="node" presStyleLbl="node1" presStyleIdx="0" presStyleCnt="5">
        <dgm:presLayoutVars>
          <dgm:bulletEnabled val="1"/>
        </dgm:presLayoutVars>
      </dgm:prSet>
      <dgm:spPr/>
    </dgm:pt>
    <dgm:pt modelId="{14160510-44CA-4268-AD16-0F4B130B8141}" type="pres">
      <dgm:prSet presAssocID="{569838B0-229A-4D74-99C5-9B2B93555FC0}" presName="sibTrans" presStyleCnt="0"/>
      <dgm:spPr/>
    </dgm:pt>
    <dgm:pt modelId="{F8C48CC9-0864-4D5F-B7D7-B4E265E4F23C}" type="pres">
      <dgm:prSet presAssocID="{341F81B4-96A0-4F06-B698-F24391BCFE10}" presName="node" presStyleLbl="node1" presStyleIdx="1" presStyleCnt="5">
        <dgm:presLayoutVars>
          <dgm:bulletEnabled val="1"/>
        </dgm:presLayoutVars>
      </dgm:prSet>
      <dgm:spPr/>
    </dgm:pt>
    <dgm:pt modelId="{F8814070-BB2E-4602-A2A5-D0FDBEA7213A}" type="pres">
      <dgm:prSet presAssocID="{2F3FCDC1-483E-49C5-9EC1-FD3972986075}" presName="sibTrans" presStyleCnt="0"/>
      <dgm:spPr/>
    </dgm:pt>
    <dgm:pt modelId="{463DCC3E-376C-4017-9363-87817401688E}" type="pres">
      <dgm:prSet presAssocID="{7986FC35-59CD-4F49-802B-A72E8396146E}" presName="node" presStyleLbl="node1" presStyleIdx="2" presStyleCnt="5">
        <dgm:presLayoutVars>
          <dgm:bulletEnabled val="1"/>
        </dgm:presLayoutVars>
      </dgm:prSet>
      <dgm:spPr/>
    </dgm:pt>
    <dgm:pt modelId="{1999EE67-4969-4C49-84D3-D8619618B8DE}" type="pres">
      <dgm:prSet presAssocID="{FB6D1331-39FA-4870-AFD2-7F892461FF30}" presName="sibTrans" presStyleCnt="0"/>
      <dgm:spPr/>
    </dgm:pt>
    <dgm:pt modelId="{27C34892-E61F-4D15-A486-5D27A2D17954}" type="pres">
      <dgm:prSet presAssocID="{7FC4C4F0-4A0B-4214-9975-7C0C99C05203}" presName="node" presStyleLbl="node1" presStyleIdx="3" presStyleCnt="5">
        <dgm:presLayoutVars>
          <dgm:bulletEnabled val="1"/>
        </dgm:presLayoutVars>
      </dgm:prSet>
      <dgm:spPr/>
    </dgm:pt>
    <dgm:pt modelId="{ECB3A24E-0538-46C1-BE1C-35BC5B66BEF5}" type="pres">
      <dgm:prSet presAssocID="{65833D27-5890-44C5-82A7-5337BD4CE180}" presName="sibTrans" presStyleCnt="0"/>
      <dgm:spPr/>
    </dgm:pt>
    <dgm:pt modelId="{8AD96BC3-C5A4-4CBA-9E62-FEB3E9FA8331}" type="pres">
      <dgm:prSet presAssocID="{37D04312-52A4-49EB-9EF5-17B1DA1A0748}" presName="node" presStyleLbl="node1" presStyleIdx="4" presStyleCnt="5">
        <dgm:presLayoutVars>
          <dgm:bulletEnabled val="1"/>
        </dgm:presLayoutVars>
      </dgm:prSet>
      <dgm:spPr/>
    </dgm:pt>
  </dgm:ptLst>
  <dgm:cxnLst>
    <dgm:cxn modelId="{991F8D01-C91B-4894-A330-8E582661B1B9}" type="presOf" srcId="{DA319AB2-5107-4C0B-9E40-5AEC37DCE70C}" destId="{FF396B0A-8600-4B08-B4FF-56235B09AA4C}" srcOrd="0" destOrd="0" presId="urn:microsoft.com/office/officeart/2005/8/layout/default"/>
    <dgm:cxn modelId="{F128C210-7E46-47EB-A907-21C01D7693CD}" type="presOf" srcId="{37D04312-52A4-49EB-9EF5-17B1DA1A0748}" destId="{8AD96BC3-C5A4-4CBA-9E62-FEB3E9FA8331}" srcOrd="0" destOrd="0" presId="urn:microsoft.com/office/officeart/2005/8/layout/default"/>
    <dgm:cxn modelId="{487DE41A-99AF-4C4A-88AF-C5E0B6AD9012}" srcId="{0D014573-6657-43D1-9F1C-E3E5535F2786}" destId="{7986FC35-59CD-4F49-802B-A72E8396146E}" srcOrd="2" destOrd="0" parTransId="{BBA87074-0AA2-42D4-9566-CB2CD726B89B}" sibTransId="{FB6D1331-39FA-4870-AFD2-7F892461FF30}"/>
    <dgm:cxn modelId="{AD60C13F-9AFE-4D23-ADBE-7A281FC149CD}" type="presOf" srcId="{50F65771-3FB0-49DF-B177-4B54C3F00BB3}" destId="{FF396B0A-8600-4B08-B4FF-56235B09AA4C}" srcOrd="0" destOrd="1" presId="urn:microsoft.com/office/officeart/2005/8/layout/default"/>
    <dgm:cxn modelId="{F3AEBA40-3FEE-4327-9496-F534801597AA}" srcId="{341F81B4-96A0-4F06-B698-F24391BCFE10}" destId="{C4317859-12AE-48D3-B03F-B958832E8C29}" srcOrd="0" destOrd="0" parTransId="{D59CC7FF-6D47-4246-895D-F9B313881044}" sibTransId="{9907BC0F-58AA-4F81-8BC8-4B6ED518A2A6}"/>
    <dgm:cxn modelId="{DA96F542-28CA-4021-AA46-8253E366681B}" srcId="{0D014573-6657-43D1-9F1C-E3E5535F2786}" destId="{DA319AB2-5107-4C0B-9E40-5AEC37DCE70C}" srcOrd="0" destOrd="0" parTransId="{2C588453-9B90-49A9-8988-84730AB8A68E}" sibTransId="{569838B0-229A-4D74-99C5-9B2B93555FC0}"/>
    <dgm:cxn modelId="{96D22144-4682-4CB3-913C-6440E5DB0799}" srcId="{DA319AB2-5107-4C0B-9E40-5AEC37DCE70C}" destId="{50F65771-3FB0-49DF-B177-4B54C3F00BB3}" srcOrd="0" destOrd="0" parTransId="{D0AA72A1-0E16-4D19-ADEE-48195BE9D71C}" sibTransId="{84E103A3-2A20-450D-97E5-2F82E855B112}"/>
    <dgm:cxn modelId="{6A3F1347-72AA-4FAD-A439-908C65B6B17E}" type="presOf" srcId="{742B4BED-48AA-459E-B34B-4855DD23142C}" destId="{463DCC3E-376C-4017-9363-87817401688E}" srcOrd="0" destOrd="1" presId="urn:microsoft.com/office/officeart/2005/8/layout/default"/>
    <dgm:cxn modelId="{69A5B347-B94E-43C7-B9DA-25BAE3707908}" srcId="{37D04312-52A4-49EB-9EF5-17B1DA1A0748}" destId="{70E6BF50-82C3-41A7-856B-32AC111DAA0A}" srcOrd="0" destOrd="0" parTransId="{96F86529-2E96-4F6F-9EAD-438CAC16850C}" sibTransId="{A9FE4C49-115B-4355-B759-372CC0AE109B}"/>
    <dgm:cxn modelId="{0064D447-20D8-42C5-968F-C0968B5ECB8A}" srcId="{0D014573-6657-43D1-9F1C-E3E5535F2786}" destId="{37D04312-52A4-49EB-9EF5-17B1DA1A0748}" srcOrd="4" destOrd="0" parTransId="{16D3ECA0-5D89-4796-9622-1ECD82757DC3}" sibTransId="{0C810B80-5C48-44C3-AF10-6EE66AD2FA67}"/>
    <dgm:cxn modelId="{6663FC74-1D96-4B3C-B7E9-00F804441463}" srcId="{0D014573-6657-43D1-9F1C-E3E5535F2786}" destId="{341F81B4-96A0-4F06-B698-F24391BCFE10}" srcOrd="1" destOrd="0" parTransId="{B85F0DE1-2C29-4F56-8CF2-CC918021B8E2}" sibTransId="{2F3FCDC1-483E-49C5-9EC1-FD3972986075}"/>
    <dgm:cxn modelId="{8C9E6575-68C8-4978-BF01-27134900ECCA}" type="presOf" srcId="{7FC4C4F0-4A0B-4214-9975-7C0C99C05203}" destId="{27C34892-E61F-4D15-A486-5D27A2D17954}" srcOrd="0" destOrd="0" presId="urn:microsoft.com/office/officeart/2005/8/layout/default"/>
    <dgm:cxn modelId="{944CF779-AD36-4B78-AF14-DE778E562101}" type="presOf" srcId="{C4317859-12AE-48D3-B03F-B958832E8C29}" destId="{F8C48CC9-0864-4D5F-B7D7-B4E265E4F23C}" srcOrd="0" destOrd="1" presId="urn:microsoft.com/office/officeart/2005/8/layout/default"/>
    <dgm:cxn modelId="{1E6D497D-EB7B-4FC2-9066-E2E6ADD96830}" srcId="{7FC4C4F0-4A0B-4214-9975-7C0C99C05203}" destId="{9CC163D9-BEC7-4E39-82F7-75DAA523BAF6}" srcOrd="0" destOrd="0" parTransId="{19B75CEB-F7DD-48C6-878A-20A38E1F105D}" sibTransId="{735EDBC8-3C2A-4256-96DC-A5719F55A71B}"/>
    <dgm:cxn modelId="{C6196999-FE39-4DA2-9833-E12AA3EA3488}" type="presOf" srcId="{9CC163D9-BEC7-4E39-82F7-75DAA523BAF6}" destId="{27C34892-E61F-4D15-A486-5D27A2D17954}" srcOrd="0" destOrd="1" presId="urn:microsoft.com/office/officeart/2005/8/layout/default"/>
    <dgm:cxn modelId="{98BC8BB2-1741-4103-8BB2-16C7FCB5C0C9}" type="presOf" srcId="{0D014573-6657-43D1-9F1C-E3E5535F2786}" destId="{B397C654-C988-44B5-B32F-7DACFB86C334}" srcOrd="0" destOrd="0" presId="urn:microsoft.com/office/officeart/2005/8/layout/default"/>
    <dgm:cxn modelId="{0547F9C6-3E40-4DEA-801F-ADC74A85ED14}" type="presOf" srcId="{341F81B4-96A0-4F06-B698-F24391BCFE10}" destId="{F8C48CC9-0864-4D5F-B7D7-B4E265E4F23C}" srcOrd="0" destOrd="0" presId="urn:microsoft.com/office/officeart/2005/8/layout/default"/>
    <dgm:cxn modelId="{0B8F8BCA-DF16-4951-AA4A-0DD9A9A71042}" srcId="{7986FC35-59CD-4F49-802B-A72E8396146E}" destId="{742B4BED-48AA-459E-B34B-4855DD23142C}" srcOrd="0" destOrd="0" parTransId="{B2E33E8A-2954-478E-A6E3-2778C669A15C}" sibTransId="{17E5A2E2-FB2A-485C-9C7F-2056CE29F4A6}"/>
    <dgm:cxn modelId="{2A9D05D7-2C19-49F9-B017-593FCACE798C}" type="presOf" srcId="{70E6BF50-82C3-41A7-856B-32AC111DAA0A}" destId="{8AD96BC3-C5A4-4CBA-9E62-FEB3E9FA8331}" srcOrd="0" destOrd="1" presId="urn:microsoft.com/office/officeart/2005/8/layout/default"/>
    <dgm:cxn modelId="{F79601F4-7801-4A15-BA74-D2139047536D}" srcId="{0D014573-6657-43D1-9F1C-E3E5535F2786}" destId="{7FC4C4F0-4A0B-4214-9975-7C0C99C05203}" srcOrd="3" destOrd="0" parTransId="{DC926996-5612-4ECB-964D-18C1881936AF}" sibTransId="{65833D27-5890-44C5-82A7-5337BD4CE180}"/>
    <dgm:cxn modelId="{F9A0D2FF-4EFF-45FB-B915-87F031F042F7}" type="presOf" srcId="{7986FC35-59CD-4F49-802B-A72E8396146E}" destId="{463DCC3E-376C-4017-9363-87817401688E}" srcOrd="0" destOrd="0" presId="urn:microsoft.com/office/officeart/2005/8/layout/default"/>
    <dgm:cxn modelId="{22AE16F1-28F6-4797-8BDA-F4B1B46565F9}" type="presParOf" srcId="{B397C654-C988-44B5-B32F-7DACFB86C334}" destId="{FF396B0A-8600-4B08-B4FF-56235B09AA4C}" srcOrd="0" destOrd="0" presId="urn:microsoft.com/office/officeart/2005/8/layout/default"/>
    <dgm:cxn modelId="{DDEBAAB2-A1B3-4CDC-AC25-363A60215BC9}" type="presParOf" srcId="{B397C654-C988-44B5-B32F-7DACFB86C334}" destId="{14160510-44CA-4268-AD16-0F4B130B8141}" srcOrd="1" destOrd="0" presId="urn:microsoft.com/office/officeart/2005/8/layout/default"/>
    <dgm:cxn modelId="{9A72C235-AF65-4917-841B-05464232C6D8}" type="presParOf" srcId="{B397C654-C988-44B5-B32F-7DACFB86C334}" destId="{F8C48CC9-0864-4D5F-B7D7-B4E265E4F23C}" srcOrd="2" destOrd="0" presId="urn:microsoft.com/office/officeart/2005/8/layout/default"/>
    <dgm:cxn modelId="{5C370768-7A0C-47C6-9ED3-02D1C47BFE28}" type="presParOf" srcId="{B397C654-C988-44B5-B32F-7DACFB86C334}" destId="{F8814070-BB2E-4602-A2A5-D0FDBEA7213A}" srcOrd="3" destOrd="0" presId="urn:microsoft.com/office/officeart/2005/8/layout/default"/>
    <dgm:cxn modelId="{4E151EC3-09F6-46A0-BE76-AACC33F74952}" type="presParOf" srcId="{B397C654-C988-44B5-B32F-7DACFB86C334}" destId="{463DCC3E-376C-4017-9363-87817401688E}" srcOrd="4" destOrd="0" presId="urn:microsoft.com/office/officeart/2005/8/layout/default"/>
    <dgm:cxn modelId="{7FF976AD-A01C-4A07-9D47-E89BF80ACECD}" type="presParOf" srcId="{B397C654-C988-44B5-B32F-7DACFB86C334}" destId="{1999EE67-4969-4C49-84D3-D8619618B8DE}" srcOrd="5" destOrd="0" presId="urn:microsoft.com/office/officeart/2005/8/layout/default"/>
    <dgm:cxn modelId="{5A3C4104-005A-4D86-9F8E-BC2BB6D8F2C1}" type="presParOf" srcId="{B397C654-C988-44B5-B32F-7DACFB86C334}" destId="{27C34892-E61F-4D15-A486-5D27A2D17954}" srcOrd="6" destOrd="0" presId="urn:microsoft.com/office/officeart/2005/8/layout/default"/>
    <dgm:cxn modelId="{FE8D83BA-9D8F-4975-BAC7-43B455F2692A}" type="presParOf" srcId="{B397C654-C988-44B5-B32F-7DACFB86C334}" destId="{ECB3A24E-0538-46C1-BE1C-35BC5B66BEF5}" srcOrd="7" destOrd="0" presId="urn:microsoft.com/office/officeart/2005/8/layout/default"/>
    <dgm:cxn modelId="{4F2998C7-A2EC-4741-8F3C-0A217666B1B8}" type="presParOf" srcId="{B397C654-C988-44B5-B32F-7DACFB86C334}" destId="{8AD96BC3-C5A4-4CBA-9E62-FEB3E9FA8331}"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F201DAA-C99B-4F9D-A6AA-3B95A0A60149}" type="doc">
      <dgm:prSet loTypeId="urn:microsoft.com/office/officeart/2005/8/layout/venn3" loCatId="list" qsTypeId="urn:microsoft.com/office/officeart/2005/8/quickstyle/simple1" qsCatId="simple" csTypeId="urn:microsoft.com/office/officeart/2005/8/colors/colorful3" csCatId="colorful" phldr="1"/>
      <dgm:spPr/>
      <dgm:t>
        <a:bodyPr/>
        <a:lstStyle/>
        <a:p>
          <a:endParaRPr lang="en-US"/>
        </a:p>
      </dgm:t>
    </dgm:pt>
    <dgm:pt modelId="{FB7FDD82-4825-40EB-94E9-3F490B57868C}">
      <dgm:prSet phldrT="[Text]" custT="1"/>
      <dgm:spPr/>
      <dgm:t>
        <a:bodyPr/>
        <a:lstStyle/>
        <a:p>
          <a:r>
            <a:rPr lang="en-CA" sz="1800" dirty="0"/>
            <a:t>Improved student coping skills, mechanisms and resiliency</a:t>
          </a:r>
          <a:endParaRPr lang="en-US" sz="1800" dirty="0"/>
        </a:p>
      </dgm:t>
    </dgm:pt>
    <dgm:pt modelId="{1FC7268A-DCAA-464B-A8CF-F188BAF867C5}" type="parTrans" cxnId="{E1E00881-B29F-4B97-991C-0DB0E45AE76C}">
      <dgm:prSet/>
      <dgm:spPr/>
      <dgm:t>
        <a:bodyPr/>
        <a:lstStyle/>
        <a:p>
          <a:endParaRPr lang="en-US"/>
        </a:p>
      </dgm:t>
    </dgm:pt>
    <dgm:pt modelId="{F5BBE667-D98F-474F-B652-96CA38D75A13}" type="sibTrans" cxnId="{E1E00881-B29F-4B97-991C-0DB0E45AE76C}">
      <dgm:prSet/>
      <dgm:spPr/>
      <dgm:t>
        <a:bodyPr/>
        <a:lstStyle/>
        <a:p>
          <a:endParaRPr lang="en-US"/>
        </a:p>
      </dgm:t>
    </dgm:pt>
    <dgm:pt modelId="{513A3E90-6691-4CC3-AFC2-1CD807761C31}">
      <dgm:prSet phldrT="[Text]" custT="1"/>
      <dgm:spPr/>
      <dgm:t>
        <a:bodyPr/>
        <a:lstStyle/>
        <a:p>
          <a:r>
            <a:rPr lang="en-CA" sz="1800" dirty="0"/>
            <a:t>Greater willingness to seek help</a:t>
          </a:r>
          <a:endParaRPr lang="en-US" sz="1800" dirty="0"/>
        </a:p>
      </dgm:t>
    </dgm:pt>
    <dgm:pt modelId="{E357C201-7B7C-4313-9E95-033CEC4E556D}" type="parTrans" cxnId="{9490CFF8-018C-47CC-A4EE-E04D710ECB3D}">
      <dgm:prSet/>
      <dgm:spPr/>
      <dgm:t>
        <a:bodyPr/>
        <a:lstStyle/>
        <a:p>
          <a:endParaRPr lang="en-US"/>
        </a:p>
      </dgm:t>
    </dgm:pt>
    <dgm:pt modelId="{A5619D58-CC68-4595-9FD4-99719978910C}" type="sibTrans" cxnId="{9490CFF8-018C-47CC-A4EE-E04D710ECB3D}">
      <dgm:prSet/>
      <dgm:spPr/>
      <dgm:t>
        <a:bodyPr/>
        <a:lstStyle/>
        <a:p>
          <a:endParaRPr lang="en-US"/>
        </a:p>
      </dgm:t>
    </dgm:pt>
    <dgm:pt modelId="{05D61A14-7195-435E-B825-5FEA2AE698EB}">
      <dgm:prSet custT="1"/>
      <dgm:spPr/>
      <dgm:t>
        <a:bodyPr/>
        <a:lstStyle/>
        <a:p>
          <a:r>
            <a:rPr lang="en-CA" sz="1800"/>
            <a:t>Increased mental health awareness and decreased stigma</a:t>
          </a:r>
          <a:endParaRPr lang="en-CA" sz="1800" dirty="0"/>
        </a:p>
      </dgm:t>
    </dgm:pt>
    <dgm:pt modelId="{DCEDF62C-16EF-4239-BF8B-5B851B5E62BA}" type="parTrans" cxnId="{F7EAF360-04D1-4898-9A93-CC91155F53D1}">
      <dgm:prSet/>
      <dgm:spPr/>
      <dgm:t>
        <a:bodyPr/>
        <a:lstStyle/>
        <a:p>
          <a:endParaRPr lang="en-US"/>
        </a:p>
      </dgm:t>
    </dgm:pt>
    <dgm:pt modelId="{181A98B6-6296-4A16-B625-8478ACE03879}" type="sibTrans" cxnId="{F7EAF360-04D1-4898-9A93-CC91155F53D1}">
      <dgm:prSet/>
      <dgm:spPr/>
      <dgm:t>
        <a:bodyPr/>
        <a:lstStyle/>
        <a:p>
          <a:endParaRPr lang="en-US"/>
        </a:p>
      </dgm:t>
    </dgm:pt>
    <dgm:pt modelId="{17FA56BE-1F71-0B48-9A13-95082DC4A7B4}" type="pres">
      <dgm:prSet presAssocID="{BF201DAA-C99B-4F9D-A6AA-3B95A0A60149}" presName="Name0" presStyleCnt="0">
        <dgm:presLayoutVars>
          <dgm:dir/>
          <dgm:resizeHandles val="exact"/>
        </dgm:presLayoutVars>
      </dgm:prSet>
      <dgm:spPr/>
    </dgm:pt>
    <dgm:pt modelId="{4CE2F9A1-46CB-5549-AC32-2DB43C012BEE}" type="pres">
      <dgm:prSet presAssocID="{FB7FDD82-4825-40EB-94E9-3F490B57868C}" presName="Name5" presStyleLbl="vennNode1" presStyleIdx="0" presStyleCnt="3">
        <dgm:presLayoutVars>
          <dgm:bulletEnabled val="1"/>
        </dgm:presLayoutVars>
      </dgm:prSet>
      <dgm:spPr/>
    </dgm:pt>
    <dgm:pt modelId="{C6D10E82-FAF7-3F4F-BCA7-FF73A1AE572E}" type="pres">
      <dgm:prSet presAssocID="{F5BBE667-D98F-474F-B652-96CA38D75A13}" presName="space" presStyleCnt="0"/>
      <dgm:spPr/>
    </dgm:pt>
    <dgm:pt modelId="{E65526F3-9F99-2C48-A3EB-F68138A8A293}" type="pres">
      <dgm:prSet presAssocID="{513A3E90-6691-4CC3-AFC2-1CD807761C31}" presName="Name5" presStyleLbl="vennNode1" presStyleIdx="1" presStyleCnt="3">
        <dgm:presLayoutVars>
          <dgm:bulletEnabled val="1"/>
        </dgm:presLayoutVars>
      </dgm:prSet>
      <dgm:spPr/>
    </dgm:pt>
    <dgm:pt modelId="{44DE886D-65B3-8A40-93A7-5358B4C32CFA}" type="pres">
      <dgm:prSet presAssocID="{A5619D58-CC68-4595-9FD4-99719978910C}" presName="space" presStyleCnt="0"/>
      <dgm:spPr/>
    </dgm:pt>
    <dgm:pt modelId="{2B66CFCF-5FFE-214A-B814-2CD2028CFF76}" type="pres">
      <dgm:prSet presAssocID="{05D61A14-7195-435E-B825-5FEA2AE698EB}" presName="Name5" presStyleLbl="vennNode1" presStyleIdx="2" presStyleCnt="3">
        <dgm:presLayoutVars>
          <dgm:bulletEnabled val="1"/>
        </dgm:presLayoutVars>
      </dgm:prSet>
      <dgm:spPr/>
    </dgm:pt>
  </dgm:ptLst>
  <dgm:cxnLst>
    <dgm:cxn modelId="{F7EAF360-04D1-4898-9A93-CC91155F53D1}" srcId="{BF201DAA-C99B-4F9D-A6AA-3B95A0A60149}" destId="{05D61A14-7195-435E-B825-5FEA2AE698EB}" srcOrd="2" destOrd="0" parTransId="{DCEDF62C-16EF-4239-BF8B-5B851B5E62BA}" sibTransId="{181A98B6-6296-4A16-B625-8478ACE03879}"/>
    <dgm:cxn modelId="{7FBAAE4A-460F-704E-A761-CE1A3B948659}" type="presOf" srcId="{FB7FDD82-4825-40EB-94E9-3F490B57868C}" destId="{4CE2F9A1-46CB-5549-AC32-2DB43C012BEE}" srcOrd="0" destOrd="0" presId="urn:microsoft.com/office/officeart/2005/8/layout/venn3"/>
    <dgm:cxn modelId="{CD6B066C-3D45-2A40-9315-0BFC6D3E75AB}" type="presOf" srcId="{BF201DAA-C99B-4F9D-A6AA-3B95A0A60149}" destId="{17FA56BE-1F71-0B48-9A13-95082DC4A7B4}" srcOrd="0" destOrd="0" presId="urn:microsoft.com/office/officeart/2005/8/layout/venn3"/>
    <dgm:cxn modelId="{E1E00881-B29F-4B97-991C-0DB0E45AE76C}" srcId="{BF201DAA-C99B-4F9D-A6AA-3B95A0A60149}" destId="{FB7FDD82-4825-40EB-94E9-3F490B57868C}" srcOrd="0" destOrd="0" parTransId="{1FC7268A-DCAA-464B-A8CF-F188BAF867C5}" sibTransId="{F5BBE667-D98F-474F-B652-96CA38D75A13}"/>
    <dgm:cxn modelId="{1DEC8B8C-E372-7F43-9C5F-19A3131A47DD}" type="presOf" srcId="{513A3E90-6691-4CC3-AFC2-1CD807761C31}" destId="{E65526F3-9F99-2C48-A3EB-F68138A8A293}" srcOrd="0" destOrd="0" presId="urn:microsoft.com/office/officeart/2005/8/layout/venn3"/>
    <dgm:cxn modelId="{C66E859A-97A2-A14E-875D-AB9D4366DDB7}" type="presOf" srcId="{05D61A14-7195-435E-B825-5FEA2AE698EB}" destId="{2B66CFCF-5FFE-214A-B814-2CD2028CFF76}" srcOrd="0" destOrd="0" presId="urn:microsoft.com/office/officeart/2005/8/layout/venn3"/>
    <dgm:cxn modelId="{9490CFF8-018C-47CC-A4EE-E04D710ECB3D}" srcId="{BF201DAA-C99B-4F9D-A6AA-3B95A0A60149}" destId="{513A3E90-6691-4CC3-AFC2-1CD807761C31}" srcOrd="1" destOrd="0" parTransId="{E357C201-7B7C-4313-9E95-033CEC4E556D}" sibTransId="{A5619D58-CC68-4595-9FD4-99719978910C}"/>
    <dgm:cxn modelId="{981A5B26-1A39-A043-B5FB-0F80A08F826C}" type="presParOf" srcId="{17FA56BE-1F71-0B48-9A13-95082DC4A7B4}" destId="{4CE2F9A1-46CB-5549-AC32-2DB43C012BEE}" srcOrd="0" destOrd="0" presId="urn:microsoft.com/office/officeart/2005/8/layout/venn3"/>
    <dgm:cxn modelId="{111117A2-2DE9-6A42-A644-FE430990F998}" type="presParOf" srcId="{17FA56BE-1F71-0B48-9A13-95082DC4A7B4}" destId="{C6D10E82-FAF7-3F4F-BCA7-FF73A1AE572E}" srcOrd="1" destOrd="0" presId="urn:microsoft.com/office/officeart/2005/8/layout/venn3"/>
    <dgm:cxn modelId="{DE072DFC-E4EB-094B-BBEB-316256582637}" type="presParOf" srcId="{17FA56BE-1F71-0B48-9A13-95082DC4A7B4}" destId="{E65526F3-9F99-2C48-A3EB-F68138A8A293}" srcOrd="2" destOrd="0" presId="urn:microsoft.com/office/officeart/2005/8/layout/venn3"/>
    <dgm:cxn modelId="{1658A748-2229-FA4A-80BC-499DCAE1E7B4}" type="presParOf" srcId="{17FA56BE-1F71-0B48-9A13-95082DC4A7B4}" destId="{44DE886D-65B3-8A40-93A7-5358B4C32CFA}" srcOrd="3" destOrd="0" presId="urn:microsoft.com/office/officeart/2005/8/layout/venn3"/>
    <dgm:cxn modelId="{361A1B5E-6E86-3A4F-BEA8-1633B9FBDDB5}" type="presParOf" srcId="{17FA56BE-1F71-0B48-9A13-95082DC4A7B4}" destId="{2B66CFCF-5FFE-214A-B814-2CD2028CFF76}"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F201DAA-C99B-4F9D-A6AA-3B95A0A60149}" type="doc">
      <dgm:prSet loTypeId="urn:microsoft.com/office/officeart/2005/8/layout/venn3" loCatId="list" qsTypeId="urn:microsoft.com/office/officeart/2005/8/quickstyle/simple1" qsCatId="simple" csTypeId="urn:microsoft.com/office/officeart/2005/8/colors/colorful3" csCatId="colorful" phldr="1"/>
      <dgm:spPr/>
      <dgm:t>
        <a:bodyPr/>
        <a:lstStyle/>
        <a:p>
          <a:endParaRPr lang="en-US"/>
        </a:p>
      </dgm:t>
    </dgm:pt>
    <dgm:pt modelId="{4EEA075B-F7F0-4156-AE13-669D4FBFAA04}">
      <dgm:prSet custT="1"/>
      <dgm:spPr/>
      <dgm:t>
        <a:bodyPr/>
        <a:lstStyle/>
        <a:p>
          <a:r>
            <a:rPr lang="en-CA" sz="2800" dirty="0"/>
            <a:t>Increased access to and use of</a:t>
          </a:r>
          <a:br>
            <a:rPr lang="en-CA" sz="2800" dirty="0"/>
          </a:br>
          <a:r>
            <a:rPr lang="en-CA" sz="2800" dirty="0"/>
            <a:t>services</a:t>
          </a:r>
        </a:p>
      </dgm:t>
    </dgm:pt>
    <dgm:pt modelId="{4D40102F-D9CC-4104-A906-03186A4AFB34}" type="parTrans" cxnId="{7D95F2F7-8A00-47A0-B713-D1630CAC48C9}">
      <dgm:prSet/>
      <dgm:spPr/>
      <dgm:t>
        <a:bodyPr/>
        <a:lstStyle/>
        <a:p>
          <a:endParaRPr lang="en-US"/>
        </a:p>
      </dgm:t>
    </dgm:pt>
    <dgm:pt modelId="{DFF12D09-D8F5-40CE-A276-8C440701F1C1}" type="sibTrans" cxnId="{7D95F2F7-8A00-47A0-B713-D1630CAC48C9}">
      <dgm:prSet/>
      <dgm:spPr/>
      <dgm:t>
        <a:bodyPr/>
        <a:lstStyle/>
        <a:p>
          <a:endParaRPr lang="en-US"/>
        </a:p>
      </dgm:t>
    </dgm:pt>
    <dgm:pt modelId="{05D61A14-7195-435E-B825-5FEA2AE698EB}">
      <dgm:prSet custT="1"/>
      <dgm:spPr/>
      <dgm:t>
        <a:bodyPr/>
        <a:lstStyle/>
        <a:p>
          <a:r>
            <a:rPr lang="en-CA" sz="2800"/>
            <a:t>Increased mental health literacy </a:t>
          </a:r>
          <a:endParaRPr lang="en-CA" sz="2800" dirty="0"/>
        </a:p>
      </dgm:t>
    </dgm:pt>
    <dgm:pt modelId="{DCEDF62C-16EF-4239-BF8B-5B851B5E62BA}" type="parTrans" cxnId="{F7EAF360-04D1-4898-9A93-CC91155F53D1}">
      <dgm:prSet/>
      <dgm:spPr/>
      <dgm:t>
        <a:bodyPr/>
        <a:lstStyle/>
        <a:p>
          <a:endParaRPr lang="en-US"/>
        </a:p>
      </dgm:t>
    </dgm:pt>
    <dgm:pt modelId="{181A98B6-6296-4A16-B625-8478ACE03879}" type="sibTrans" cxnId="{F7EAF360-04D1-4898-9A93-CC91155F53D1}">
      <dgm:prSet/>
      <dgm:spPr/>
      <dgm:t>
        <a:bodyPr/>
        <a:lstStyle/>
        <a:p>
          <a:endParaRPr lang="en-US"/>
        </a:p>
      </dgm:t>
    </dgm:pt>
    <dgm:pt modelId="{630EA96D-4E16-410E-8EBA-71F0C9CA156A}">
      <dgm:prSet custT="1"/>
      <dgm:spPr/>
      <dgm:t>
        <a:bodyPr/>
        <a:lstStyle/>
        <a:p>
          <a:r>
            <a:rPr lang="en-CA" sz="2800"/>
            <a:t>Responsive faculty and staff </a:t>
          </a:r>
          <a:endParaRPr lang="en-CA" sz="2800" dirty="0"/>
        </a:p>
      </dgm:t>
    </dgm:pt>
    <dgm:pt modelId="{481FD1FA-9283-4BD9-9942-422B3E447F07}" type="sibTrans" cxnId="{DDF74DA9-3D42-4189-A93B-03D45C4B73F6}">
      <dgm:prSet/>
      <dgm:spPr/>
      <dgm:t>
        <a:bodyPr/>
        <a:lstStyle/>
        <a:p>
          <a:endParaRPr lang="en-US"/>
        </a:p>
      </dgm:t>
    </dgm:pt>
    <dgm:pt modelId="{FC5619DD-E9EE-4EC6-9C11-911D2B111883}" type="parTrans" cxnId="{DDF74DA9-3D42-4189-A93B-03D45C4B73F6}">
      <dgm:prSet/>
      <dgm:spPr/>
      <dgm:t>
        <a:bodyPr/>
        <a:lstStyle/>
        <a:p>
          <a:endParaRPr lang="en-US"/>
        </a:p>
      </dgm:t>
    </dgm:pt>
    <dgm:pt modelId="{9B2B959D-B324-214C-91B0-B7A8AE791376}" type="pres">
      <dgm:prSet presAssocID="{BF201DAA-C99B-4F9D-A6AA-3B95A0A60149}" presName="Name0" presStyleCnt="0">
        <dgm:presLayoutVars>
          <dgm:dir/>
          <dgm:resizeHandles val="exact"/>
        </dgm:presLayoutVars>
      </dgm:prSet>
      <dgm:spPr/>
    </dgm:pt>
    <dgm:pt modelId="{AC1FE6F6-5EA5-1F47-8694-C331A70C159F}" type="pres">
      <dgm:prSet presAssocID="{630EA96D-4E16-410E-8EBA-71F0C9CA156A}" presName="Name5" presStyleLbl="vennNode1" presStyleIdx="0" presStyleCnt="3">
        <dgm:presLayoutVars>
          <dgm:bulletEnabled val="1"/>
        </dgm:presLayoutVars>
      </dgm:prSet>
      <dgm:spPr/>
    </dgm:pt>
    <dgm:pt modelId="{F47EE126-35AE-EC4F-9D21-BE99C00958B6}" type="pres">
      <dgm:prSet presAssocID="{481FD1FA-9283-4BD9-9942-422B3E447F07}" presName="space" presStyleCnt="0"/>
      <dgm:spPr/>
    </dgm:pt>
    <dgm:pt modelId="{34B05BDD-814B-F34C-BC0C-6ED0AA191634}" type="pres">
      <dgm:prSet presAssocID="{4EEA075B-F7F0-4156-AE13-669D4FBFAA04}" presName="Name5" presStyleLbl="vennNode1" presStyleIdx="1" presStyleCnt="3">
        <dgm:presLayoutVars>
          <dgm:bulletEnabled val="1"/>
        </dgm:presLayoutVars>
      </dgm:prSet>
      <dgm:spPr/>
    </dgm:pt>
    <dgm:pt modelId="{ED12B56E-D4AE-394D-9C58-91F17A264BFE}" type="pres">
      <dgm:prSet presAssocID="{DFF12D09-D8F5-40CE-A276-8C440701F1C1}" presName="space" presStyleCnt="0"/>
      <dgm:spPr/>
    </dgm:pt>
    <dgm:pt modelId="{D1788B4B-A6F2-0845-91A7-05AF1285E66C}" type="pres">
      <dgm:prSet presAssocID="{05D61A14-7195-435E-B825-5FEA2AE698EB}" presName="Name5" presStyleLbl="vennNode1" presStyleIdx="2" presStyleCnt="3">
        <dgm:presLayoutVars>
          <dgm:bulletEnabled val="1"/>
        </dgm:presLayoutVars>
      </dgm:prSet>
      <dgm:spPr/>
    </dgm:pt>
  </dgm:ptLst>
  <dgm:cxnLst>
    <dgm:cxn modelId="{51DE4410-3460-764B-A456-371F9E4CAAFA}" type="presOf" srcId="{05D61A14-7195-435E-B825-5FEA2AE698EB}" destId="{D1788B4B-A6F2-0845-91A7-05AF1285E66C}" srcOrd="0" destOrd="0" presId="urn:microsoft.com/office/officeart/2005/8/layout/venn3"/>
    <dgm:cxn modelId="{F7EAF360-04D1-4898-9A93-CC91155F53D1}" srcId="{BF201DAA-C99B-4F9D-A6AA-3B95A0A60149}" destId="{05D61A14-7195-435E-B825-5FEA2AE698EB}" srcOrd="2" destOrd="0" parTransId="{DCEDF62C-16EF-4239-BF8B-5B851B5E62BA}" sibTransId="{181A98B6-6296-4A16-B625-8478ACE03879}"/>
    <dgm:cxn modelId="{27810A82-8FBA-AA4D-8A5E-893B3A484CB9}" type="presOf" srcId="{BF201DAA-C99B-4F9D-A6AA-3B95A0A60149}" destId="{9B2B959D-B324-214C-91B0-B7A8AE791376}" srcOrd="0" destOrd="0" presId="urn:microsoft.com/office/officeart/2005/8/layout/venn3"/>
    <dgm:cxn modelId="{DDF74DA9-3D42-4189-A93B-03D45C4B73F6}" srcId="{BF201DAA-C99B-4F9D-A6AA-3B95A0A60149}" destId="{630EA96D-4E16-410E-8EBA-71F0C9CA156A}" srcOrd="0" destOrd="0" parTransId="{FC5619DD-E9EE-4EC6-9C11-911D2B111883}" sibTransId="{481FD1FA-9283-4BD9-9942-422B3E447F07}"/>
    <dgm:cxn modelId="{D14CF0D1-EFA2-A147-A486-01E92806BA13}" type="presOf" srcId="{630EA96D-4E16-410E-8EBA-71F0C9CA156A}" destId="{AC1FE6F6-5EA5-1F47-8694-C331A70C159F}" srcOrd="0" destOrd="0" presId="urn:microsoft.com/office/officeart/2005/8/layout/venn3"/>
    <dgm:cxn modelId="{C9E83BDC-587B-3E42-BD2D-6C98F82E15B8}" type="presOf" srcId="{4EEA075B-F7F0-4156-AE13-669D4FBFAA04}" destId="{34B05BDD-814B-F34C-BC0C-6ED0AA191634}" srcOrd="0" destOrd="0" presId="urn:microsoft.com/office/officeart/2005/8/layout/venn3"/>
    <dgm:cxn modelId="{7D95F2F7-8A00-47A0-B713-D1630CAC48C9}" srcId="{BF201DAA-C99B-4F9D-A6AA-3B95A0A60149}" destId="{4EEA075B-F7F0-4156-AE13-669D4FBFAA04}" srcOrd="1" destOrd="0" parTransId="{4D40102F-D9CC-4104-A906-03186A4AFB34}" sibTransId="{DFF12D09-D8F5-40CE-A276-8C440701F1C1}"/>
    <dgm:cxn modelId="{DC391D2B-D7DC-F044-9C22-C15B5CFCDD09}" type="presParOf" srcId="{9B2B959D-B324-214C-91B0-B7A8AE791376}" destId="{AC1FE6F6-5EA5-1F47-8694-C331A70C159F}" srcOrd="0" destOrd="0" presId="urn:microsoft.com/office/officeart/2005/8/layout/venn3"/>
    <dgm:cxn modelId="{9C5387BA-3903-914B-A814-64F4B654B9A8}" type="presParOf" srcId="{9B2B959D-B324-214C-91B0-B7A8AE791376}" destId="{F47EE126-35AE-EC4F-9D21-BE99C00958B6}" srcOrd="1" destOrd="0" presId="urn:microsoft.com/office/officeart/2005/8/layout/venn3"/>
    <dgm:cxn modelId="{75D06357-CD44-3D4F-BC97-4A35A3EC9114}" type="presParOf" srcId="{9B2B959D-B324-214C-91B0-B7A8AE791376}" destId="{34B05BDD-814B-F34C-BC0C-6ED0AA191634}" srcOrd="2" destOrd="0" presId="urn:microsoft.com/office/officeart/2005/8/layout/venn3"/>
    <dgm:cxn modelId="{D0BCB3D4-84F3-0647-A5E8-B722701281E7}" type="presParOf" srcId="{9B2B959D-B324-214C-91B0-B7A8AE791376}" destId="{ED12B56E-D4AE-394D-9C58-91F17A264BFE}" srcOrd="3" destOrd="0" presId="urn:microsoft.com/office/officeart/2005/8/layout/venn3"/>
    <dgm:cxn modelId="{D3430747-652C-AE4B-8C90-AD3145626944}" type="presParOf" srcId="{9B2B959D-B324-214C-91B0-B7A8AE791376}" destId="{D1788B4B-A6F2-0845-91A7-05AF1285E66C}"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9691C-0CF5-4E16-BFF5-4CCD62A12E5D}">
      <dsp:nvSpPr>
        <dsp:cNvPr id="0" name=""/>
        <dsp:cNvSpPr/>
      </dsp:nvSpPr>
      <dsp:spPr>
        <a:xfrm>
          <a:off x="140143" y="1554248"/>
          <a:ext cx="2080140" cy="685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CA" sz="2300" kern="1200" dirty="0"/>
            <a:t>Stress</a:t>
          </a:r>
        </a:p>
      </dsp:txBody>
      <dsp:txXfrm>
        <a:off x="140143" y="1554248"/>
        <a:ext cx="2080140" cy="685500"/>
      </dsp:txXfrm>
    </dsp:sp>
    <dsp:sp modelId="{B7E17EC7-E741-449A-92CB-FC18EA9B72D7}">
      <dsp:nvSpPr>
        <dsp:cNvPr id="0" name=""/>
        <dsp:cNvSpPr/>
      </dsp:nvSpPr>
      <dsp:spPr>
        <a:xfrm>
          <a:off x="137779" y="1345761"/>
          <a:ext cx="165465" cy="16546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8D41C9-E890-4CD6-AFA3-1359B260B863}">
      <dsp:nvSpPr>
        <dsp:cNvPr id="0" name=""/>
        <dsp:cNvSpPr/>
      </dsp:nvSpPr>
      <dsp:spPr>
        <a:xfrm>
          <a:off x="253606" y="1114109"/>
          <a:ext cx="165465" cy="165465"/>
        </a:xfrm>
        <a:prstGeom prst="ellipse">
          <a:avLst/>
        </a:prstGeom>
        <a:solidFill>
          <a:schemeClr val="accent3">
            <a:hueOff val="625015"/>
            <a:satOff val="-938"/>
            <a:lumOff val="-1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A7F1B8-5739-4D09-B3C8-55626257DDC0}">
      <dsp:nvSpPr>
        <dsp:cNvPr id="0" name=""/>
        <dsp:cNvSpPr/>
      </dsp:nvSpPr>
      <dsp:spPr>
        <a:xfrm>
          <a:off x="531588" y="1160440"/>
          <a:ext cx="260017" cy="260017"/>
        </a:xfrm>
        <a:prstGeom prst="ellipse">
          <a:avLst/>
        </a:prstGeom>
        <a:solidFill>
          <a:schemeClr val="accent3">
            <a:hueOff val="1250029"/>
            <a:satOff val="-1876"/>
            <a:lumOff val="-3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0A2D72-52EF-4B72-80AF-5CA497B0883D}">
      <dsp:nvSpPr>
        <dsp:cNvPr id="0" name=""/>
        <dsp:cNvSpPr/>
      </dsp:nvSpPr>
      <dsp:spPr>
        <a:xfrm>
          <a:off x="763240" y="905623"/>
          <a:ext cx="165465" cy="165465"/>
        </a:xfrm>
        <a:prstGeom prst="ellipse">
          <a:avLst/>
        </a:prstGeom>
        <a:solidFill>
          <a:schemeClr val="accent3">
            <a:hueOff val="1875044"/>
            <a:satOff val="-2813"/>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340F3B-68F4-48A7-AAC8-1A05F0D1CB3E}">
      <dsp:nvSpPr>
        <dsp:cNvPr id="0" name=""/>
        <dsp:cNvSpPr/>
      </dsp:nvSpPr>
      <dsp:spPr>
        <a:xfrm>
          <a:off x="1064388" y="812962"/>
          <a:ext cx="165465" cy="165465"/>
        </a:xfrm>
        <a:prstGeom prst="ellipse">
          <a:avLst/>
        </a:prstGeom>
        <a:solidFill>
          <a:schemeClr val="accent3">
            <a:hueOff val="2500059"/>
            <a:satOff val="-3751"/>
            <a:lumOff val="-6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99877C-229C-49F7-A84A-DE1031A8DC92}">
      <dsp:nvSpPr>
        <dsp:cNvPr id="0" name=""/>
        <dsp:cNvSpPr/>
      </dsp:nvSpPr>
      <dsp:spPr>
        <a:xfrm>
          <a:off x="1435031" y="975118"/>
          <a:ext cx="165465" cy="165465"/>
        </a:xfrm>
        <a:prstGeom prst="ellipse">
          <a:avLst/>
        </a:prstGeom>
        <a:solidFill>
          <a:schemeClr val="accent3">
            <a:hueOff val="3125073"/>
            <a:satOff val="-4689"/>
            <a:lumOff val="-7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63696F-13AC-4ECB-A68F-5837A33E99AB}">
      <dsp:nvSpPr>
        <dsp:cNvPr id="0" name=""/>
        <dsp:cNvSpPr/>
      </dsp:nvSpPr>
      <dsp:spPr>
        <a:xfrm>
          <a:off x="1666683" y="1090944"/>
          <a:ext cx="260017" cy="260017"/>
        </a:xfrm>
        <a:prstGeom prst="ellipse">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1BF5EA-33E8-4F26-956D-ECC691F6127B}">
      <dsp:nvSpPr>
        <dsp:cNvPr id="0" name=""/>
        <dsp:cNvSpPr/>
      </dsp:nvSpPr>
      <dsp:spPr>
        <a:xfrm>
          <a:off x="1990996" y="1345761"/>
          <a:ext cx="165465" cy="165465"/>
        </a:xfrm>
        <a:prstGeom prst="ellipse">
          <a:avLst/>
        </a:prstGeom>
        <a:solidFill>
          <a:schemeClr val="accent3">
            <a:hueOff val="4375102"/>
            <a:satOff val="-6564"/>
            <a:lumOff val="-10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5C8F8C-B21A-411E-B8CC-B7C3DD40507E}">
      <dsp:nvSpPr>
        <dsp:cNvPr id="0" name=""/>
        <dsp:cNvSpPr/>
      </dsp:nvSpPr>
      <dsp:spPr>
        <a:xfrm>
          <a:off x="2129987" y="1600579"/>
          <a:ext cx="165465" cy="165465"/>
        </a:xfrm>
        <a:prstGeom prst="ellipse">
          <a:avLst/>
        </a:prstGeom>
        <a:solidFill>
          <a:schemeClr val="accent3">
            <a:hueOff val="5000117"/>
            <a:satOff val="-7502"/>
            <a:lumOff val="-12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705140-239D-4480-9B53-3A39B226FC8F}">
      <dsp:nvSpPr>
        <dsp:cNvPr id="0" name=""/>
        <dsp:cNvSpPr/>
      </dsp:nvSpPr>
      <dsp:spPr>
        <a:xfrm>
          <a:off x="925396" y="1114109"/>
          <a:ext cx="425483" cy="425483"/>
        </a:xfrm>
        <a:prstGeom prst="ellipse">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28632C-A802-4FF0-BF96-D32685DAD648}">
      <dsp:nvSpPr>
        <dsp:cNvPr id="0" name=""/>
        <dsp:cNvSpPr/>
      </dsp:nvSpPr>
      <dsp:spPr>
        <a:xfrm>
          <a:off x="21953" y="1994387"/>
          <a:ext cx="165465" cy="165465"/>
        </a:xfrm>
        <a:prstGeom prst="ellipse">
          <a:avLst/>
        </a:prstGeom>
        <a:solidFill>
          <a:schemeClr val="accent3">
            <a:hueOff val="6250147"/>
            <a:satOff val="-9378"/>
            <a:lumOff val="-15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7F32C5-0A87-4CE9-8398-3F3D79C15D5A}">
      <dsp:nvSpPr>
        <dsp:cNvPr id="0" name=""/>
        <dsp:cNvSpPr/>
      </dsp:nvSpPr>
      <dsp:spPr>
        <a:xfrm>
          <a:off x="160945" y="2202874"/>
          <a:ext cx="260017" cy="260017"/>
        </a:xfrm>
        <a:prstGeom prst="ellipse">
          <a:avLst/>
        </a:prstGeom>
        <a:solidFill>
          <a:schemeClr val="accent3">
            <a:hueOff val="6875161"/>
            <a:satOff val="-10316"/>
            <a:lumOff val="-16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BCC459-DA90-45EB-A0B4-8AFBDC9223C3}">
      <dsp:nvSpPr>
        <dsp:cNvPr id="0" name=""/>
        <dsp:cNvSpPr/>
      </dsp:nvSpPr>
      <dsp:spPr>
        <a:xfrm>
          <a:off x="508423" y="2388196"/>
          <a:ext cx="378207" cy="378207"/>
        </a:xfrm>
        <a:prstGeom prst="ellipse">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44EF27-6E97-4165-9B2B-4DDD8336EAF2}">
      <dsp:nvSpPr>
        <dsp:cNvPr id="0" name=""/>
        <dsp:cNvSpPr/>
      </dsp:nvSpPr>
      <dsp:spPr>
        <a:xfrm>
          <a:off x="994892" y="2689343"/>
          <a:ext cx="165465" cy="165465"/>
        </a:xfrm>
        <a:prstGeom prst="ellipse">
          <a:avLst/>
        </a:prstGeom>
        <a:solidFill>
          <a:schemeClr val="accent3">
            <a:hueOff val="8125191"/>
            <a:satOff val="-12191"/>
            <a:lumOff val="-19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457FF8-A697-4F94-BAB5-AD88705F3C57}">
      <dsp:nvSpPr>
        <dsp:cNvPr id="0" name=""/>
        <dsp:cNvSpPr/>
      </dsp:nvSpPr>
      <dsp:spPr>
        <a:xfrm>
          <a:off x="1087553" y="2388196"/>
          <a:ext cx="260017" cy="260017"/>
        </a:xfrm>
        <a:prstGeom prst="ellipse">
          <a:avLst/>
        </a:prstGeom>
        <a:solidFill>
          <a:schemeClr val="accent3">
            <a:hueOff val="8750205"/>
            <a:satOff val="-13129"/>
            <a:lumOff val="-21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F74DF5-62B3-4208-B19E-99DEAB593F03}">
      <dsp:nvSpPr>
        <dsp:cNvPr id="0" name=""/>
        <dsp:cNvSpPr/>
      </dsp:nvSpPr>
      <dsp:spPr>
        <a:xfrm>
          <a:off x="1319205" y="2712509"/>
          <a:ext cx="165465" cy="165465"/>
        </a:xfrm>
        <a:prstGeom prst="ellipse">
          <a:avLst/>
        </a:prstGeom>
        <a:solidFill>
          <a:schemeClr val="accent3">
            <a:hueOff val="9375220"/>
            <a:satOff val="-14067"/>
            <a:lumOff val="-22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D3D62D-FB50-4BD5-9951-DD8BCF9AC3D3}">
      <dsp:nvSpPr>
        <dsp:cNvPr id="0" name=""/>
        <dsp:cNvSpPr/>
      </dsp:nvSpPr>
      <dsp:spPr>
        <a:xfrm>
          <a:off x="1527692" y="2341865"/>
          <a:ext cx="378207" cy="378207"/>
        </a:xfrm>
        <a:prstGeom prst="ellipse">
          <a:avLst/>
        </a:prstGeom>
        <a:solidFill>
          <a:schemeClr val="accent3">
            <a:hueOff val="10000235"/>
            <a:satOff val="-15004"/>
            <a:lumOff val="-24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7316FD-E9E8-4F44-B543-77151D32CBA5}">
      <dsp:nvSpPr>
        <dsp:cNvPr id="0" name=""/>
        <dsp:cNvSpPr/>
      </dsp:nvSpPr>
      <dsp:spPr>
        <a:xfrm>
          <a:off x="2037326" y="2249204"/>
          <a:ext cx="260017" cy="260017"/>
        </a:xfrm>
        <a:prstGeom prst="ellipse">
          <a:avLst/>
        </a:prstGeom>
        <a:solidFill>
          <a:schemeClr val="accent3">
            <a:hueOff val="10625249"/>
            <a:satOff val="-15942"/>
            <a:lumOff val="-25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5659D4-0249-4A9E-882B-CF6EF931033C}">
      <dsp:nvSpPr>
        <dsp:cNvPr id="0" name=""/>
        <dsp:cNvSpPr/>
      </dsp:nvSpPr>
      <dsp:spPr>
        <a:xfrm>
          <a:off x="2297344" y="1160055"/>
          <a:ext cx="763634" cy="1457861"/>
        </a:xfrm>
        <a:prstGeom prst="chevron">
          <a:avLst>
            <a:gd name="adj" fmla="val 6231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D77A3F-7D9C-415C-9751-264F51EA33B0}">
      <dsp:nvSpPr>
        <dsp:cNvPr id="0" name=""/>
        <dsp:cNvSpPr/>
      </dsp:nvSpPr>
      <dsp:spPr>
        <a:xfrm>
          <a:off x="3060979" y="1160763"/>
          <a:ext cx="2082640" cy="1457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CA" sz="2300" kern="1200"/>
            <a:t>Distress</a:t>
          </a:r>
          <a:endParaRPr lang="en-CA" sz="2300" kern="1200" dirty="0"/>
        </a:p>
      </dsp:txBody>
      <dsp:txXfrm>
        <a:off x="3060979" y="1160763"/>
        <a:ext cx="2082640" cy="1457848"/>
      </dsp:txXfrm>
    </dsp:sp>
    <dsp:sp modelId="{3EB26130-2626-42BD-90C4-17A3932DF9A2}">
      <dsp:nvSpPr>
        <dsp:cNvPr id="0" name=""/>
        <dsp:cNvSpPr/>
      </dsp:nvSpPr>
      <dsp:spPr>
        <a:xfrm>
          <a:off x="5143619" y="1160055"/>
          <a:ext cx="763634" cy="1457861"/>
        </a:xfrm>
        <a:prstGeom prst="chevron">
          <a:avLst>
            <a:gd name="adj" fmla="val 6231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646A27-7CF8-48C3-BB04-C9C3CF630C9E}">
      <dsp:nvSpPr>
        <dsp:cNvPr id="0" name=""/>
        <dsp:cNvSpPr/>
      </dsp:nvSpPr>
      <dsp:spPr>
        <a:xfrm>
          <a:off x="5990559" y="1039574"/>
          <a:ext cx="1770244" cy="1770244"/>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CA" sz="2300" kern="1200" dirty="0"/>
            <a:t>Impacts on academics</a:t>
          </a:r>
        </a:p>
      </dsp:txBody>
      <dsp:txXfrm>
        <a:off x="6249805" y="1298820"/>
        <a:ext cx="1251752" cy="12517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4A2CAA-9174-426C-A45E-EFE7E0527C0C}">
      <dsp:nvSpPr>
        <dsp:cNvPr id="0" name=""/>
        <dsp:cNvSpPr/>
      </dsp:nvSpPr>
      <dsp:spPr>
        <a:xfrm rot="10800000">
          <a:off x="767416" y="253835"/>
          <a:ext cx="6735530" cy="1402400"/>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373" tIns="106680" rIns="199136" bIns="106680" numCol="1" spcCol="1270" anchor="ctr" anchorCtr="0">
          <a:noAutofit/>
        </a:bodyPr>
        <a:lstStyle/>
        <a:p>
          <a:pPr marL="0" lvl="0" indent="0" algn="ctr" defTabSz="1244600">
            <a:lnSpc>
              <a:spcPct val="90000"/>
            </a:lnSpc>
            <a:spcBef>
              <a:spcPct val="0"/>
            </a:spcBef>
            <a:spcAft>
              <a:spcPct val="35000"/>
            </a:spcAft>
            <a:buNone/>
          </a:pPr>
          <a:r>
            <a:rPr lang="en-CA" sz="2800" kern="1200" dirty="0"/>
            <a:t>Equity Seeking Groups</a:t>
          </a:r>
        </a:p>
      </dsp:txBody>
      <dsp:txXfrm rot="10800000">
        <a:off x="1118016" y="253835"/>
        <a:ext cx="6384930" cy="1402400"/>
      </dsp:txXfrm>
    </dsp:sp>
    <dsp:sp modelId="{E6923A73-6871-404A-B08D-D66A4BFE00FB}">
      <dsp:nvSpPr>
        <dsp:cNvPr id="0" name=""/>
        <dsp:cNvSpPr/>
      </dsp:nvSpPr>
      <dsp:spPr>
        <a:xfrm>
          <a:off x="100047" y="344432"/>
          <a:ext cx="1257160" cy="125716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24677E-DA55-4E62-95DF-A3E2044C95EB}">
      <dsp:nvSpPr>
        <dsp:cNvPr id="0" name=""/>
        <dsp:cNvSpPr/>
      </dsp:nvSpPr>
      <dsp:spPr>
        <a:xfrm rot="10800000">
          <a:off x="641805" y="1769816"/>
          <a:ext cx="6889289" cy="1197948"/>
        </a:xfrm>
        <a:prstGeom prst="homePlate">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373" tIns="106680" rIns="199136" bIns="106680" numCol="1" spcCol="1270" anchor="ctr" anchorCtr="0">
          <a:noAutofit/>
        </a:bodyPr>
        <a:lstStyle/>
        <a:p>
          <a:pPr marL="0" lvl="0" indent="0" algn="ctr" defTabSz="1244600">
            <a:lnSpc>
              <a:spcPct val="90000"/>
            </a:lnSpc>
            <a:spcBef>
              <a:spcPct val="0"/>
            </a:spcBef>
            <a:spcAft>
              <a:spcPct val="35000"/>
            </a:spcAft>
            <a:buNone/>
          </a:pPr>
          <a:r>
            <a:rPr lang="en-CA" sz="2800" kern="1200" dirty="0"/>
            <a:t>Coping &amp; Help seeking</a:t>
          </a:r>
        </a:p>
      </dsp:txBody>
      <dsp:txXfrm rot="10800000">
        <a:off x="941292" y="1769816"/>
        <a:ext cx="6589802" cy="1197948"/>
      </dsp:txXfrm>
    </dsp:sp>
    <dsp:sp modelId="{888399D2-B632-4AA3-AD60-4FADBF9525C4}">
      <dsp:nvSpPr>
        <dsp:cNvPr id="0" name=""/>
        <dsp:cNvSpPr/>
      </dsp:nvSpPr>
      <dsp:spPr>
        <a:xfrm>
          <a:off x="346300" y="1796606"/>
          <a:ext cx="1257160" cy="125716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5D5DE9-D584-4E21-8AF4-2E0A351AE529}">
      <dsp:nvSpPr>
        <dsp:cNvPr id="0" name=""/>
        <dsp:cNvSpPr/>
      </dsp:nvSpPr>
      <dsp:spPr>
        <a:xfrm rot="10800000">
          <a:off x="946892" y="3100505"/>
          <a:ext cx="6624128" cy="1257160"/>
        </a:xfrm>
        <a:prstGeom prst="homePlat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373" tIns="106680" rIns="199136" bIns="106680" numCol="1" spcCol="1270" anchor="ctr" anchorCtr="0">
          <a:noAutofit/>
        </a:bodyPr>
        <a:lstStyle/>
        <a:p>
          <a:pPr marL="0" lvl="0" indent="0" algn="ctr" defTabSz="1244600">
            <a:lnSpc>
              <a:spcPct val="90000"/>
            </a:lnSpc>
            <a:spcBef>
              <a:spcPct val="0"/>
            </a:spcBef>
            <a:spcAft>
              <a:spcPct val="35000"/>
            </a:spcAft>
            <a:buNone/>
          </a:pPr>
          <a:r>
            <a:rPr lang="en-CA" sz="2800" kern="1200" dirty="0"/>
            <a:t>Programs &amp; Interventions</a:t>
          </a:r>
        </a:p>
      </dsp:txBody>
      <dsp:txXfrm rot="10800000">
        <a:off x="1261182" y="3100505"/>
        <a:ext cx="6309838" cy="1257160"/>
      </dsp:txXfrm>
    </dsp:sp>
    <dsp:sp modelId="{24F96E4C-9FE4-4822-9D08-87CF6D867D84}">
      <dsp:nvSpPr>
        <dsp:cNvPr id="0" name=""/>
        <dsp:cNvSpPr/>
      </dsp:nvSpPr>
      <dsp:spPr>
        <a:xfrm>
          <a:off x="485172" y="3100505"/>
          <a:ext cx="1184609" cy="125716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0CB8A6-B2BA-47BC-8F73-9215A5FE9790}">
      <dsp:nvSpPr>
        <dsp:cNvPr id="0" name=""/>
        <dsp:cNvSpPr/>
      </dsp:nvSpPr>
      <dsp:spPr>
        <a:xfrm>
          <a:off x="2541" y="265611"/>
          <a:ext cx="2016419" cy="120985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CA" sz="2300" kern="1200" dirty="0"/>
            <a:t>Campus environment</a:t>
          </a:r>
          <a:endParaRPr lang="en-CA" sz="2300" b="1" kern="1200" dirty="0"/>
        </a:p>
      </dsp:txBody>
      <dsp:txXfrm>
        <a:off x="2541" y="265611"/>
        <a:ext cx="2016419" cy="1209851"/>
      </dsp:txXfrm>
    </dsp:sp>
    <dsp:sp modelId="{7C494EC8-850A-4D69-8C81-D6459EC66A42}">
      <dsp:nvSpPr>
        <dsp:cNvPr id="0" name=""/>
        <dsp:cNvSpPr/>
      </dsp:nvSpPr>
      <dsp:spPr>
        <a:xfrm>
          <a:off x="2220603" y="265611"/>
          <a:ext cx="2016419" cy="1209851"/>
        </a:xfrm>
        <a:prstGeom prst="rect">
          <a:avLst/>
        </a:prstGeom>
        <a:solidFill>
          <a:schemeClr val="accent3">
            <a:hueOff val="1125026"/>
            <a:satOff val="-168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CA" sz="2300" kern="1200" dirty="0"/>
            <a:t>Standard</a:t>
          </a:r>
        </a:p>
      </dsp:txBody>
      <dsp:txXfrm>
        <a:off x="2220603" y="265611"/>
        <a:ext cx="2016419" cy="1209851"/>
      </dsp:txXfrm>
    </dsp:sp>
    <dsp:sp modelId="{D300CE2A-2291-4E8D-8D8A-72E8C18A3D53}">
      <dsp:nvSpPr>
        <dsp:cNvPr id="0" name=""/>
        <dsp:cNvSpPr/>
      </dsp:nvSpPr>
      <dsp:spPr>
        <a:xfrm>
          <a:off x="4438664" y="265611"/>
          <a:ext cx="2016419" cy="1209851"/>
        </a:xfrm>
        <a:prstGeom prst="rect">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CA" sz="2300" kern="1200" dirty="0"/>
            <a:t>Partnerships</a:t>
          </a:r>
        </a:p>
      </dsp:txBody>
      <dsp:txXfrm>
        <a:off x="4438664" y="265611"/>
        <a:ext cx="2016419" cy="1209851"/>
      </dsp:txXfrm>
    </dsp:sp>
    <dsp:sp modelId="{ADFF827D-C81D-485D-86B6-0F08B008F748}">
      <dsp:nvSpPr>
        <dsp:cNvPr id="0" name=""/>
        <dsp:cNvSpPr/>
      </dsp:nvSpPr>
      <dsp:spPr>
        <a:xfrm>
          <a:off x="6656725" y="265611"/>
          <a:ext cx="2016419" cy="1209851"/>
        </a:xfrm>
        <a:prstGeom prst="rect">
          <a:avLst/>
        </a:prstGeom>
        <a:solidFill>
          <a:schemeClr val="accent3">
            <a:hueOff val="3375079"/>
            <a:satOff val="-5064"/>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CA" sz="2300" kern="1200" dirty="0"/>
            <a:t>Substance use and harm reduction</a:t>
          </a:r>
        </a:p>
      </dsp:txBody>
      <dsp:txXfrm>
        <a:off x="6656725" y="265611"/>
        <a:ext cx="2016419" cy="1209851"/>
      </dsp:txXfrm>
    </dsp:sp>
    <dsp:sp modelId="{43F6D779-E749-4256-BC6C-AC1590F612C8}">
      <dsp:nvSpPr>
        <dsp:cNvPr id="0" name=""/>
        <dsp:cNvSpPr/>
      </dsp:nvSpPr>
      <dsp:spPr>
        <a:xfrm>
          <a:off x="2541" y="1677105"/>
          <a:ext cx="2016419" cy="1209851"/>
        </a:xfrm>
        <a:prstGeom prst="rect">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CA" sz="2300" kern="1200" dirty="0"/>
            <a:t>Whole-campus approach</a:t>
          </a:r>
        </a:p>
      </dsp:txBody>
      <dsp:txXfrm>
        <a:off x="2541" y="1677105"/>
        <a:ext cx="2016419" cy="1209851"/>
      </dsp:txXfrm>
    </dsp:sp>
    <dsp:sp modelId="{5E04B530-AD43-41AE-A1C3-EBF2F9F3F81A}">
      <dsp:nvSpPr>
        <dsp:cNvPr id="0" name=""/>
        <dsp:cNvSpPr/>
      </dsp:nvSpPr>
      <dsp:spPr>
        <a:xfrm>
          <a:off x="2220603" y="1677105"/>
          <a:ext cx="2016419" cy="1209851"/>
        </a:xfrm>
        <a:prstGeom prst="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CA" sz="2300" kern="1200" dirty="0"/>
            <a:t>Student centeredness</a:t>
          </a:r>
        </a:p>
      </dsp:txBody>
      <dsp:txXfrm>
        <a:off x="2220603" y="1677105"/>
        <a:ext cx="2016419" cy="1209851"/>
      </dsp:txXfrm>
    </dsp:sp>
    <dsp:sp modelId="{07A3720A-7AC8-48C2-B6F2-053F9EFF99C0}">
      <dsp:nvSpPr>
        <dsp:cNvPr id="0" name=""/>
        <dsp:cNvSpPr/>
      </dsp:nvSpPr>
      <dsp:spPr>
        <a:xfrm>
          <a:off x="4438664" y="1677105"/>
          <a:ext cx="2016419" cy="1209851"/>
        </a:xfrm>
        <a:prstGeom prst="rect">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CA" sz="2300" kern="1200" dirty="0"/>
            <a:t>Prevention to treatment</a:t>
          </a:r>
        </a:p>
      </dsp:txBody>
      <dsp:txXfrm>
        <a:off x="4438664" y="1677105"/>
        <a:ext cx="2016419" cy="1209851"/>
      </dsp:txXfrm>
    </dsp:sp>
    <dsp:sp modelId="{6C60F1E6-8BE7-4D73-8FA6-200028F18B90}">
      <dsp:nvSpPr>
        <dsp:cNvPr id="0" name=""/>
        <dsp:cNvSpPr/>
      </dsp:nvSpPr>
      <dsp:spPr>
        <a:xfrm>
          <a:off x="6656725" y="1677105"/>
          <a:ext cx="2016419" cy="1209851"/>
        </a:xfrm>
        <a:prstGeom prst="rect">
          <a:avLst/>
        </a:prstGeom>
        <a:solidFill>
          <a:schemeClr val="accent3">
            <a:hueOff val="7875184"/>
            <a:satOff val="-11816"/>
            <a:lumOff val="-1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CA" sz="2300" kern="1200" dirty="0"/>
            <a:t>Knowledge exchange and evaluation plan</a:t>
          </a:r>
        </a:p>
      </dsp:txBody>
      <dsp:txXfrm>
        <a:off x="6656725" y="1677105"/>
        <a:ext cx="2016419" cy="1209851"/>
      </dsp:txXfrm>
    </dsp:sp>
    <dsp:sp modelId="{3A07B187-ACD0-4DA7-9C48-58295C91A8F1}">
      <dsp:nvSpPr>
        <dsp:cNvPr id="0" name=""/>
        <dsp:cNvSpPr/>
      </dsp:nvSpPr>
      <dsp:spPr>
        <a:xfrm>
          <a:off x="1111572" y="3088598"/>
          <a:ext cx="2016419" cy="1209851"/>
        </a:xfrm>
        <a:prstGeom prst="rect">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ClrTx/>
            <a:buSzTx/>
            <a:buFontTx/>
            <a:buNone/>
          </a:pPr>
          <a:r>
            <a:rPr lang="en-CA" sz="2300" kern="1200" dirty="0"/>
            <a:t>Anti-stigma and awareness</a:t>
          </a:r>
        </a:p>
      </dsp:txBody>
      <dsp:txXfrm>
        <a:off x="1111572" y="3088598"/>
        <a:ext cx="2016419" cy="1209851"/>
      </dsp:txXfrm>
    </dsp:sp>
    <dsp:sp modelId="{68FB14E0-7413-4D1B-BC5A-31CDAC0B7CD5}">
      <dsp:nvSpPr>
        <dsp:cNvPr id="0" name=""/>
        <dsp:cNvSpPr/>
      </dsp:nvSpPr>
      <dsp:spPr>
        <a:xfrm>
          <a:off x="3329633" y="3088598"/>
          <a:ext cx="2016419" cy="1209851"/>
        </a:xfrm>
        <a:prstGeom prst="rect">
          <a:avLst/>
        </a:prstGeom>
        <a:solidFill>
          <a:schemeClr val="accent3">
            <a:hueOff val="10125237"/>
            <a:satOff val="-15192"/>
            <a:lumOff val="-2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CA" sz="2300" kern="1200" dirty="0"/>
            <a:t>Training</a:t>
          </a:r>
        </a:p>
      </dsp:txBody>
      <dsp:txXfrm>
        <a:off x="3329633" y="3088598"/>
        <a:ext cx="2016419" cy="1209851"/>
      </dsp:txXfrm>
    </dsp:sp>
    <dsp:sp modelId="{29335C22-BA0B-48C1-B8C8-77B53FC5C6CE}">
      <dsp:nvSpPr>
        <dsp:cNvPr id="0" name=""/>
        <dsp:cNvSpPr/>
      </dsp:nvSpPr>
      <dsp:spPr>
        <a:xfrm>
          <a:off x="5547695" y="3088598"/>
          <a:ext cx="2016419" cy="1209851"/>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CA" sz="2300" kern="1200" dirty="0"/>
            <a:t>Monitoring</a:t>
          </a:r>
        </a:p>
      </dsp:txBody>
      <dsp:txXfrm>
        <a:off x="5547695" y="3088598"/>
        <a:ext cx="2016419" cy="12098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0CB8A6-B2BA-47BC-8F73-9215A5FE9790}">
      <dsp:nvSpPr>
        <dsp:cNvPr id="0" name=""/>
        <dsp:cNvSpPr/>
      </dsp:nvSpPr>
      <dsp:spPr>
        <a:xfrm>
          <a:off x="2541" y="265611"/>
          <a:ext cx="2016419" cy="120985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CA" sz="2300" kern="1200" dirty="0"/>
            <a:t>Campus environment</a:t>
          </a:r>
          <a:endParaRPr lang="en-CA" sz="2300" b="1" kern="1200" dirty="0"/>
        </a:p>
      </dsp:txBody>
      <dsp:txXfrm>
        <a:off x="2541" y="265611"/>
        <a:ext cx="2016419" cy="1209851"/>
      </dsp:txXfrm>
    </dsp:sp>
    <dsp:sp modelId="{7C494EC8-850A-4D69-8C81-D6459EC66A42}">
      <dsp:nvSpPr>
        <dsp:cNvPr id="0" name=""/>
        <dsp:cNvSpPr/>
      </dsp:nvSpPr>
      <dsp:spPr>
        <a:xfrm>
          <a:off x="2220603" y="265611"/>
          <a:ext cx="2016419" cy="1209851"/>
        </a:xfrm>
        <a:prstGeom prst="rect">
          <a:avLst/>
        </a:prstGeom>
        <a:solidFill>
          <a:schemeClr val="accent3">
            <a:hueOff val="1125026"/>
            <a:satOff val="-168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CA" sz="2800" b="1" kern="1200" dirty="0"/>
            <a:t>Standard</a:t>
          </a:r>
          <a:endParaRPr lang="en-CA" sz="2300" b="1" kern="1200" dirty="0"/>
        </a:p>
      </dsp:txBody>
      <dsp:txXfrm>
        <a:off x="2220603" y="265611"/>
        <a:ext cx="2016419" cy="1209851"/>
      </dsp:txXfrm>
    </dsp:sp>
    <dsp:sp modelId="{D300CE2A-2291-4E8D-8D8A-72E8C18A3D53}">
      <dsp:nvSpPr>
        <dsp:cNvPr id="0" name=""/>
        <dsp:cNvSpPr/>
      </dsp:nvSpPr>
      <dsp:spPr>
        <a:xfrm>
          <a:off x="4438664" y="265611"/>
          <a:ext cx="2016419" cy="1209851"/>
        </a:xfrm>
        <a:prstGeom prst="rect">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CA" sz="2300" kern="1200" dirty="0"/>
            <a:t>Partnerships</a:t>
          </a:r>
        </a:p>
      </dsp:txBody>
      <dsp:txXfrm>
        <a:off x="4438664" y="265611"/>
        <a:ext cx="2016419" cy="1209851"/>
      </dsp:txXfrm>
    </dsp:sp>
    <dsp:sp modelId="{ADFF827D-C81D-485D-86B6-0F08B008F748}">
      <dsp:nvSpPr>
        <dsp:cNvPr id="0" name=""/>
        <dsp:cNvSpPr/>
      </dsp:nvSpPr>
      <dsp:spPr>
        <a:xfrm>
          <a:off x="6656725" y="265611"/>
          <a:ext cx="2016419" cy="1209851"/>
        </a:xfrm>
        <a:prstGeom prst="rect">
          <a:avLst/>
        </a:prstGeom>
        <a:solidFill>
          <a:schemeClr val="accent3">
            <a:hueOff val="3375079"/>
            <a:satOff val="-5064"/>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CA" sz="2300" kern="1200" dirty="0"/>
            <a:t>Substance use and harm reduction</a:t>
          </a:r>
        </a:p>
      </dsp:txBody>
      <dsp:txXfrm>
        <a:off x="6656725" y="265611"/>
        <a:ext cx="2016419" cy="1209851"/>
      </dsp:txXfrm>
    </dsp:sp>
    <dsp:sp modelId="{43F6D779-E749-4256-BC6C-AC1590F612C8}">
      <dsp:nvSpPr>
        <dsp:cNvPr id="0" name=""/>
        <dsp:cNvSpPr/>
      </dsp:nvSpPr>
      <dsp:spPr>
        <a:xfrm>
          <a:off x="2541" y="1677105"/>
          <a:ext cx="2016419" cy="1209851"/>
        </a:xfrm>
        <a:prstGeom prst="rect">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CA" sz="2300" kern="1200" dirty="0"/>
            <a:t>Whole-campus approach</a:t>
          </a:r>
        </a:p>
      </dsp:txBody>
      <dsp:txXfrm>
        <a:off x="2541" y="1677105"/>
        <a:ext cx="2016419" cy="1209851"/>
      </dsp:txXfrm>
    </dsp:sp>
    <dsp:sp modelId="{5E04B530-AD43-41AE-A1C3-EBF2F9F3F81A}">
      <dsp:nvSpPr>
        <dsp:cNvPr id="0" name=""/>
        <dsp:cNvSpPr/>
      </dsp:nvSpPr>
      <dsp:spPr>
        <a:xfrm>
          <a:off x="2220603" y="1677105"/>
          <a:ext cx="2016419" cy="1209851"/>
        </a:xfrm>
        <a:prstGeom prst="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CA" sz="2300" kern="1200" dirty="0"/>
            <a:t>Student centeredness</a:t>
          </a:r>
        </a:p>
      </dsp:txBody>
      <dsp:txXfrm>
        <a:off x="2220603" y="1677105"/>
        <a:ext cx="2016419" cy="1209851"/>
      </dsp:txXfrm>
    </dsp:sp>
    <dsp:sp modelId="{07A3720A-7AC8-48C2-B6F2-053F9EFF99C0}">
      <dsp:nvSpPr>
        <dsp:cNvPr id="0" name=""/>
        <dsp:cNvSpPr/>
      </dsp:nvSpPr>
      <dsp:spPr>
        <a:xfrm>
          <a:off x="4438664" y="1677105"/>
          <a:ext cx="2016419" cy="1209851"/>
        </a:xfrm>
        <a:prstGeom prst="rect">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CA" sz="2300" kern="1200" dirty="0"/>
            <a:t>Prevention to treatment</a:t>
          </a:r>
        </a:p>
      </dsp:txBody>
      <dsp:txXfrm>
        <a:off x="4438664" y="1677105"/>
        <a:ext cx="2016419" cy="1209851"/>
      </dsp:txXfrm>
    </dsp:sp>
    <dsp:sp modelId="{6C60F1E6-8BE7-4D73-8FA6-200028F18B90}">
      <dsp:nvSpPr>
        <dsp:cNvPr id="0" name=""/>
        <dsp:cNvSpPr/>
      </dsp:nvSpPr>
      <dsp:spPr>
        <a:xfrm>
          <a:off x="6656725" y="1677105"/>
          <a:ext cx="2016419" cy="1209851"/>
        </a:xfrm>
        <a:prstGeom prst="rect">
          <a:avLst/>
        </a:prstGeom>
        <a:solidFill>
          <a:schemeClr val="accent3">
            <a:hueOff val="7875184"/>
            <a:satOff val="-11816"/>
            <a:lumOff val="-1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CA" sz="2300" kern="1200" dirty="0"/>
            <a:t>Knowledge exchange and evaluation plan</a:t>
          </a:r>
        </a:p>
      </dsp:txBody>
      <dsp:txXfrm>
        <a:off x="6656725" y="1677105"/>
        <a:ext cx="2016419" cy="1209851"/>
      </dsp:txXfrm>
    </dsp:sp>
    <dsp:sp modelId="{3A07B187-ACD0-4DA7-9C48-58295C91A8F1}">
      <dsp:nvSpPr>
        <dsp:cNvPr id="0" name=""/>
        <dsp:cNvSpPr/>
      </dsp:nvSpPr>
      <dsp:spPr>
        <a:xfrm>
          <a:off x="1111572" y="3088598"/>
          <a:ext cx="2016419" cy="1209851"/>
        </a:xfrm>
        <a:prstGeom prst="rect">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ClrTx/>
            <a:buSzTx/>
            <a:buFontTx/>
            <a:buNone/>
          </a:pPr>
          <a:r>
            <a:rPr lang="en-CA" sz="2300" kern="1200" dirty="0"/>
            <a:t>Anti-stigma and awareness</a:t>
          </a:r>
        </a:p>
      </dsp:txBody>
      <dsp:txXfrm>
        <a:off x="1111572" y="3088598"/>
        <a:ext cx="2016419" cy="1209851"/>
      </dsp:txXfrm>
    </dsp:sp>
    <dsp:sp modelId="{68FB14E0-7413-4D1B-BC5A-31CDAC0B7CD5}">
      <dsp:nvSpPr>
        <dsp:cNvPr id="0" name=""/>
        <dsp:cNvSpPr/>
      </dsp:nvSpPr>
      <dsp:spPr>
        <a:xfrm>
          <a:off x="3329633" y="3088598"/>
          <a:ext cx="2016419" cy="1209851"/>
        </a:xfrm>
        <a:prstGeom prst="rect">
          <a:avLst/>
        </a:prstGeom>
        <a:solidFill>
          <a:schemeClr val="accent3">
            <a:hueOff val="10125237"/>
            <a:satOff val="-15192"/>
            <a:lumOff val="-2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CA" sz="2300" kern="1200" dirty="0"/>
            <a:t>Training</a:t>
          </a:r>
        </a:p>
      </dsp:txBody>
      <dsp:txXfrm>
        <a:off x="3329633" y="3088598"/>
        <a:ext cx="2016419" cy="1209851"/>
      </dsp:txXfrm>
    </dsp:sp>
    <dsp:sp modelId="{29335C22-BA0B-48C1-B8C8-77B53FC5C6CE}">
      <dsp:nvSpPr>
        <dsp:cNvPr id="0" name=""/>
        <dsp:cNvSpPr/>
      </dsp:nvSpPr>
      <dsp:spPr>
        <a:xfrm>
          <a:off x="5547695" y="3088598"/>
          <a:ext cx="2016419" cy="1209851"/>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CA" sz="2300" kern="1200" dirty="0"/>
            <a:t>Monitoring</a:t>
          </a:r>
        </a:p>
      </dsp:txBody>
      <dsp:txXfrm>
        <a:off x="5547695" y="3088598"/>
        <a:ext cx="2016419" cy="12098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396B0A-8600-4B08-B4FF-56235B09AA4C}">
      <dsp:nvSpPr>
        <dsp:cNvPr id="0" name=""/>
        <dsp:cNvSpPr/>
      </dsp:nvSpPr>
      <dsp:spPr>
        <a:xfrm>
          <a:off x="0" y="222147"/>
          <a:ext cx="2671430" cy="160285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CA" sz="2800" kern="1200" dirty="0"/>
            <a:t>User interest</a:t>
          </a:r>
        </a:p>
        <a:p>
          <a:pPr marL="114300" lvl="1" indent="-114300" algn="l" defTabSz="622300">
            <a:lnSpc>
              <a:spcPct val="90000"/>
            </a:lnSpc>
            <a:spcBef>
              <a:spcPct val="0"/>
            </a:spcBef>
            <a:spcAft>
              <a:spcPct val="15000"/>
            </a:spcAft>
            <a:buChar char="•"/>
          </a:pPr>
          <a:r>
            <a:rPr lang="en-US" sz="1400" kern="1200" dirty="0"/>
            <a:t>Representing the interests</a:t>
          </a:r>
          <a:r>
            <a:rPr lang="en-US" sz="1400" kern="1200" baseline="0" dirty="0"/>
            <a:t> of students (and their families as support)</a:t>
          </a:r>
          <a:endParaRPr lang="en-CA" sz="1400" kern="1200" dirty="0"/>
        </a:p>
      </dsp:txBody>
      <dsp:txXfrm>
        <a:off x="0" y="222147"/>
        <a:ext cx="2671430" cy="1602858"/>
      </dsp:txXfrm>
    </dsp:sp>
    <dsp:sp modelId="{F8C48CC9-0864-4D5F-B7D7-B4E265E4F23C}">
      <dsp:nvSpPr>
        <dsp:cNvPr id="0" name=""/>
        <dsp:cNvSpPr/>
      </dsp:nvSpPr>
      <dsp:spPr>
        <a:xfrm>
          <a:off x="2938573" y="222147"/>
          <a:ext cx="2671430" cy="1602858"/>
        </a:xfrm>
        <a:prstGeom prst="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CA" sz="2400" kern="1200" dirty="0"/>
            <a:t>Organization interest</a:t>
          </a:r>
        </a:p>
        <a:p>
          <a:pPr marL="114300" lvl="1" indent="-114300" algn="l" defTabSz="622300">
            <a:lnSpc>
              <a:spcPct val="90000"/>
            </a:lnSpc>
            <a:spcBef>
              <a:spcPct val="0"/>
            </a:spcBef>
            <a:spcAft>
              <a:spcPct val="15000"/>
            </a:spcAft>
            <a:buChar char="•"/>
          </a:pPr>
          <a:r>
            <a:rPr lang="en-US" sz="1400" kern="1200" dirty="0"/>
            <a:t>Representing post-secondary institutions</a:t>
          </a:r>
          <a:r>
            <a:rPr lang="en-US" sz="1400" kern="1200" baseline="0" dirty="0"/>
            <a:t> (functional)</a:t>
          </a:r>
          <a:endParaRPr lang="en-CA" sz="1400" kern="1200" dirty="0"/>
        </a:p>
      </dsp:txBody>
      <dsp:txXfrm>
        <a:off x="2938573" y="222147"/>
        <a:ext cx="2671430" cy="1602858"/>
      </dsp:txXfrm>
    </dsp:sp>
    <dsp:sp modelId="{463DCC3E-376C-4017-9363-87817401688E}">
      <dsp:nvSpPr>
        <dsp:cNvPr id="0" name=""/>
        <dsp:cNvSpPr/>
      </dsp:nvSpPr>
      <dsp:spPr>
        <a:xfrm>
          <a:off x="5877146" y="222147"/>
          <a:ext cx="2671430" cy="1602858"/>
        </a:xfrm>
        <a:prstGeom prst="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CA" sz="2000" kern="1200" dirty="0"/>
            <a:t>Government interest</a:t>
          </a:r>
        </a:p>
        <a:p>
          <a:pPr marL="114300" lvl="1" indent="-114300" algn="l" defTabSz="622300">
            <a:lnSpc>
              <a:spcPct val="90000"/>
            </a:lnSpc>
            <a:spcBef>
              <a:spcPct val="0"/>
            </a:spcBef>
            <a:spcAft>
              <a:spcPct val="15000"/>
            </a:spcAft>
            <a:buChar char="•"/>
          </a:pPr>
          <a:r>
            <a:rPr lang="en-US" sz="1400" kern="1200" dirty="0"/>
            <a:t>Provincial, Federal and Territorial agencies supporting mental </a:t>
          </a:r>
          <a:r>
            <a:rPr lang="en-US" sz="1400" kern="1200"/>
            <a:t>health</a:t>
          </a:r>
          <a:r>
            <a:rPr lang="en-US" sz="1400" kern="1200" baseline="0"/>
            <a:t> and/or </a:t>
          </a:r>
          <a:r>
            <a:rPr lang="en-US" sz="1400" kern="1200" dirty="0"/>
            <a:t>post-secondary institutions</a:t>
          </a:r>
          <a:endParaRPr lang="en-CA" sz="1400" kern="1200" dirty="0"/>
        </a:p>
      </dsp:txBody>
      <dsp:txXfrm>
        <a:off x="5877146" y="222147"/>
        <a:ext cx="2671430" cy="1602858"/>
      </dsp:txXfrm>
    </dsp:sp>
    <dsp:sp modelId="{27C34892-E61F-4D15-A486-5D27A2D17954}">
      <dsp:nvSpPr>
        <dsp:cNvPr id="0" name=""/>
        <dsp:cNvSpPr/>
      </dsp:nvSpPr>
      <dsp:spPr>
        <a:xfrm>
          <a:off x="1469286" y="2092148"/>
          <a:ext cx="2671430" cy="1602858"/>
        </a:xfrm>
        <a:prstGeom prst="rect">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CA" sz="2000" kern="1200" dirty="0"/>
            <a:t>Service providers</a:t>
          </a:r>
        </a:p>
        <a:p>
          <a:pPr marL="114300" lvl="1" indent="-114300" algn="l" defTabSz="622300">
            <a:lnSpc>
              <a:spcPct val="90000"/>
            </a:lnSpc>
            <a:spcBef>
              <a:spcPct val="0"/>
            </a:spcBef>
            <a:spcAft>
              <a:spcPct val="15000"/>
            </a:spcAft>
            <a:buChar char="•"/>
          </a:pPr>
          <a:r>
            <a:rPr lang="en-US" sz="1400" kern="1200" dirty="0"/>
            <a:t>Representing the interests</a:t>
          </a:r>
          <a:r>
            <a:rPr lang="en-US" sz="1400" kern="1200" baseline="0" dirty="0"/>
            <a:t> of those providing services to Post-secondary institutions  (organizational) and to students (response/ treatment)</a:t>
          </a:r>
          <a:endParaRPr lang="en-CA" sz="1400" kern="1200" dirty="0"/>
        </a:p>
      </dsp:txBody>
      <dsp:txXfrm>
        <a:off x="1469286" y="2092148"/>
        <a:ext cx="2671430" cy="1602858"/>
      </dsp:txXfrm>
    </dsp:sp>
    <dsp:sp modelId="{8AD96BC3-C5A4-4CBA-9E62-FEB3E9FA8331}">
      <dsp:nvSpPr>
        <dsp:cNvPr id="0" name=""/>
        <dsp:cNvSpPr/>
      </dsp:nvSpPr>
      <dsp:spPr>
        <a:xfrm>
          <a:off x="4407860" y="2092148"/>
          <a:ext cx="2671430" cy="1602858"/>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CA" sz="2400" kern="1200" dirty="0"/>
            <a:t>General interest</a:t>
          </a:r>
        </a:p>
        <a:p>
          <a:pPr marL="171450" lvl="1" indent="-171450" algn="l" defTabSz="844550">
            <a:lnSpc>
              <a:spcPct val="90000"/>
            </a:lnSpc>
            <a:spcBef>
              <a:spcPct val="0"/>
            </a:spcBef>
            <a:spcAft>
              <a:spcPct val="15000"/>
            </a:spcAft>
            <a:buChar char="•"/>
          </a:pPr>
          <a:r>
            <a:rPr lang="en-US" sz="1900" b="0" i="0" u="none" kern="1200" dirty="0"/>
            <a:t>Academics</a:t>
          </a:r>
          <a:r>
            <a:rPr lang="en-US" sz="1900" b="0" i="0" u="none" kern="1200" baseline="0" dirty="0"/>
            <a:t>/researchers in the Post-Secondary health field</a:t>
          </a:r>
          <a:endParaRPr lang="en-CA" sz="1900" b="0" i="0" u="none" kern="1200" dirty="0"/>
        </a:p>
      </dsp:txBody>
      <dsp:txXfrm>
        <a:off x="4407860" y="2092148"/>
        <a:ext cx="2671430" cy="16028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E2F9A1-46CB-5549-AC32-2DB43C012BEE}">
      <dsp:nvSpPr>
        <dsp:cNvPr id="0" name=""/>
        <dsp:cNvSpPr/>
      </dsp:nvSpPr>
      <dsp:spPr>
        <a:xfrm>
          <a:off x="3330" y="719221"/>
          <a:ext cx="2912221" cy="2912221"/>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0269" tIns="22860" rIns="160269" bIns="22860" numCol="1" spcCol="1270" anchor="ctr" anchorCtr="0">
          <a:noAutofit/>
        </a:bodyPr>
        <a:lstStyle/>
        <a:p>
          <a:pPr marL="0" lvl="0" indent="0" algn="ctr" defTabSz="800100">
            <a:lnSpc>
              <a:spcPct val="90000"/>
            </a:lnSpc>
            <a:spcBef>
              <a:spcPct val="0"/>
            </a:spcBef>
            <a:spcAft>
              <a:spcPct val="35000"/>
            </a:spcAft>
            <a:buNone/>
          </a:pPr>
          <a:r>
            <a:rPr lang="en-CA" sz="1800" kern="1200" dirty="0"/>
            <a:t>Improved student coping skills, mechanisms and resiliency</a:t>
          </a:r>
          <a:endParaRPr lang="en-US" sz="1800" kern="1200" dirty="0"/>
        </a:p>
      </dsp:txBody>
      <dsp:txXfrm>
        <a:off x="429815" y="1145706"/>
        <a:ext cx="2059251" cy="2059251"/>
      </dsp:txXfrm>
    </dsp:sp>
    <dsp:sp modelId="{E65526F3-9F99-2C48-A3EB-F68138A8A293}">
      <dsp:nvSpPr>
        <dsp:cNvPr id="0" name=""/>
        <dsp:cNvSpPr/>
      </dsp:nvSpPr>
      <dsp:spPr>
        <a:xfrm>
          <a:off x="2333107" y="719221"/>
          <a:ext cx="2912221" cy="2912221"/>
        </a:xfrm>
        <a:prstGeom prst="ellipse">
          <a:avLst/>
        </a:prstGeom>
        <a:solidFill>
          <a:schemeClr val="accent3">
            <a:alpha val="50000"/>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0269" tIns="22860" rIns="160269" bIns="22860" numCol="1" spcCol="1270" anchor="ctr" anchorCtr="0">
          <a:noAutofit/>
        </a:bodyPr>
        <a:lstStyle/>
        <a:p>
          <a:pPr marL="0" lvl="0" indent="0" algn="ctr" defTabSz="800100">
            <a:lnSpc>
              <a:spcPct val="90000"/>
            </a:lnSpc>
            <a:spcBef>
              <a:spcPct val="0"/>
            </a:spcBef>
            <a:spcAft>
              <a:spcPct val="35000"/>
            </a:spcAft>
            <a:buNone/>
          </a:pPr>
          <a:r>
            <a:rPr lang="en-CA" sz="1800" kern="1200" dirty="0"/>
            <a:t>Greater willingness to seek help</a:t>
          </a:r>
          <a:endParaRPr lang="en-US" sz="1800" kern="1200" dirty="0"/>
        </a:p>
      </dsp:txBody>
      <dsp:txXfrm>
        <a:off x="2759592" y="1145706"/>
        <a:ext cx="2059251" cy="2059251"/>
      </dsp:txXfrm>
    </dsp:sp>
    <dsp:sp modelId="{2B66CFCF-5FFE-214A-B814-2CD2028CFF76}">
      <dsp:nvSpPr>
        <dsp:cNvPr id="0" name=""/>
        <dsp:cNvSpPr/>
      </dsp:nvSpPr>
      <dsp:spPr>
        <a:xfrm>
          <a:off x="4662884" y="719221"/>
          <a:ext cx="2912221" cy="2912221"/>
        </a:xfrm>
        <a:prstGeom prst="ellipse">
          <a:avLst/>
        </a:prstGeom>
        <a:solidFill>
          <a:schemeClr val="accent3">
            <a:alpha val="50000"/>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0269" tIns="22860" rIns="160269" bIns="22860" numCol="1" spcCol="1270" anchor="ctr" anchorCtr="0">
          <a:noAutofit/>
        </a:bodyPr>
        <a:lstStyle/>
        <a:p>
          <a:pPr marL="0" lvl="0" indent="0" algn="ctr" defTabSz="800100">
            <a:lnSpc>
              <a:spcPct val="90000"/>
            </a:lnSpc>
            <a:spcBef>
              <a:spcPct val="0"/>
            </a:spcBef>
            <a:spcAft>
              <a:spcPct val="35000"/>
            </a:spcAft>
            <a:buNone/>
          </a:pPr>
          <a:r>
            <a:rPr lang="en-CA" sz="1800" kern="1200"/>
            <a:t>Increased mental health awareness and decreased stigma</a:t>
          </a:r>
          <a:endParaRPr lang="en-CA" sz="1800" kern="1200" dirty="0"/>
        </a:p>
      </dsp:txBody>
      <dsp:txXfrm>
        <a:off x="5089369" y="1145706"/>
        <a:ext cx="2059251" cy="20592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FE6F6-5EA5-1F47-8694-C331A70C159F}">
      <dsp:nvSpPr>
        <dsp:cNvPr id="0" name=""/>
        <dsp:cNvSpPr/>
      </dsp:nvSpPr>
      <dsp:spPr>
        <a:xfrm>
          <a:off x="3424" y="322633"/>
          <a:ext cx="2994760" cy="2994760"/>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4812" tIns="35560" rIns="164812" bIns="35560" numCol="1" spcCol="1270" anchor="ctr" anchorCtr="0">
          <a:noAutofit/>
        </a:bodyPr>
        <a:lstStyle/>
        <a:p>
          <a:pPr marL="0" lvl="0" indent="0" algn="ctr" defTabSz="1244600">
            <a:lnSpc>
              <a:spcPct val="90000"/>
            </a:lnSpc>
            <a:spcBef>
              <a:spcPct val="0"/>
            </a:spcBef>
            <a:spcAft>
              <a:spcPct val="35000"/>
            </a:spcAft>
            <a:buNone/>
          </a:pPr>
          <a:r>
            <a:rPr lang="en-CA" sz="2800" kern="1200"/>
            <a:t>Responsive faculty and staff </a:t>
          </a:r>
          <a:endParaRPr lang="en-CA" sz="2800" kern="1200" dirty="0"/>
        </a:p>
      </dsp:txBody>
      <dsp:txXfrm>
        <a:off x="441996" y="761205"/>
        <a:ext cx="2117616" cy="2117616"/>
      </dsp:txXfrm>
    </dsp:sp>
    <dsp:sp modelId="{34B05BDD-814B-F34C-BC0C-6ED0AA191634}">
      <dsp:nvSpPr>
        <dsp:cNvPr id="0" name=""/>
        <dsp:cNvSpPr/>
      </dsp:nvSpPr>
      <dsp:spPr>
        <a:xfrm>
          <a:off x="2399232" y="322633"/>
          <a:ext cx="2994760" cy="2994760"/>
        </a:xfrm>
        <a:prstGeom prst="ellipse">
          <a:avLst/>
        </a:prstGeom>
        <a:solidFill>
          <a:schemeClr val="accent3">
            <a:alpha val="50000"/>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4812" tIns="35560" rIns="164812" bIns="35560" numCol="1" spcCol="1270" anchor="ctr" anchorCtr="0">
          <a:noAutofit/>
        </a:bodyPr>
        <a:lstStyle/>
        <a:p>
          <a:pPr marL="0" lvl="0" indent="0" algn="ctr" defTabSz="1244600">
            <a:lnSpc>
              <a:spcPct val="90000"/>
            </a:lnSpc>
            <a:spcBef>
              <a:spcPct val="0"/>
            </a:spcBef>
            <a:spcAft>
              <a:spcPct val="35000"/>
            </a:spcAft>
            <a:buNone/>
          </a:pPr>
          <a:r>
            <a:rPr lang="en-CA" sz="2800" kern="1200" dirty="0"/>
            <a:t>Increased access to and use of</a:t>
          </a:r>
          <a:br>
            <a:rPr lang="en-CA" sz="2800" kern="1200" dirty="0"/>
          </a:br>
          <a:r>
            <a:rPr lang="en-CA" sz="2800" kern="1200" dirty="0"/>
            <a:t>services</a:t>
          </a:r>
        </a:p>
      </dsp:txBody>
      <dsp:txXfrm>
        <a:off x="2837804" y="761205"/>
        <a:ext cx="2117616" cy="2117616"/>
      </dsp:txXfrm>
    </dsp:sp>
    <dsp:sp modelId="{D1788B4B-A6F2-0845-91A7-05AF1285E66C}">
      <dsp:nvSpPr>
        <dsp:cNvPr id="0" name=""/>
        <dsp:cNvSpPr/>
      </dsp:nvSpPr>
      <dsp:spPr>
        <a:xfrm>
          <a:off x="4795041" y="322633"/>
          <a:ext cx="2994760" cy="2994760"/>
        </a:xfrm>
        <a:prstGeom prst="ellipse">
          <a:avLst/>
        </a:prstGeom>
        <a:solidFill>
          <a:schemeClr val="accent3">
            <a:alpha val="50000"/>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4812" tIns="35560" rIns="164812" bIns="35560" numCol="1" spcCol="1270" anchor="ctr" anchorCtr="0">
          <a:noAutofit/>
        </a:bodyPr>
        <a:lstStyle/>
        <a:p>
          <a:pPr marL="0" lvl="0" indent="0" algn="ctr" defTabSz="1244600">
            <a:lnSpc>
              <a:spcPct val="90000"/>
            </a:lnSpc>
            <a:spcBef>
              <a:spcPct val="0"/>
            </a:spcBef>
            <a:spcAft>
              <a:spcPct val="35000"/>
            </a:spcAft>
            <a:buNone/>
          </a:pPr>
          <a:r>
            <a:rPr lang="en-CA" sz="2800" kern="1200"/>
            <a:t>Increased mental health literacy </a:t>
          </a:r>
          <a:endParaRPr lang="en-CA" sz="2800" kern="1200" dirty="0"/>
        </a:p>
      </dsp:txBody>
      <dsp:txXfrm>
        <a:off x="5233613" y="761205"/>
        <a:ext cx="2117616" cy="2117616"/>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CA4B4C-7F60-4F95-B0E7-0AFCD9B88843}" type="datetimeFigureOut">
              <a:rPr lang="en-CA" smtClean="0"/>
              <a:t>22/02/2019</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E32333-3195-484C-A4A6-5EFB6AF046DB}" type="slidenum">
              <a:rPr lang="en-CA" smtClean="0"/>
              <a:t>‹#›</a:t>
            </a:fld>
            <a:endParaRPr lang="en-CA"/>
          </a:p>
        </p:txBody>
      </p:sp>
    </p:spTree>
    <p:extLst>
      <p:ext uri="{BB962C8B-B14F-4D97-AF65-F5344CB8AC3E}">
        <p14:creationId xmlns:p14="http://schemas.microsoft.com/office/powerpoint/2010/main" val="2026410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10"/>
          </p:nvPr>
        </p:nvSpPr>
        <p:spPr/>
        <p:txBody>
          <a:bodyPr/>
          <a:lstStyle/>
          <a:p>
            <a:fld id="{3EE32333-3195-484C-A4A6-5EFB6AF046DB}" type="slidenum">
              <a:rPr lang="en-CA" smtClean="0"/>
              <a:t>1</a:t>
            </a:fld>
            <a:endParaRPr lang="en-CA"/>
          </a:p>
        </p:txBody>
      </p:sp>
    </p:spTree>
    <p:extLst>
      <p:ext uri="{BB962C8B-B14F-4D97-AF65-F5344CB8AC3E}">
        <p14:creationId xmlns:p14="http://schemas.microsoft.com/office/powerpoint/2010/main" val="2704544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SPEAKING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 MHCC </a:t>
            </a:r>
            <a:r>
              <a:rPr lang="en-CA" b="0" dirty="0"/>
              <a:t>contracted Dr. </a:t>
            </a:r>
            <a:r>
              <a:rPr lang="en-CA" b="0" dirty="0">
                <a:solidFill>
                  <a:schemeClr val="tx2">
                    <a:lumMod val="75000"/>
                  </a:schemeClr>
                </a:solidFill>
              </a:rPr>
              <a:t>Heather Stuart</a:t>
            </a:r>
            <a:r>
              <a:rPr lang="en-CA" b="0" dirty="0">
                <a:solidFill>
                  <a:srgbClr val="188DCB"/>
                </a:solidFill>
              </a:rPr>
              <a:t> and her team at Queen’s University </a:t>
            </a:r>
            <a:r>
              <a:rPr lang="en-CA" dirty="0"/>
              <a:t>to do a scoping review of current literature. The goal was to share information about — and promote uptake of — emerging and promising practices.</a:t>
            </a:r>
            <a:r>
              <a:rPr lang="en-CA" b="0" dirty="0"/>
              <a:t> That review identified three main areas of focus in the literature:</a:t>
            </a:r>
          </a:p>
          <a:p>
            <a:endParaRPr lang="en-CA" b="0" dirty="0"/>
          </a:p>
          <a:p>
            <a:r>
              <a:rPr lang="en-CA" b="0" i="1" dirty="0"/>
              <a:t>Equity Seeking Groups: </a:t>
            </a:r>
          </a:p>
          <a:p>
            <a:pPr marL="171450" indent="-171450">
              <a:buFont typeface="Arial" panose="020B0604020202020204" pitchFamily="34" charset="0"/>
              <a:buChar char="•"/>
            </a:pPr>
            <a:r>
              <a:rPr lang="en-CA" b="0" dirty="0"/>
              <a:t>Several subgroups were found to be at increased risk for stress and distress, including students belonging to ethnic minorities, international students, military (or previously military) members, members of the 2SLGBTQ+ community and Indigenous students. For the reasons that we spoke about in the previous slide about the critical time for youth in PSI. </a:t>
            </a:r>
          </a:p>
          <a:p>
            <a:endParaRPr lang="en-CA" dirty="0"/>
          </a:p>
          <a:p>
            <a:r>
              <a:rPr lang="en-CA" b="0" i="1" dirty="0"/>
              <a:t>Coping and help seeking:</a:t>
            </a:r>
          </a:p>
          <a:p>
            <a:pPr marL="171450" indent="-171450">
              <a:buFont typeface="Arial" panose="020B0604020202020204" pitchFamily="34" charset="0"/>
              <a:buChar char="•"/>
            </a:pPr>
            <a:r>
              <a:rPr lang="en-CA" b="0" dirty="0"/>
              <a:t>Successful coping, such as reaching out for help either informally or formally can help to mediate stress and prevent it from developing into distress (i.e., mental illness).</a:t>
            </a:r>
          </a:p>
          <a:p>
            <a:pPr marL="171450" indent="-171450">
              <a:buFont typeface="Arial" panose="020B0604020202020204" pitchFamily="34" charset="0"/>
              <a:buChar char="•"/>
            </a:pPr>
            <a:r>
              <a:rPr lang="en-CA" b="0" dirty="0"/>
              <a:t>Despite a large proportion of students reporting high levels of stress and distress, few students reported seeking help. Help seeking was particularly low among male students and students belonging to ethnic minorities. </a:t>
            </a:r>
          </a:p>
          <a:p>
            <a:pPr marL="171450" indent="-171450">
              <a:buFont typeface="Arial" panose="020B0604020202020204" pitchFamily="34" charset="0"/>
              <a:buChar char="•"/>
            </a:pPr>
            <a:r>
              <a:rPr lang="en-CA" b="0" dirty="0"/>
              <a:t>Students frequently reported the misuse of alcohol and other substances as a method of dealing with stress and distress (i.e., a negative coping mechanism).</a:t>
            </a:r>
          </a:p>
          <a:p>
            <a:endParaRPr lang="en-CA" b="0" dirty="0"/>
          </a:p>
          <a:p>
            <a:r>
              <a:rPr lang="en-CA" b="0" i="1" dirty="0"/>
              <a:t>Programs/interventions:</a:t>
            </a:r>
          </a:p>
          <a:p>
            <a:pPr marL="171450" indent="-171450">
              <a:buFont typeface="Arial" panose="020B0604020202020204" pitchFamily="34" charset="0"/>
              <a:buChar char="•"/>
            </a:pPr>
            <a:r>
              <a:rPr lang="en-CA" b="0" dirty="0"/>
              <a:t>Many post-secondary institutions have implemented programs or interventions to improve the psychological health and resilience of their students, but few of these programs have been formally evaluated (meaning few can provide evidence for their effectiveness).</a:t>
            </a:r>
          </a:p>
          <a:p>
            <a:pPr marL="171450" indent="-171450">
              <a:buFont typeface="Arial" panose="020B0604020202020204" pitchFamily="34" charset="0"/>
              <a:buChar char="•"/>
            </a:pPr>
            <a:r>
              <a:rPr lang="en-CA" b="0" dirty="0"/>
              <a:t>Individual programs/interventions range from more innovative options, such as animal therapy and mindfulness workshops, to more classic interventions, such as cognitive behavioural therapy or skills counselling. </a:t>
            </a:r>
          </a:p>
          <a:p>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DFCF24-B3E4-49E9-AFEB-65F239C4D64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729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SPEAKING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The scoping review also identified 11 key themes and needs: </a:t>
            </a:r>
          </a:p>
          <a:p>
            <a:pPr marL="0" indent="0">
              <a:buFont typeface="Arial" panose="020B0604020202020204" pitchFamily="34" charset="0"/>
              <a:buNone/>
            </a:pPr>
            <a:endParaRPr lang="en-CA"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dirty="0"/>
              <a:t>Need to create a mentally healthy campus environment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dirty="0"/>
              <a:t>Need cohesion at the pan-Canadian level and a national Standard to guide provincial and institutional mental health efforts</a:t>
            </a:r>
          </a:p>
          <a:p>
            <a:pPr marL="228600" indent="-228600">
              <a:buFont typeface="+mj-lt"/>
              <a:buAutoNum type="arabicPeriod"/>
            </a:pPr>
            <a:r>
              <a:rPr lang="en-CA" dirty="0"/>
              <a:t>Need to create partnerships between governments, institutions, student groups and community mental health agencies</a:t>
            </a:r>
          </a:p>
          <a:p>
            <a:pPr marL="228600" indent="-228600">
              <a:buFont typeface="+mj-lt"/>
              <a:buAutoNum type="arabicPeriod"/>
            </a:pPr>
            <a:r>
              <a:rPr lang="en-CA" dirty="0"/>
              <a:t>Need an expanded definition of “mental health” to include substance use and harm reduction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dirty="0"/>
              <a:t>Need to adopt a whole-campus approach to mental health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dirty="0"/>
              <a:t>Need to maintain student centeredness in all activities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dirty="0"/>
              <a:t>Need a concentrated and coordinated mental health plan for post secondary students that covers a range of services from prevention to treatment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dirty="0"/>
              <a:t>Need a knowledge exchange and evaluation plan for institutional tools</a:t>
            </a:r>
          </a:p>
          <a:p>
            <a:pPr marL="228600" indent="-228600">
              <a:buFont typeface="+mj-lt"/>
              <a:buAutoNum type="arabicPeriod"/>
            </a:pPr>
            <a:r>
              <a:rPr lang="en-CA" dirty="0"/>
              <a:t>Need anti-stigma and mental health awareness and literacy programs to promote early identification and improve help-seeking</a:t>
            </a:r>
          </a:p>
          <a:p>
            <a:pPr marL="228600" indent="-228600">
              <a:buFont typeface="+mj-lt"/>
              <a:buAutoNum type="arabicPeriod"/>
            </a:pPr>
            <a:r>
              <a:rPr lang="en-CA" dirty="0"/>
              <a:t>Need training for all faculty and staff to support early identification and appropriate referrals </a:t>
            </a:r>
          </a:p>
          <a:p>
            <a:pPr marL="228600" indent="-228600">
              <a:buFont typeface="+mj-lt"/>
              <a:buAutoNum type="arabicPeriod"/>
            </a:pPr>
            <a:r>
              <a:rPr lang="en-CA" dirty="0"/>
              <a:t>Need to implement ongoing monitoring, quality assurance assessment and systematic evaluation activities</a:t>
            </a:r>
          </a:p>
          <a:p>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DFCF24-B3E4-49E9-AFEB-65F239C4D64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0723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2725" y="588963"/>
            <a:ext cx="4703763" cy="352901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SPEAKING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The MHCC is championing the development of a voluntary standard for psychological health and safety for post-secondary students. They are working with CSA Group, Canada’s leader in standards research, development, education and advocacy. CSA Group has put together a Technical Committee of subject matter experts from coast to coast to coast, they are working to write the content of the Standard. </a:t>
            </a:r>
            <a:endParaRPr lang="en-CA" dirty="0"/>
          </a:p>
        </p:txBody>
      </p:sp>
    </p:spTree>
    <p:extLst>
      <p:ext uri="{BB962C8B-B14F-4D97-AF65-F5344CB8AC3E}">
        <p14:creationId xmlns:p14="http://schemas.microsoft.com/office/powerpoint/2010/main" val="2454238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2725" y="588963"/>
            <a:ext cx="4703763" cy="352901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SPEAKING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The MHCC is championing the development of a voluntary standard for psychological health and safety for post-secondary students, with the support of funders such as Bell Let’s </a:t>
            </a:r>
            <a:r>
              <a:rPr lang="en-CA" sz="1200" b="0" kern="1200" dirty="0">
                <a:solidFill>
                  <a:schemeClr val="tx1"/>
                </a:solidFill>
                <a:effectLst/>
                <a:latin typeface="+mn-lt"/>
                <a:ea typeface="+mn-ea"/>
                <a:cs typeface="+mn-cs"/>
              </a:rPr>
              <a:t>Talk, The </a:t>
            </a:r>
            <a:r>
              <a:rPr lang="en-CA" sz="1200" b="0" kern="1200" dirty="0" err="1">
                <a:solidFill>
                  <a:schemeClr val="tx1"/>
                </a:solidFill>
                <a:effectLst/>
                <a:latin typeface="+mn-lt"/>
                <a:ea typeface="+mn-ea"/>
                <a:cs typeface="+mn-cs"/>
              </a:rPr>
              <a:t>Rossy</a:t>
            </a:r>
            <a:r>
              <a:rPr lang="en-CA" sz="1200" b="0" kern="1200" dirty="0">
                <a:solidFill>
                  <a:schemeClr val="tx1"/>
                </a:solidFill>
                <a:effectLst/>
                <a:latin typeface="+mn-lt"/>
                <a:ea typeface="+mn-ea"/>
                <a:cs typeface="+mn-cs"/>
              </a:rPr>
              <a:t> Foundation and Royal Bank of Canada. MHCC is partnering with organizations such as Colleges and Institutes Canada, Universities Canada and Canadian Alliance of Students Associations.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kern="1200" dirty="0">
              <a:solidFill>
                <a:schemeClr val="tx1"/>
              </a:solidFill>
              <a:effectLst/>
              <a:latin typeface="+mn-lt"/>
              <a:ea typeface="+mn-ea"/>
              <a:cs typeface="+mn-cs"/>
            </a:endParaRPr>
          </a:p>
          <a:p>
            <a:endParaRPr lang="en-CA" dirty="0"/>
          </a:p>
        </p:txBody>
      </p:sp>
    </p:spTree>
    <p:extLst>
      <p:ext uri="{BB962C8B-B14F-4D97-AF65-F5344CB8AC3E}">
        <p14:creationId xmlns:p14="http://schemas.microsoft.com/office/powerpoint/2010/main" val="3533119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2ADB97-DFAE-4C1C-9E7B-1E320F7E58CE}" type="slidenum">
              <a:rPr lang="en-CA" smtClean="0"/>
              <a:t>15</a:t>
            </a:fld>
            <a:endParaRPr lang="en-CA"/>
          </a:p>
        </p:txBody>
      </p:sp>
    </p:spTree>
    <p:extLst>
      <p:ext uri="{BB962C8B-B14F-4D97-AF65-F5344CB8AC3E}">
        <p14:creationId xmlns:p14="http://schemas.microsoft.com/office/powerpoint/2010/main" val="3024805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SPEAKING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 CSA Group has created a Technical Committee of experts from coast to coast to coast, representing the five interest groups. </a:t>
            </a:r>
          </a:p>
          <a:p>
            <a:pPr marL="228600" indent="-228600">
              <a:buAutoNum type="arabicPeriod"/>
            </a:pPr>
            <a:r>
              <a:rPr lang="en-CA" dirty="0"/>
              <a:t>User interest</a:t>
            </a:r>
          </a:p>
          <a:p>
            <a:pPr marL="228600" indent="-228600">
              <a:buAutoNum type="arabicPeriod"/>
            </a:pPr>
            <a:r>
              <a:rPr lang="en-CA" dirty="0"/>
              <a:t>Organization interest</a:t>
            </a:r>
          </a:p>
          <a:p>
            <a:pPr marL="228600" indent="-228600">
              <a:buAutoNum type="arabicPeriod"/>
            </a:pPr>
            <a:r>
              <a:rPr lang="en-CA" dirty="0"/>
              <a:t>Government interest</a:t>
            </a:r>
          </a:p>
          <a:p>
            <a:pPr marL="228600" indent="-228600">
              <a:buAutoNum type="arabicPeriod"/>
            </a:pPr>
            <a:r>
              <a:rPr lang="en-CA" dirty="0"/>
              <a:t>Service providers</a:t>
            </a:r>
          </a:p>
          <a:p>
            <a:pPr marL="228600" indent="-228600">
              <a:buAutoNum type="arabicPeriod"/>
            </a:pPr>
            <a:r>
              <a:rPr lang="en-CA" dirty="0"/>
              <a:t>General interest</a:t>
            </a:r>
          </a:p>
          <a:p>
            <a:pPr marL="228600" indent="-228600">
              <a:buAutoNum type="arabicPeriod"/>
            </a:pPr>
            <a:endParaRPr lang="en-CA" dirty="0"/>
          </a:p>
          <a:p>
            <a:pPr marL="0" indent="0">
              <a:buNone/>
            </a:pPr>
            <a:endParaRPr lang="en-CA" dirty="0"/>
          </a:p>
          <a:p>
            <a:pPr marL="0" indent="0">
              <a:buFont typeface="Arial" panose="020B0604020202020204" pitchFamily="34" charset="0"/>
              <a:buNone/>
            </a:pPr>
            <a:r>
              <a:rPr lang="en-US" b="1" dirty="0"/>
              <a:t>Recruitment of Technical Committee </a:t>
            </a:r>
          </a:p>
          <a:p>
            <a:pPr marL="380990" indent="-380990">
              <a:buFont typeface="Arial" panose="020B0604020202020204" pitchFamily="34" charset="0"/>
              <a:buChar char="•"/>
            </a:pPr>
            <a:r>
              <a:rPr lang="en-US" dirty="0"/>
              <a:t>CSA Group starts with a list of recommended candidates – over 400 from across Canada</a:t>
            </a:r>
          </a:p>
          <a:p>
            <a:pPr marL="380990" indent="-380990">
              <a:buFont typeface="Arial" panose="020B0604020202020204" pitchFamily="34" charset="0"/>
              <a:buChar char="•"/>
            </a:pPr>
            <a:r>
              <a:rPr lang="en-US" dirty="0"/>
              <a:t>The initial list is reviewed for</a:t>
            </a:r>
          </a:p>
          <a:p>
            <a:pPr marL="990575" lvl="1" indent="-380990">
              <a:buFont typeface="Arial" panose="020B0604020202020204" pitchFamily="34" charset="0"/>
              <a:buChar char="•"/>
            </a:pPr>
            <a:r>
              <a:rPr lang="en-US" dirty="0"/>
              <a:t>Distribution</a:t>
            </a:r>
          </a:p>
          <a:p>
            <a:pPr marL="990575" lvl="1" indent="-380990">
              <a:buFont typeface="Arial" panose="020B0604020202020204" pitchFamily="34" charset="0"/>
              <a:buChar char="•"/>
            </a:pPr>
            <a:r>
              <a:rPr lang="en-US" dirty="0"/>
              <a:t>Refined category profiles</a:t>
            </a:r>
          </a:p>
          <a:p>
            <a:pPr marL="990575" lvl="1" indent="-380990">
              <a:buFont typeface="Arial" panose="020B0604020202020204" pitchFamily="34" charset="0"/>
              <a:buChar char="•"/>
            </a:pPr>
            <a:r>
              <a:rPr lang="en-US" dirty="0"/>
              <a:t>Gaps</a:t>
            </a:r>
          </a:p>
          <a:p>
            <a:pPr marL="990575" lvl="1" indent="-380990">
              <a:buFont typeface="Arial" panose="020B0604020202020204" pitchFamily="34" charset="0"/>
              <a:buChar char="•"/>
            </a:pPr>
            <a:r>
              <a:rPr lang="en-US" dirty="0"/>
              <a:t>Key advocates</a:t>
            </a:r>
          </a:p>
          <a:p>
            <a:pPr marL="609585" lvl="1" indent="0">
              <a:buFont typeface="Arial" panose="020B0604020202020204" pitchFamily="34" charset="0"/>
              <a:buNone/>
            </a:pPr>
            <a:endParaRPr lang="en-US" dirty="0"/>
          </a:p>
          <a:p>
            <a:pPr marL="152385" lvl="0" indent="0">
              <a:buFont typeface="Arial" panose="020B0604020202020204" pitchFamily="34" charset="0"/>
              <a:buNone/>
            </a:pPr>
            <a:r>
              <a:rPr lang="en-US" b="1" dirty="0"/>
              <a:t>SELECTION of TC</a:t>
            </a:r>
          </a:p>
          <a:p>
            <a:pPr marL="0" indent="0">
              <a:buFont typeface="Arial" panose="020B0604020202020204" pitchFamily="34" charset="0"/>
              <a:buNone/>
            </a:pPr>
            <a:r>
              <a:rPr lang="en-US" dirty="0"/>
              <a:t>The final selection of committee members is based on</a:t>
            </a:r>
          </a:p>
          <a:p>
            <a:pPr marL="380990" indent="-380990">
              <a:buFont typeface="Arial" panose="020B0604020202020204" pitchFamily="34" charset="0"/>
              <a:buChar char="•"/>
            </a:pPr>
            <a:r>
              <a:rPr lang="en-US" dirty="0"/>
              <a:t>Expertise &amp; active participation</a:t>
            </a:r>
          </a:p>
          <a:p>
            <a:pPr marL="380990" indent="-380990">
              <a:buFont typeface="Arial" panose="020B0604020202020204" pitchFamily="34" charset="0"/>
              <a:buChar char="•"/>
            </a:pPr>
            <a:r>
              <a:rPr lang="en-US" dirty="0"/>
              <a:t>Balanced representation</a:t>
            </a:r>
          </a:p>
          <a:p>
            <a:pPr marL="380990" indent="-380990">
              <a:buFont typeface="Arial" panose="020B0604020202020204" pitchFamily="34" charset="0"/>
              <a:buChar char="•"/>
            </a:pPr>
            <a:r>
              <a:rPr lang="en-US" dirty="0"/>
              <a:t>Regional</a:t>
            </a:r>
          </a:p>
          <a:p>
            <a:pPr marL="380990" indent="-380990">
              <a:buFont typeface="Arial" panose="020B0604020202020204" pitchFamily="34" charset="0"/>
              <a:buChar char="•"/>
            </a:pPr>
            <a:r>
              <a:rPr lang="en-US" dirty="0"/>
              <a:t>Demographic</a:t>
            </a:r>
          </a:p>
          <a:p>
            <a:pPr marL="380990" indent="-380990">
              <a:buFont typeface="Arial" panose="020B0604020202020204" pitchFamily="34" charset="0"/>
              <a:buChar char="•"/>
            </a:pPr>
            <a:r>
              <a:rPr lang="en-US" dirty="0"/>
              <a:t>Issue orientation</a:t>
            </a:r>
          </a:p>
          <a:p>
            <a:pPr marL="0" indent="0">
              <a:buNone/>
            </a:pPr>
            <a:endParaRPr lang="en-CA" dirty="0"/>
          </a:p>
          <a:p>
            <a:pPr marL="228600" indent="-228600">
              <a:buAutoNum type="arabicPeriod"/>
            </a:pPr>
            <a:endParaRPr lang="en-CA" dirty="0"/>
          </a:p>
        </p:txBody>
      </p:sp>
      <p:sp>
        <p:nvSpPr>
          <p:cNvPr id="4" name="Slide Number Placeholder 3"/>
          <p:cNvSpPr>
            <a:spLocks noGrp="1"/>
          </p:cNvSpPr>
          <p:nvPr>
            <p:ph type="sldNum" sz="quarter" idx="10"/>
          </p:nvPr>
        </p:nvSpPr>
        <p:spPr/>
        <p:txBody>
          <a:bodyPr/>
          <a:lstStyle/>
          <a:p>
            <a:fld id="{7EDFCF24-B3E4-49E9-AFEB-65F239C4D64F}" type="slidenum">
              <a:rPr lang="en-CA" smtClean="0"/>
              <a:t>16</a:t>
            </a:fld>
            <a:endParaRPr lang="en-CA" dirty="0"/>
          </a:p>
        </p:txBody>
      </p:sp>
    </p:spTree>
    <p:extLst>
      <p:ext uri="{BB962C8B-B14F-4D97-AF65-F5344CB8AC3E}">
        <p14:creationId xmlns:p14="http://schemas.microsoft.com/office/powerpoint/2010/main" val="273391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SPEAKING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chemeClr val="tx1">
                    <a:lumMod val="75000"/>
                    <a:lumOff val="25000"/>
                  </a:schemeClr>
                </a:solidFill>
              </a:rPr>
              <a:t>The goal of the Standard is to support student success through the development and implementation of a practical and flexible framework that enables institutions to strengthen and promote students’ psychological health and safety.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chemeClr val="tx1">
                    <a:lumMod val="75000"/>
                    <a:lumOff val="25000"/>
                  </a:schemeClr>
                </a:solidFill>
              </a:rPr>
              <a:t>Such a framework will provide post-secondary institutions and other key partners with guidance to help them develop policies that will: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solidFill>
                  <a:schemeClr val="tx1">
                    <a:lumMod val="75000"/>
                    <a:lumOff val="25000"/>
                  </a:schemeClr>
                </a:solidFill>
              </a:rPr>
              <a:t>Increase mental health awareness and decrease stigma around mental illness and other mental health problems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solidFill>
                  <a:schemeClr val="tx1">
                    <a:lumMod val="75000"/>
                    <a:lumOff val="25000"/>
                  </a:schemeClr>
                </a:solidFill>
              </a:rPr>
              <a:t>Increase access to supports for students both on and off campus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solidFill>
                  <a:schemeClr val="tx1">
                    <a:lumMod val="75000"/>
                    <a:lumOff val="25000"/>
                  </a:schemeClr>
                </a:solidFill>
              </a:rPr>
              <a:t>Promote healthy and safe life skills that students can apply at school, at work and in daily life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solidFill>
                  <a:schemeClr val="tx1">
                    <a:lumMod val="75000"/>
                    <a:lumOff val="25000"/>
                  </a:schemeClr>
                </a:solidFill>
              </a:rPr>
              <a:t>Provide healthier and safer post-secondary institutional environments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dirty="0">
                <a:solidFill>
                  <a:schemeClr val="tx1">
                    <a:lumMod val="75000"/>
                    <a:lumOff val="25000"/>
                  </a:schemeClr>
                </a:solidFill>
              </a:rPr>
              <a:t>With these conditions in place, all students will be better positioned to succeed.</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DFCF24-B3E4-49E9-AFEB-65F239C4D64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6843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scope of the Standard will be determined by the CSA Group Technical Committee.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EE32333-3195-484C-A4A6-5EFB6AF046DB}" type="slidenum">
              <a:rPr lang="en-CA" smtClean="0"/>
              <a:t>18</a:t>
            </a:fld>
            <a:endParaRPr lang="en-CA"/>
          </a:p>
        </p:txBody>
      </p:sp>
    </p:spTree>
    <p:extLst>
      <p:ext uri="{BB962C8B-B14F-4D97-AF65-F5344CB8AC3E}">
        <p14:creationId xmlns:p14="http://schemas.microsoft.com/office/powerpoint/2010/main" val="16206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SPEAKING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Use of positive coping mechanisms</a:t>
            </a:r>
          </a:p>
          <a:p>
            <a:pPr marL="171450" indent="-171450">
              <a:buFont typeface="Arial" panose="020B0604020202020204" pitchFamily="34" charset="0"/>
              <a:buChar char="•"/>
            </a:pPr>
            <a:r>
              <a:rPr lang="en-US" sz="1200" dirty="0">
                <a:solidFill>
                  <a:schemeClr val="tx1"/>
                </a:solidFill>
              </a:rPr>
              <a:t>Willingness to disclose MH issues</a:t>
            </a:r>
          </a:p>
          <a:p>
            <a:pPr marL="171450" indent="-171450">
              <a:buFont typeface="Arial" panose="020B0604020202020204" pitchFamily="34" charset="0"/>
              <a:buChar char="•"/>
            </a:pPr>
            <a:r>
              <a:rPr lang="en-US" sz="1200" b="0" dirty="0">
                <a:solidFill>
                  <a:schemeClr val="tx1"/>
                </a:solidFill>
              </a:rPr>
              <a:t>Awareness of MH supports and services</a:t>
            </a:r>
          </a:p>
          <a:p>
            <a:pPr marL="171450" indent="-171450">
              <a:buFont typeface="Arial" panose="020B0604020202020204" pitchFamily="34" charset="0"/>
              <a:buChar char="•"/>
            </a:pPr>
            <a:r>
              <a:rPr lang="en-US" sz="1200" b="0" dirty="0">
                <a:solidFill>
                  <a:schemeClr val="tx1"/>
                </a:solidFill>
              </a:rPr>
              <a:t>Increase positive attitudes toward help seeking</a:t>
            </a:r>
          </a:p>
          <a:p>
            <a:pPr marL="171450" indent="-171450">
              <a:buFont typeface="Arial" panose="020B0604020202020204" pitchFamily="34" charset="0"/>
              <a:buChar char="•"/>
            </a:pPr>
            <a:r>
              <a:rPr lang="en-US" sz="1200" b="0" dirty="0">
                <a:solidFill>
                  <a:schemeClr val="tx1"/>
                </a:solidFill>
              </a:rPr>
              <a:t>Decreased stigma towards self and others </a:t>
            </a:r>
          </a:p>
          <a:p>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DFCF24-B3E4-49E9-AFEB-65F239C4D64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6247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SPEAKING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Responsive faculty and staff</a:t>
            </a:r>
          </a:p>
          <a:p>
            <a:pPr marL="171450" indent="-171450">
              <a:buFont typeface="Arial" panose="020B0604020202020204" pitchFamily="34" charset="0"/>
              <a:buChar char="•"/>
            </a:pPr>
            <a:r>
              <a:rPr lang="en-US" sz="1200" dirty="0">
                <a:solidFill>
                  <a:schemeClr val="tx1"/>
                </a:solidFill>
              </a:rPr>
              <a:t>Mental Health Literacy</a:t>
            </a:r>
          </a:p>
          <a:p>
            <a:pPr marL="171450" indent="-171450">
              <a:buFont typeface="Arial" panose="020B0604020202020204" pitchFamily="34" charset="0"/>
              <a:buChar char="•"/>
            </a:pPr>
            <a:r>
              <a:rPr lang="en-US" sz="1200" dirty="0">
                <a:solidFill>
                  <a:schemeClr val="tx1"/>
                </a:solidFill>
              </a:rPr>
              <a:t>Accessibility of services</a:t>
            </a:r>
          </a:p>
          <a:p>
            <a:pPr marL="171450" indent="-171450">
              <a:buFont typeface="Arial" panose="020B0604020202020204" pitchFamily="34" charset="0"/>
              <a:buChar char="•"/>
            </a:pPr>
            <a:r>
              <a:rPr lang="en-US" sz="1200" dirty="0">
                <a:solidFill>
                  <a:schemeClr val="tx1"/>
                </a:solidFill>
              </a:rPr>
              <a:t>Knowledge exchange activities</a:t>
            </a:r>
          </a:p>
          <a:p>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DFCF24-B3E4-49E9-AFEB-65F239C4D64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9247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t>TIPS: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t>It’s always best to make this personal. Our suggestion, </a:t>
            </a:r>
            <a:r>
              <a:rPr lang="en-CA" b="0" dirty="0"/>
              <a:t>after acknowledging the territory and the people, is to share what that means to you – your relationship to Indigenous Peoples, the post-secondary institutions, etc. Think about how acknowledging these relationships and this land will impact the work you’re doing.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p>
          <a:p>
            <a:r>
              <a:rPr lang="en-CA" b="0" dirty="0"/>
              <a:t>The following link goes to a page with land acknowledgements written by university-based Indigenous councils or advisory groups. You can use the appropriate acknowledgement as a starting point for what you want to say on this slide and use it to open your meeting: https://www.caut.ca/content/guide-acknowledging-first-peoples-traditional-territory. </a:t>
            </a:r>
          </a:p>
          <a:p>
            <a:r>
              <a:rPr lang="en-CA" b="0" dirty="0"/>
              <a:t>If your school is not included in the list, we recommend reaching out to the Indigenous Student Centre at your campus, or a local Indigenous organization, to ask what the appropriate land acknowledgment would be.</a:t>
            </a:r>
          </a:p>
          <a:p>
            <a:endParaRPr lang="en-CA" b="1" dirty="0"/>
          </a:p>
        </p:txBody>
      </p:sp>
      <p:sp>
        <p:nvSpPr>
          <p:cNvPr id="4" name="Slide Number Placeholder 3"/>
          <p:cNvSpPr>
            <a:spLocks noGrp="1"/>
          </p:cNvSpPr>
          <p:nvPr>
            <p:ph type="sldNum" sz="quarter" idx="10"/>
          </p:nvPr>
        </p:nvSpPr>
        <p:spPr/>
        <p:txBody>
          <a:bodyPr/>
          <a:lstStyle/>
          <a:p>
            <a:fld id="{3EE32333-3195-484C-A4A6-5EFB6AF046DB}" type="slidenum">
              <a:rPr lang="en-CA" smtClean="0"/>
              <a:t>2</a:t>
            </a:fld>
            <a:endParaRPr lang="en-CA"/>
          </a:p>
        </p:txBody>
      </p:sp>
    </p:spTree>
    <p:extLst>
      <p:ext uri="{BB962C8B-B14F-4D97-AF65-F5344CB8AC3E}">
        <p14:creationId xmlns:p14="http://schemas.microsoft.com/office/powerpoint/2010/main" val="2928439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SPEAKING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we get into the main part of today’s discussion, does anyone have any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How are we all feeling?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Need a little break?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Bathroom, fresh air, etc.? </a:t>
            </a:r>
          </a:p>
        </p:txBody>
      </p:sp>
      <p:sp>
        <p:nvSpPr>
          <p:cNvPr id="4" name="Slide Number Placeholder 3"/>
          <p:cNvSpPr>
            <a:spLocks noGrp="1"/>
          </p:cNvSpPr>
          <p:nvPr>
            <p:ph type="sldNum" sz="quarter" idx="5"/>
          </p:nvPr>
        </p:nvSpPr>
        <p:spPr/>
        <p:txBody>
          <a:bodyPr/>
          <a:lstStyle/>
          <a:p>
            <a:fld id="{3EE32333-3195-484C-A4A6-5EFB6AF046DB}" type="slidenum">
              <a:rPr lang="en-CA" smtClean="0"/>
              <a:t>21</a:t>
            </a:fld>
            <a:endParaRPr lang="en-CA"/>
          </a:p>
        </p:txBody>
      </p:sp>
    </p:spTree>
    <p:extLst>
      <p:ext uri="{BB962C8B-B14F-4D97-AF65-F5344CB8AC3E}">
        <p14:creationId xmlns:p14="http://schemas.microsoft.com/office/powerpoint/2010/main" val="2508389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SPEAKING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t>Here we’re asking you to consider anything you’ve observed or experienced that helps support mental health. Some examples include feelings of belonging, reasonable </a:t>
            </a:r>
            <a:r>
              <a:rPr lang="en-US" sz="1200" b="0" i="0" dirty="0" err="1"/>
              <a:t>courseloads</a:t>
            </a:r>
            <a:r>
              <a:rPr lang="en-US" sz="1200" b="0" i="0" dirty="0"/>
              <a:t> or access to physical fitness facilities.</a:t>
            </a:r>
            <a:endParaRPr lang="en-US" sz="1200" b="1" i="0" dirty="0"/>
          </a:p>
          <a:p>
            <a:pPr marL="0" marR="0" lvl="0" indent="0" algn="l" defTabSz="914400" rtl="0" eaLnBrk="1" fontAlgn="auto" latinLnBrk="0" hangingPunct="1">
              <a:lnSpc>
                <a:spcPct val="100000"/>
              </a:lnSpc>
              <a:spcBef>
                <a:spcPts val="1320"/>
              </a:spcBef>
              <a:spcAft>
                <a:spcPts val="0"/>
              </a:spcAft>
              <a:buClrTx/>
              <a:buSzTx/>
              <a:buFont typeface="+mj-lt"/>
              <a:buNone/>
              <a:tabLst/>
              <a:defRPr/>
            </a:pPr>
            <a:endParaRPr lang="en-US" sz="1200" b="0" i="0" dirty="0"/>
          </a:p>
          <a:p>
            <a:pPr marL="0" marR="0" lvl="0" indent="0" algn="l" defTabSz="914400" rtl="0" eaLnBrk="1" fontAlgn="auto" latinLnBrk="0" hangingPunct="1">
              <a:lnSpc>
                <a:spcPct val="100000"/>
              </a:lnSpc>
              <a:spcBef>
                <a:spcPts val="1320"/>
              </a:spcBef>
              <a:spcAft>
                <a:spcPts val="0"/>
              </a:spcAft>
              <a:buClrTx/>
              <a:buSzTx/>
              <a:buFont typeface="+mj-lt"/>
              <a:buNone/>
              <a:tabLst/>
              <a:defRPr/>
            </a:pPr>
            <a:r>
              <a:rPr lang="en-US" sz="1200" b="0" i="0" dirty="0"/>
              <a:t>For this question, we’ll... </a:t>
            </a:r>
            <a:r>
              <a:rPr lang="en-US" sz="1200" b="0" i="1" dirty="0"/>
              <a:t>[explain how you’d like to conduct the discussion for this question. See below for examples, based on group size, but feel free to use other exercises as you see fit.]</a:t>
            </a:r>
          </a:p>
          <a:p>
            <a:pPr marL="0" marR="0" lvl="0" indent="0" algn="l" defTabSz="914400" rtl="0" eaLnBrk="1" fontAlgn="auto" latinLnBrk="0" hangingPunct="1">
              <a:lnSpc>
                <a:spcPct val="100000"/>
              </a:lnSpc>
              <a:spcBef>
                <a:spcPts val="1320"/>
              </a:spcBef>
              <a:spcAft>
                <a:spcPts val="0"/>
              </a:spcAft>
              <a:buClrTx/>
              <a:buSzTx/>
              <a:buFont typeface="+mj-lt"/>
              <a:buNone/>
              <a:tabLst/>
              <a:defRPr/>
            </a:pPr>
            <a:endParaRPr lang="en-US" sz="1200" b="0" i="0" dirty="0"/>
          </a:p>
          <a:p>
            <a:r>
              <a:rPr lang="en-US" sz="1200" b="1" i="0" dirty="0"/>
              <a:t>TIPS:</a:t>
            </a:r>
          </a:p>
          <a:p>
            <a:endParaRPr lang="en-US" sz="1200" b="1" i="0" dirty="0"/>
          </a:p>
          <a:p>
            <a:pPr marL="0" marR="0" lvl="0" indent="0" algn="l" defTabSz="914400" rtl="0" eaLnBrk="1" fontAlgn="auto" latinLnBrk="0" hangingPunct="1">
              <a:lnSpc>
                <a:spcPct val="100000"/>
              </a:lnSpc>
              <a:spcBef>
                <a:spcPts val="1320"/>
              </a:spcBef>
              <a:spcAft>
                <a:spcPts val="0"/>
              </a:spcAft>
              <a:buClrTx/>
              <a:buSzTx/>
              <a:buFont typeface="+mj-lt"/>
              <a:buNone/>
              <a:tabLst/>
              <a:defRPr/>
            </a:pPr>
            <a:r>
              <a:rPr lang="en-US" sz="1200" b="0" i="1" dirty="0"/>
              <a:t>Suggested small group exercise</a:t>
            </a:r>
          </a:p>
          <a:p>
            <a:pPr marL="171450" marR="0" lvl="0" indent="-171450" algn="l" defTabSz="914400" rtl="0" eaLnBrk="1" fontAlgn="auto" latinLnBrk="0" hangingPunct="1">
              <a:lnSpc>
                <a:spcPct val="100000"/>
              </a:lnSpc>
              <a:spcBef>
                <a:spcPts val="1320"/>
              </a:spcBef>
              <a:spcAft>
                <a:spcPts val="0"/>
              </a:spcAft>
              <a:buClrTx/>
              <a:buSzTx/>
              <a:buFont typeface="Arial" panose="020B0604020202020204" pitchFamily="34" charset="0"/>
              <a:buChar char="•"/>
              <a:tabLst/>
              <a:defRPr/>
            </a:pPr>
            <a:r>
              <a:rPr lang="en-US" sz="1200" b="0" i="0" dirty="0"/>
              <a:t>Ask participants to share an example of something they’ve observed that supported mental health.</a:t>
            </a:r>
          </a:p>
          <a:p>
            <a:pPr marL="171450" marR="0" lvl="0" indent="-171450" algn="l" defTabSz="914400" rtl="0" eaLnBrk="1" fontAlgn="auto" latinLnBrk="0" hangingPunct="1">
              <a:lnSpc>
                <a:spcPct val="100000"/>
              </a:lnSpc>
              <a:spcBef>
                <a:spcPts val="1320"/>
              </a:spcBef>
              <a:spcAft>
                <a:spcPts val="0"/>
              </a:spcAft>
              <a:buClrTx/>
              <a:buSzTx/>
              <a:buFont typeface="Arial" panose="020B0604020202020204" pitchFamily="34" charset="0"/>
              <a:buChar char="•"/>
              <a:tabLst/>
              <a:defRPr/>
            </a:pPr>
            <a:endParaRPr lang="en-US" sz="1200" b="0" i="1" dirty="0"/>
          </a:p>
          <a:p>
            <a:pPr marL="0" marR="0" lvl="0" indent="0" algn="l" defTabSz="914400" rtl="0" eaLnBrk="1" fontAlgn="auto" latinLnBrk="0" hangingPunct="1">
              <a:lnSpc>
                <a:spcPct val="100000"/>
              </a:lnSpc>
              <a:spcBef>
                <a:spcPts val="1320"/>
              </a:spcBef>
              <a:spcAft>
                <a:spcPts val="0"/>
              </a:spcAft>
              <a:buClrTx/>
              <a:buSzTx/>
              <a:buFont typeface="Arial" panose="020B0604020202020204" pitchFamily="34" charset="0"/>
              <a:buNone/>
              <a:tabLst/>
              <a:defRPr/>
            </a:pPr>
            <a:r>
              <a:rPr lang="en-US" sz="1200" b="0" i="1" dirty="0"/>
              <a:t>Suggested large group exercise</a:t>
            </a:r>
          </a:p>
          <a:p>
            <a:pPr marL="171450" marR="0" lvl="0" indent="-171450" algn="l" defTabSz="914400" rtl="0" eaLnBrk="1" fontAlgn="auto" latinLnBrk="0" hangingPunct="1">
              <a:lnSpc>
                <a:spcPct val="100000"/>
              </a:lnSpc>
              <a:spcBef>
                <a:spcPts val="1320"/>
              </a:spcBef>
              <a:spcAft>
                <a:spcPts val="0"/>
              </a:spcAft>
              <a:buClrTx/>
              <a:buSzTx/>
              <a:buFont typeface="Arial" panose="020B0604020202020204" pitchFamily="34" charset="0"/>
              <a:buChar char="•"/>
              <a:tabLst/>
              <a:defRPr/>
            </a:pPr>
            <a:r>
              <a:rPr lang="en-US" sz="1200" b="0" i="0" dirty="0"/>
              <a:t>Ask participants to share examples of factors they’ve seen or experienced that have supported mental health. Have your note-taker write suggestions on a flipchart.</a:t>
            </a:r>
          </a:p>
        </p:txBody>
      </p:sp>
      <p:sp>
        <p:nvSpPr>
          <p:cNvPr id="4" name="Slide Number Placeholder 3"/>
          <p:cNvSpPr>
            <a:spLocks noGrp="1"/>
          </p:cNvSpPr>
          <p:nvPr>
            <p:ph type="sldNum" sz="quarter" idx="5"/>
          </p:nvPr>
        </p:nvSpPr>
        <p:spPr/>
        <p:txBody>
          <a:bodyPr/>
          <a:lstStyle/>
          <a:p>
            <a:fld id="{3EE32333-3195-484C-A4A6-5EFB6AF046DB}" type="slidenum">
              <a:rPr lang="en-CA" smtClean="0"/>
              <a:t>22</a:t>
            </a:fld>
            <a:endParaRPr lang="en-CA"/>
          </a:p>
        </p:txBody>
      </p:sp>
    </p:spTree>
    <p:extLst>
      <p:ext uri="{BB962C8B-B14F-4D97-AF65-F5344CB8AC3E}">
        <p14:creationId xmlns:p14="http://schemas.microsoft.com/office/powerpoint/2010/main" val="24375908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SPEAKING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Here we’re asking you to consider practices or programs you’ve heard of that have been effective at supporting mental health, or that you think could work in your own community.</a:t>
            </a:r>
            <a:endParaRPr lang="en-US" sz="1200" b="1" i="0" dirty="0"/>
          </a:p>
          <a:p>
            <a:pPr marL="0" marR="0" lvl="0" indent="0" algn="l" defTabSz="914400" rtl="0" eaLnBrk="1" fontAlgn="auto" latinLnBrk="0" hangingPunct="1">
              <a:lnSpc>
                <a:spcPct val="100000"/>
              </a:lnSpc>
              <a:spcBef>
                <a:spcPts val="1320"/>
              </a:spcBef>
              <a:spcAft>
                <a:spcPts val="0"/>
              </a:spcAft>
              <a:buClrTx/>
              <a:buSzTx/>
              <a:buFont typeface="+mj-lt"/>
              <a:buNone/>
              <a:tabLst/>
              <a:defRPr/>
            </a:pPr>
            <a:r>
              <a:rPr lang="en-US" sz="1200" b="0" i="0" dirty="0"/>
              <a:t>For this question, we’ll... </a:t>
            </a:r>
            <a:r>
              <a:rPr lang="en-US" sz="1200" b="0" i="1" dirty="0"/>
              <a:t>[explain how you’d like to conduct the discussion for this question. See below for examples, based on group size, but feel free to use other exercises as you see fit.]</a:t>
            </a:r>
          </a:p>
          <a:p>
            <a:pPr marL="0" marR="0" lvl="0" indent="0" algn="l" defTabSz="914400" rtl="0" eaLnBrk="1" fontAlgn="auto" latinLnBrk="0" hangingPunct="1">
              <a:lnSpc>
                <a:spcPct val="100000"/>
              </a:lnSpc>
              <a:spcBef>
                <a:spcPts val="1320"/>
              </a:spcBef>
              <a:spcAft>
                <a:spcPts val="0"/>
              </a:spcAft>
              <a:buClrTx/>
              <a:buSzTx/>
              <a:buFont typeface="+mj-lt"/>
              <a:buNone/>
              <a:tabLst/>
              <a:defRPr/>
            </a:pPr>
            <a:endParaRPr lang="en-US" sz="1200" b="0" i="1" dirty="0"/>
          </a:p>
          <a:p>
            <a:endParaRPr lang="en-US" sz="1200" b="1" i="0" dirty="0"/>
          </a:p>
          <a:p>
            <a:r>
              <a:rPr lang="en-US" sz="1200" b="1" i="0" dirty="0"/>
              <a:t>TIPS:</a:t>
            </a:r>
          </a:p>
          <a:p>
            <a:endParaRPr lang="en-US" sz="1200" b="1" i="0" dirty="0"/>
          </a:p>
          <a:p>
            <a:pPr marL="0" marR="0" lvl="0" indent="0" algn="l" defTabSz="914400" rtl="0" eaLnBrk="1" fontAlgn="auto" latinLnBrk="0" hangingPunct="1">
              <a:lnSpc>
                <a:spcPct val="100000"/>
              </a:lnSpc>
              <a:spcBef>
                <a:spcPts val="1320"/>
              </a:spcBef>
              <a:spcAft>
                <a:spcPts val="0"/>
              </a:spcAft>
              <a:buClrTx/>
              <a:buSzTx/>
              <a:buFont typeface="+mj-lt"/>
              <a:buNone/>
              <a:tabLst/>
              <a:defRPr/>
            </a:pPr>
            <a:r>
              <a:rPr lang="en-US" sz="1200" b="0" i="1" dirty="0"/>
              <a:t>Suggested small group exercise</a:t>
            </a:r>
          </a:p>
          <a:p>
            <a:pPr marL="171450" marR="0" lvl="0" indent="-171450" algn="l" defTabSz="914400" rtl="0" eaLnBrk="1" fontAlgn="auto" latinLnBrk="0" hangingPunct="1">
              <a:lnSpc>
                <a:spcPct val="100000"/>
              </a:lnSpc>
              <a:spcBef>
                <a:spcPts val="1320"/>
              </a:spcBef>
              <a:spcAft>
                <a:spcPts val="0"/>
              </a:spcAft>
              <a:buClrTx/>
              <a:buSzTx/>
              <a:buFont typeface="Arial" panose="020B0604020202020204" pitchFamily="34" charset="0"/>
              <a:buChar char="•"/>
              <a:tabLst/>
              <a:defRPr/>
            </a:pPr>
            <a:r>
              <a:rPr lang="en-US" sz="1200" b="0" i="0" dirty="0"/>
              <a:t>As a group, try to come up with three examples of best practices you’ve seen or heard of that are helpful.</a:t>
            </a:r>
          </a:p>
          <a:p>
            <a:pPr marL="171450" marR="0" lvl="0" indent="-171450" algn="l" defTabSz="914400" rtl="0" eaLnBrk="1" fontAlgn="auto" latinLnBrk="0" hangingPunct="1">
              <a:lnSpc>
                <a:spcPct val="100000"/>
              </a:lnSpc>
              <a:spcBef>
                <a:spcPts val="1320"/>
              </a:spcBef>
              <a:spcAft>
                <a:spcPts val="0"/>
              </a:spcAft>
              <a:buClrTx/>
              <a:buSzTx/>
              <a:buFont typeface="Arial" panose="020B0604020202020204" pitchFamily="34" charset="0"/>
              <a:buChar char="•"/>
              <a:tabLst/>
              <a:defRPr/>
            </a:pPr>
            <a:endParaRPr lang="en-US" sz="1200" b="0" i="0" dirty="0"/>
          </a:p>
          <a:p>
            <a:pPr marL="0" marR="0" lvl="0" indent="0" algn="l" defTabSz="914400" rtl="0" eaLnBrk="1" fontAlgn="auto" latinLnBrk="0" hangingPunct="1">
              <a:lnSpc>
                <a:spcPct val="100000"/>
              </a:lnSpc>
              <a:spcBef>
                <a:spcPts val="1320"/>
              </a:spcBef>
              <a:spcAft>
                <a:spcPts val="0"/>
              </a:spcAft>
              <a:buClrTx/>
              <a:buSzTx/>
              <a:buFont typeface="Arial" panose="020B0604020202020204" pitchFamily="34" charset="0"/>
              <a:buNone/>
              <a:tabLst/>
              <a:defRPr/>
            </a:pPr>
            <a:r>
              <a:rPr lang="en-US" sz="1200" b="0" i="1" dirty="0"/>
              <a:t>Suggested large group exercise</a:t>
            </a:r>
          </a:p>
          <a:p>
            <a:pPr marL="171450" marR="0" lvl="0" indent="-171450" algn="l" defTabSz="914400" rtl="0" eaLnBrk="1" fontAlgn="auto" latinLnBrk="0" hangingPunct="1">
              <a:lnSpc>
                <a:spcPct val="100000"/>
              </a:lnSpc>
              <a:spcBef>
                <a:spcPts val="1320"/>
              </a:spcBef>
              <a:spcAft>
                <a:spcPts val="0"/>
              </a:spcAft>
              <a:buClrTx/>
              <a:buSzTx/>
              <a:buFont typeface="Arial" panose="020B0604020202020204" pitchFamily="34" charset="0"/>
              <a:buChar char="•"/>
              <a:tabLst/>
              <a:defRPr/>
            </a:pPr>
            <a:r>
              <a:rPr lang="en-US" sz="1200" b="0" i="0" dirty="0"/>
              <a:t>Ask participants to provide examples of programs or practices they’ve seen or heard of that are helpful. Have your note-taker write suggestions on a flipchart.</a:t>
            </a:r>
          </a:p>
        </p:txBody>
      </p:sp>
      <p:sp>
        <p:nvSpPr>
          <p:cNvPr id="4" name="Slide Number Placeholder 3"/>
          <p:cNvSpPr>
            <a:spLocks noGrp="1"/>
          </p:cNvSpPr>
          <p:nvPr>
            <p:ph type="sldNum" sz="quarter" idx="5"/>
          </p:nvPr>
        </p:nvSpPr>
        <p:spPr/>
        <p:txBody>
          <a:bodyPr/>
          <a:lstStyle/>
          <a:p>
            <a:fld id="{3EE32333-3195-484C-A4A6-5EFB6AF046DB}" type="slidenum">
              <a:rPr lang="en-CA" smtClean="0"/>
              <a:t>23</a:t>
            </a:fld>
            <a:endParaRPr lang="en-CA"/>
          </a:p>
        </p:txBody>
      </p:sp>
    </p:spTree>
    <p:extLst>
      <p:ext uri="{BB962C8B-B14F-4D97-AF65-F5344CB8AC3E}">
        <p14:creationId xmlns:p14="http://schemas.microsoft.com/office/powerpoint/2010/main" val="1638047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SPEAKING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Here we’d like you to think about anything that stands in the </a:t>
            </a:r>
            <a:r>
              <a:rPr lang="en-US" sz="1200" b="0" i="0" dirty="0"/>
              <a:t>way of optimal mental health. Some examples might include ineffective programs, policies that make it difficult to access services, societal stigma, classroom structures, institutional barriers, etc.</a:t>
            </a:r>
          </a:p>
          <a:p>
            <a:pPr marL="0" marR="0" lvl="0" indent="0" algn="l" defTabSz="914400" rtl="0" eaLnBrk="1" fontAlgn="auto" latinLnBrk="0" hangingPunct="1">
              <a:lnSpc>
                <a:spcPct val="100000"/>
              </a:lnSpc>
              <a:spcBef>
                <a:spcPts val="1320"/>
              </a:spcBef>
              <a:spcAft>
                <a:spcPts val="0"/>
              </a:spcAft>
              <a:buClrTx/>
              <a:buSzTx/>
              <a:buFont typeface="+mj-lt"/>
              <a:buNone/>
              <a:tabLst/>
              <a:defRPr/>
            </a:pPr>
            <a:r>
              <a:rPr lang="en-US" sz="1200" b="0" i="0" dirty="0"/>
              <a:t>For this question, we’ll... </a:t>
            </a:r>
            <a:r>
              <a:rPr lang="en-US" sz="1200" b="0" i="1" dirty="0"/>
              <a:t>[explain how you’d like to conduct the discussion for this question. See below for examples, based on group size, but feel free to use other exercises as you see fit.]</a:t>
            </a:r>
          </a:p>
          <a:p>
            <a:pPr marL="0" marR="0" lvl="0" indent="0" algn="l" defTabSz="914400" rtl="0" eaLnBrk="1" fontAlgn="auto" latinLnBrk="0" hangingPunct="1">
              <a:lnSpc>
                <a:spcPct val="100000"/>
              </a:lnSpc>
              <a:spcBef>
                <a:spcPts val="1320"/>
              </a:spcBef>
              <a:spcAft>
                <a:spcPts val="0"/>
              </a:spcAft>
              <a:buClrTx/>
              <a:buSzTx/>
              <a:buFont typeface="+mj-lt"/>
              <a:buNone/>
              <a:tabLst/>
              <a:defRPr/>
            </a:pPr>
            <a:endParaRPr lang="en-US" sz="1200" b="0" i="1" dirty="0"/>
          </a:p>
          <a:p>
            <a:endParaRPr lang="en-US" sz="1200" b="1" i="0" dirty="0"/>
          </a:p>
          <a:p>
            <a:r>
              <a:rPr lang="en-US" sz="1200" b="1" i="0" dirty="0"/>
              <a:t>TIPS:</a:t>
            </a:r>
          </a:p>
          <a:p>
            <a:endParaRPr lang="en-US" sz="1200" b="1" i="0" dirty="0"/>
          </a:p>
          <a:p>
            <a:pPr marL="0" marR="0" lvl="0" indent="0" algn="l" defTabSz="914400" rtl="0" eaLnBrk="1" fontAlgn="auto" latinLnBrk="0" hangingPunct="1">
              <a:lnSpc>
                <a:spcPct val="100000"/>
              </a:lnSpc>
              <a:spcBef>
                <a:spcPts val="1320"/>
              </a:spcBef>
              <a:spcAft>
                <a:spcPts val="0"/>
              </a:spcAft>
              <a:buClrTx/>
              <a:buSzTx/>
              <a:buFont typeface="+mj-lt"/>
              <a:buNone/>
              <a:tabLst/>
              <a:defRPr/>
            </a:pPr>
            <a:r>
              <a:rPr lang="en-US" sz="1200" b="0" i="1" dirty="0"/>
              <a:t>Suggested small group exercise</a:t>
            </a:r>
          </a:p>
          <a:p>
            <a:pPr marL="171450" marR="0" lvl="0" indent="-171450" algn="l" defTabSz="914400" rtl="0" eaLnBrk="1" fontAlgn="auto" latinLnBrk="0" hangingPunct="1">
              <a:lnSpc>
                <a:spcPct val="100000"/>
              </a:lnSpc>
              <a:spcBef>
                <a:spcPts val="1320"/>
              </a:spcBef>
              <a:spcAft>
                <a:spcPts val="0"/>
              </a:spcAft>
              <a:buClrTx/>
              <a:buSzTx/>
              <a:buFont typeface="Arial" panose="020B0604020202020204" pitchFamily="34" charset="0"/>
              <a:buChar char="•"/>
              <a:tabLst/>
              <a:defRPr/>
            </a:pPr>
            <a:r>
              <a:rPr lang="en-US" sz="1200" b="0" i="0" dirty="0"/>
              <a:t>Ask participants to think of a systemic barrier that made it difficult for them or someone they know to get mental health support.</a:t>
            </a:r>
          </a:p>
          <a:p>
            <a:pPr marL="171450" marR="0" lvl="0" indent="-171450" algn="l" defTabSz="914400" rtl="0" eaLnBrk="1" fontAlgn="auto" latinLnBrk="0" hangingPunct="1">
              <a:lnSpc>
                <a:spcPct val="100000"/>
              </a:lnSpc>
              <a:spcBef>
                <a:spcPts val="1320"/>
              </a:spcBef>
              <a:spcAft>
                <a:spcPts val="0"/>
              </a:spcAft>
              <a:buClrTx/>
              <a:buSzTx/>
              <a:buFont typeface="Arial" panose="020B0604020202020204" pitchFamily="34" charset="0"/>
              <a:buChar char="•"/>
              <a:tabLst/>
              <a:defRPr/>
            </a:pPr>
            <a:endParaRPr lang="en-US" sz="1200" b="0" i="1" dirty="0"/>
          </a:p>
          <a:p>
            <a:pPr marL="0" marR="0" lvl="0" indent="0" algn="l" defTabSz="914400" rtl="0" eaLnBrk="1" fontAlgn="auto" latinLnBrk="0" hangingPunct="1">
              <a:lnSpc>
                <a:spcPct val="100000"/>
              </a:lnSpc>
              <a:spcBef>
                <a:spcPts val="1320"/>
              </a:spcBef>
              <a:spcAft>
                <a:spcPts val="0"/>
              </a:spcAft>
              <a:buClrTx/>
              <a:buSzTx/>
              <a:buFont typeface="Arial" panose="020B0604020202020204" pitchFamily="34" charset="0"/>
              <a:buNone/>
              <a:tabLst/>
              <a:defRPr/>
            </a:pPr>
            <a:r>
              <a:rPr lang="en-US" sz="1200" b="0" i="1" dirty="0"/>
              <a:t>Suggested large group exercise</a:t>
            </a:r>
          </a:p>
          <a:p>
            <a:pPr marL="171450" marR="0" lvl="0" indent="-171450" algn="l" defTabSz="914400" rtl="0" eaLnBrk="1" fontAlgn="auto" latinLnBrk="0" hangingPunct="1">
              <a:lnSpc>
                <a:spcPct val="100000"/>
              </a:lnSpc>
              <a:spcBef>
                <a:spcPts val="1320"/>
              </a:spcBef>
              <a:spcAft>
                <a:spcPts val="0"/>
              </a:spcAft>
              <a:buClrTx/>
              <a:buSzTx/>
              <a:buFont typeface="Arial" panose="020B0604020202020204" pitchFamily="34" charset="0"/>
              <a:buChar char="•"/>
              <a:tabLst/>
              <a:defRPr/>
            </a:pPr>
            <a:r>
              <a:rPr lang="en-US" sz="1200" b="0" i="0" dirty="0"/>
              <a:t>Break into smaller groups (no larger than 10) to discuss this question. Have each group come up with one or two barriers they think are most detrimental. To finish, bring the whole group back together and have each group share the barriers they came up with. Have your note-taker record these on a flipchart.</a:t>
            </a:r>
          </a:p>
        </p:txBody>
      </p:sp>
      <p:sp>
        <p:nvSpPr>
          <p:cNvPr id="4" name="Slide Number Placeholder 3"/>
          <p:cNvSpPr>
            <a:spLocks noGrp="1"/>
          </p:cNvSpPr>
          <p:nvPr>
            <p:ph type="sldNum" sz="quarter" idx="5"/>
          </p:nvPr>
        </p:nvSpPr>
        <p:spPr/>
        <p:txBody>
          <a:bodyPr/>
          <a:lstStyle/>
          <a:p>
            <a:fld id="{3EE32333-3195-484C-A4A6-5EFB6AF046DB}" type="slidenum">
              <a:rPr lang="en-CA" smtClean="0"/>
              <a:t>24</a:t>
            </a:fld>
            <a:endParaRPr lang="en-CA"/>
          </a:p>
        </p:txBody>
      </p:sp>
    </p:spTree>
    <p:extLst>
      <p:ext uri="{BB962C8B-B14F-4D97-AF65-F5344CB8AC3E}">
        <p14:creationId xmlns:p14="http://schemas.microsoft.com/office/powerpoint/2010/main" val="3946568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SPEAKING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Here we’re aiming to prioritize the absolute most important elements for making sure the Standard can really be effective.</a:t>
            </a:r>
          </a:p>
          <a:p>
            <a:pPr marL="0" marR="0" lvl="0" indent="0" algn="l" defTabSz="914400" rtl="0" eaLnBrk="1" fontAlgn="auto" latinLnBrk="0" hangingPunct="1">
              <a:lnSpc>
                <a:spcPct val="100000"/>
              </a:lnSpc>
              <a:spcBef>
                <a:spcPts val="1320"/>
              </a:spcBef>
              <a:spcAft>
                <a:spcPts val="0"/>
              </a:spcAft>
              <a:buClrTx/>
              <a:buSzTx/>
              <a:buFont typeface="+mj-lt"/>
              <a:buNone/>
              <a:tabLst/>
              <a:defRPr/>
            </a:pPr>
            <a:r>
              <a:rPr lang="en-US" sz="1200" i="0" dirty="0"/>
              <a:t>For this question, we’ll... </a:t>
            </a:r>
            <a:r>
              <a:rPr lang="en-US" sz="1200" b="0" i="1" dirty="0"/>
              <a:t>[explain how you’d like to conduct the discussion for this question. See below for examples, based on group size, but feel free to use other exercises as you see fit.]</a:t>
            </a:r>
          </a:p>
          <a:p>
            <a:pPr marL="0" marR="0" lvl="0" indent="0" algn="l" defTabSz="914400" rtl="0" eaLnBrk="1" fontAlgn="auto" latinLnBrk="0" hangingPunct="1">
              <a:lnSpc>
                <a:spcPct val="100000"/>
              </a:lnSpc>
              <a:spcBef>
                <a:spcPts val="1320"/>
              </a:spcBef>
              <a:spcAft>
                <a:spcPts val="0"/>
              </a:spcAft>
              <a:buClrTx/>
              <a:buSzTx/>
              <a:buFont typeface="+mj-lt"/>
              <a:buNone/>
              <a:tabLst/>
              <a:defRPr/>
            </a:pPr>
            <a:endParaRPr lang="en-US" sz="1200" b="0" i="1" dirty="0"/>
          </a:p>
          <a:p>
            <a:pPr marL="0" marR="0" lvl="0" indent="0" algn="l" defTabSz="914400" rtl="0" eaLnBrk="1" fontAlgn="auto" latinLnBrk="0" hangingPunct="1">
              <a:lnSpc>
                <a:spcPct val="100000"/>
              </a:lnSpc>
              <a:spcBef>
                <a:spcPts val="1320"/>
              </a:spcBef>
              <a:spcAft>
                <a:spcPts val="0"/>
              </a:spcAft>
              <a:buClrTx/>
              <a:buSzTx/>
              <a:buFont typeface="+mj-lt"/>
              <a:buNone/>
              <a:tabLst/>
              <a:defRPr/>
            </a:pPr>
            <a:endParaRPr lang="en-US" sz="1200" b="0" i="0" dirty="0"/>
          </a:p>
          <a:p>
            <a:r>
              <a:rPr lang="en-US" sz="1200" b="1" i="0" dirty="0"/>
              <a:t>TIPS:</a:t>
            </a:r>
          </a:p>
          <a:p>
            <a:endParaRPr lang="en-US" sz="1200" b="1" i="0" dirty="0"/>
          </a:p>
          <a:p>
            <a:pPr marL="0" marR="0" lvl="0" indent="0" algn="l" defTabSz="914400" rtl="0" eaLnBrk="1" fontAlgn="auto" latinLnBrk="0" hangingPunct="1">
              <a:lnSpc>
                <a:spcPct val="100000"/>
              </a:lnSpc>
              <a:spcBef>
                <a:spcPts val="1320"/>
              </a:spcBef>
              <a:spcAft>
                <a:spcPts val="0"/>
              </a:spcAft>
              <a:buClrTx/>
              <a:buSzTx/>
              <a:buFont typeface="+mj-lt"/>
              <a:buNone/>
              <a:tabLst/>
              <a:defRPr/>
            </a:pPr>
            <a:r>
              <a:rPr lang="en-US" sz="1200" b="0" i="1" dirty="0"/>
              <a:t>Suggested small group exercise</a:t>
            </a:r>
          </a:p>
          <a:p>
            <a:pPr marL="171450" marR="0" lvl="0" indent="-171450" algn="l" defTabSz="914400" rtl="0" eaLnBrk="1" fontAlgn="auto" latinLnBrk="0" hangingPunct="1">
              <a:lnSpc>
                <a:spcPct val="100000"/>
              </a:lnSpc>
              <a:spcBef>
                <a:spcPts val="1320"/>
              </a:spcBef>
              <a:spcAft>
                <a:spcPts val="0"/>
              </a:spcAft>
              <a:buClrTx/>
              <a:buSzTx/>
              <a:buFont typeface="Arial" panose="020B0604020202020204" pitchFamily="34" charset="0"/>
              <a:buChar char="•"/>
              <a:tabLst/>
              <a:defRPr/>
            </a:pPr>
            <a:r>
              <a:rPr lang="en-US" sz="1200" b="0" i="0" dirty="0"/>
              <a:t>Ask each person for their number one priority for inclusion in the Standard.</a:t>
            </a:r>
          </a:p>
          <a:p>
            <a:pPr marL="171450" marR="0" lvl="0" indent="-171450" algn="l" defTabSz="914400" rtl="0" eaLnBrk="1" fontAlgn="auto" latinLnBrk="0" hangingPunct="1">
              <a:lnSpc>
                <a:spcPct val="100000"/>
              </a:lnSpc>
              <a:spcBef>
                <a:spcPts val="1320"/>
              </a:spcBef>
              <a:spcAft>
                <a:spcPts val="0"/>
              </a:spcAft>
              <a:buClrTx/>
              <a:buSzTx/>
              <a:buFont typeface="Arial" panose="020B0604020202020204" pitchFamily="34" charset="0"/>
              <a:buChar char="•"/>
              <a:tabLst/>
              <a:defRPr/>
            </a:pPr>
            <a:endParaRPr lang="en-US" sz="1200" b="0" i="1" dirty="0"/>
          </a:p>
          <a:p>
            <a:pPr marL="0" marR="0" lvl="0" indent="0" algn="l" defTabSz="914400" rtl="0" eaLnBrk="1" fontAlgn="auto" latinLnBrk="0" hangingPunct="1">
              <a:lnSpc>
                <a:spcPct val="100000"/>
              </a:lnSpc>
              <a:spcBef>
                <a:spcPts val="1320"/>
              </a:spcBef>
              <a:spcAft>
                <a:spcPts val="0"/>
              </a:spcAft>
              <a:buClrTx/>
              <a:buSzTx/>
              <a:buFont typeface="Arial" panose="020B0604020202020204" pitchFamily="34" charset="0"/>
              <a:buNone/>
              <a:tabLst/>
              <a:defRPr/>
            </a:pPr>
            <a:r>
              <a:rPr lang="en-US" sz="1200" b="0" i="1" dirty="0"/>
              <a:t>Suggested large group exercise</a:t>
            </a:r>
          </a:p>
          <a:p>
            <a:pPr marL="171450" marR="0" lvl="0" indent="-171450" algn="l" defTabSz="914400" rtl="0" eaLnBrk="1" fontAlgn="auto" latinLnBrk="0" hangingPunct="1">
              <a:lnSpc>
                <a:spcPct val="100000"/>
              </a:lnSpc>
              <a:spcBef>
                <a:spcPts val="1320"/>
              </a:spcBef>
              <a:spcAft>
                <a:spcPts val="0"/>
              </a:spcAft>
              <a:buClrTx/>
              <a:buSzTx/>
              <a:buFont typeface="Arial" panose="020B0604020202020204" pitchFamily="34" charset="0"/>
              <a:buChar char="•"/>
              <a:tabLst/>
              <a:defRPr/>
            </a:pPr>
            <a:r>
              <a:rPr lang="en-US" sz="1200" b="0" i="0"/>
              <a:t>Post the </a:t>
            </a:r>
            <a:r>
              <a:rPr lang="en-US" sz="1200" b="0" i="0" dirty="0"/>
              <a:t>flipcharts from the previous exercises, along with a blank one and some markers. Give each participants 3–5 </a:t>
            </a:r>
            <a:r>
              <a:rPr lang="en-US" sz="1200" b="0" i="0" dirty="0" err="1"/>
              <a:t>coloured</a:t>
            </a:r>
            <a:r>
              <a:rPr lang="en-US" sz="1200" b="0" i="0" dirty="0"/>
              <a:t> stickers and invite them to either place stickers next to the topics they think are the highest priorities or add a new one to the blank sheet.</a:t>
            </a:r>
          </a:p>
        </p:txBody>
      </p:sp>
      <p:sp>
        <p:nvSpPr>
          <p:cNvPr id="4" name="Slide Number Placeholder 3"/>
          <p:cNvSpPr>
            <a:spLocks noGrp="1"/>
          </p:cNvSpPr>
          <p:nvPr>
            <p:ph type="sldNum" sz="quarter" idx="5"/>
          </p:nvPr>
        </p:nvSpPr>
        <p:spPr/>
        <p:txBody>
          <a:bodyPr/>
          <a:lstStyle/>
          <a:p>
            <a:fld id="{3EE32333-3195-484C-A4A6-5EFB6AF046DB}" type="slidenum">
              <a:rPr lang="en-CA" smtClean="0"/>
              <a:t>25</a:t>
            </a:fld>
            <a:endParaRPr lang="en-CA"/>
          </a:p>
        </p:txBody>
      </p:sp>
    </p:spTree>
    <p:extLst>
      <p:ext uri="{BB962C8B-B14F-4D97-AF65-F5344CB8AC3E}">
        <p14:creationId xmlns:p14="http://schemas.microsoft.com/office/powerpoint/2010/main" val="24197131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SPEAKING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dirty="0"/>
              <a:t>[Recap what you heard today.]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0" dirty="0"/>
              <a:t>I want to thank you all very much for being here today and for sharing your perspectives about this important topic. I’ll be taking your input and submitting it to the CSA Group technical committee in the next few days. They’ll use it to develop the Standard, which will be available for public review starting in August. You can visit the CSA Group website for more details about how to participate in the review process — I’ll be sending you that link in an email.</a:t>
            </a:r>
          </a:p>
          <a:p>
            <a:pPr marL="0" marR="0" lvl="0" indent="0" algn="l" defTabSz="914400" rtl="0" eaLnBrk="1" fontAlgn="auto" latinLnBrk="0" hangingPunct="1">
              <a:lnSpc>
                <a:spcPct val="100000"/>
              </a:lnSpc>
              <a:spcBef>
                <a:spcPts val="1320"/>
              </a:spcBef>
              <a:spcAft>
                <a:spcPts val="0"/>
              </a:spcAft>
              <a:buClrTx/>
              <a:buSzTx/>
              <a:buFont typeface="+mj-lt"/>
              <a:buNone/>
              <a:tabLst/>
              <a:defRPr/>
            </a:pPr>
            <a:endParaRPr lang="en-CA" sz="1200" i="0" dirty="0"/>
          </a:p>
          <a:p>
            <a:pPr marL="0" marR="0" lvl="0" indent="0" algn="l" defTabSz="914400" rtl="0" eaLnBrk="1" fontAlgn="auto" latinLnBrk="0" hangingPunct="1">
              <a:lnSpc>
                <a:spcPct val="100000"/>
              </a:lnSpc>
              <a:spcBef>
                <a:spcPts val="1320"/>
              </a:spcBef>
              <a:spcAft>
                <a:spcPts val="0"/>
              </a:spcAft>
              <a:buClrTx/>
              <a:buSzTx/>
              <a:buFont typeface="+mj-lt"/>
              <a:buNone/>
              <a:tabLst/>
              <a:defRPr/>
            </a:pPr>
            <a:r>
              <a:rPr lang="en-CA" sz="1200" i="0" dirty="0"/>
              <a:t>Before we go, I’d just like to remind you all one more time about the importance of self-care. We’ve talked about some difficult things today, so I want you all to do what you need to to protect your mental health. If you need to reach out, please do not hesitate to do so.</a:t>
            </a:r>
            <a:endParaRPr lang="en-US" sz="1200" i="1" dirty="0"/>
          </a:p>
        </p:txBody>
      </p:sp>
      <p:sp>
        <p:nvSpPr>
          <p:cNvPr id="4" name="Slide Number Placeholder 3"/>
          <p:cNvSpPr>
            <a:spLocks noGrp="1"/>
          </p:cNvSpPr>
          <p:nvPr>
            <p:ph type="sldNum" sz="quarter" idx="5"/>
          </p:nvPr>
        </p:nvSpPr>
        <p:spPr/>
        <p:txBody>
          <a:bodyPr/>
          <a:lstStyle/>
          <a:p>
            <a:fld id="{3EE32333-3195-484C-A4A6-5EFB6AF046DB}" type="slidenum">
              <a:rPr lang="en-CA" smtClean="0"/>
              <a:t>26</a:t>
            </a:fld>
            <a:endParaRPr lang="en-CA"/>
          </a:p>
        </p:txBody>
      </p:sp>
    </p:spTree>
    <p:extLst>
      <p:ext uri="{BB962C8B-B14F-4D97-AF65-F5344CB8AC3E}">
        <p14:creationId xmlns:p14="http://schemas.microsoft.com/office/powerpoint/2010/main" val="14694654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SPEAKING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If you’d like to stay involved with the MHCC or keep informed about the Standard development process, you can follow the MHCC and use #</a:t>
            </a:r>
            <a:r>
              <a:rPr lang="en-CA" dirty="0" err="1"/>
              <a:t>studentsuccess</a:t>
            </a:r>
            <a:r>
              <a:rPr lang="en-CA" dirty="0"/>
              <a:t>.</a:t>
            </a:r>
          </a:p>
        </p:txBody>
      </p:sp>
      <p:sp>
        <p:nvSpPr>
          <p:cNvPr id="4" name="Slide Number Placeholder 3"/>
          <p:cNvSpPr>
            <a:spLocks noGrp="1"/>
          </p:cNvSpPr>
          <p:nvPr>
            <p:ph type="sldNum" sz="quarter" idx="10"/>
          </p:nvPr>
        </p:nvSpPr>
        <p:spPr/>
        <p:txBody>
          <a:bodyPr/>
          <a:lstStyle/>
          <a:p>
            <a:fld id="{7EDFCF24-B3E4-49E9-AFEB-65F239C4D64F}" type="slidenum">
              <a:rPr lang="en-CA" smtClean="0"/>
              <a:t>27</a:t>
            </a:fld>
            <a:endParaRPr lang="en-CA" dirty="0"/>
          </a:p>
        </p:txBody>
      </p:sp>
    </p:spTree>
    <p:extLst>
      <p:ext uri="{BB962C8B-B14F-4D97-AF65-F5344CB8AC3E}">
        <p14:creationId xmlns:p14="http://schemas.microsoft.com/office/powerpoint/2010/main" val="95514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dirty="0"/>
              <a:t>TIPS:</a:t>
            </a:r>
          </a:p>
          <a:p>
            <a:endParaRPr lang="en-US" sz="1200" b="1" i="0" dirty="0"/>
          </a:p>
          <a:p>
            <a:r>
              <a:rPr lang="en-US" sz="1200" i="0" dirty="0"/>
              <a:t>If your meeting is very long, you may want to adjust the agenda to include lunch and health breaks.</a:t>
            </a:r>
          </a:p>
          <a:p>
            <a:endParaRPr lang="en-US" sz="1200" i="0" dirty="0"/>
          </a:p>
          <a:p>
            <a:r>
              <a:rPr lang="en-US" sz="1200" i="0" dirty="0"/>
              <a:t>Depending on how your meeting is set up, you may also wish to adjust the group discussion step and explain more about that process (will you discuss the questions in sequence, will you break into smaller groups to discuss one or all questions, etc.).</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SPEAKING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I’d like to start by welcoming you all to this dialogue. My name is </a:t>
            </a:r>
            <a:r>
              <a:rPr lang="en-CA" b="1" dirty="0"/>
              <a:t>[Name]</a:t>
            </a:r>
            <a:r>
              <a:rPr lang="en-CA" dirty="0"/>
              <a:t>, and I’m </a:t>
            </a:r>
            <a:r>
              <a:rPr lang="en-CA" b="1" dirty="0"/>
              <a:t>[Explain who you are, if you represent an organization, etc. Explain briefly why you wanted to host this dialogue.] </a:t>
            </a:r>
            <a:r>
              <a:rPr lang="en-CA" dirty="0"/>
              <a:t>Before we get into the main discussion, I’d just like to let you know that the bathrooms are </a:t>
            </a:r>
            <a:r>
              <a:rPr lang="en-CA" b="1" dirty="0"/>
              <a:t>[Provide directions]</a:t>
            </a:r>
            <a:r>
              <a:rPr lang="en-CA" dirty="0"/>
              <a:t>.</a:t>
            </a:r>
            <a:endParaRPr lang="en-CA" b="1" dirty="0"/>
          </a:p>
          <a:p>
            <a:endParaRPr lang="en-US" sz="1200" dirty="0"/>
          </a:p>
          <a:p>
            <a:r>
              <a:rPr lang="en-US" sz="1200" dirty="0"/>
              <a:t>Here’s how our session will flow today. I’ll present some background information to give you some context about why we’re having this dialogue in the first place.</a:t>
            </a:r>
          </a:p>
          <a:p>
            <a:endParaRPr lang="en-US" sz="1200" dirty="0"/>
          </a:p>
          <a:p>
            <a:r>
              <a:rPr lang="en-US" sz="1200" dirty="0"/>
              <a:t>Then we’ll do a quick warm-up activity to get everyone comfortable with each other and ready to discuss our topics for today.</a:t>
            </a:r>
          </a:p>
          <a:p>
            <a:endParaRPr lang="en-US" sz="1200" dirty="0"/>
          </a:p>
          <a:p>
            <a:r>
              <a:rPr lang="en-US" sz="1200" dirty="0"/>
              <a:t>After that, we’ll present our main questions for the day and we’ll get into discussing them. We’ll spend about </a:t>
            </a:r>
            <a:r>
              <a:rPr lang="en-US" sz="1200" b="1" dirty="0"/>
              <a:t>[x time]</a:t>
            </a:r>
            <a:r>
              <a:rPr lang="en-US" sz="1200" dirty="0"/>
              <a:t> on that stage to give us a chance to cover as much as possible.</a:t>
            </a:r>
          </a:p>
          <a:p>
            <a:endParaRPr lang="en-US" sz="1200" dirty="0"/>
          </a:p>
          <a:p>
            <a:r>
              <a:rPr lang="en-US" sz="1200" dirty="0"/>
              <a:t>Then we’ll have a brief roundtable on what we learned today, and we’ll check in with everyone to make sure we’re leaving in a good headspace.</a:t>
            </a:r>
          </a:p>
          <a:p>
            <a:endParaRPr lang="en-US" sz="1200" dirty="0"/>
          </a:p>
          <a:p>
            <a:r>
              <a:rPr lang="en-US" sz="1200" dirty="0"/>
              <a:t>We’ll finish up by going over what happens next, and then we’ll be done.</a:t>
            </a:r>
          </a:p>
        </p:txBody>
      </p:sp>
      <p:sp>
        <p:nvSpPr>
          <p:cNvPr id="4" name="Slide Number Placeholder 3"/>
          <p:cNvSpPr>
            <a:spLocks noGrp="1"/>
          </p:cNvSpPr>
          <p:nvPr>
            <p:ph type="sldNum" sz="quarter" idx="5"/>
          </p:nvPr>
        </p:nvSpPr>
        <p:spPr/>
        <p:txBody>
          <a:bodyPr/>
          <a:lstStyle/>
          <a:p>
            <a:fld id="{3EE32333-3195-484C-A4A6-5EFB6AF046DB}" type="slidenum">
              <a:rPr lang="en-CA" smtClean="0"/>
              <a:t>3</a:t>
            </a:fld>
            <a:endParaRPr lang="en-CA"/>
          </a:p>
        </p:txBody>
      </p:sp>
    </p:spTree>
    <p:extLst>
      <p:ext uri="{BB962C8B-B14F-4D97-AF65-F5344CB8AC3E}">
        <p14:creationId xmlns:p14="http://schemas.microsoft.com/office/powerpoint/2010/main" val="738135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dirty="0"/>
              <a:t>TIPS:</a:t>
            </a:r>
          </a:p>
          <a:p>
            <a:endParaRPr lang="en-US" sz="1200"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You may choose to provide the contact information for your local distress </a:t>
            </a:r>
            <a:r>
              <a:rPr lang="en-US" sz="1200" i="0" dirty="0" err="1"/>
              <a:t>centre</a:t>
            </a:r>
            <a:r>
              <a:rPr lang="en-US" sz="1200" i="0" dirty="0"/>
              <a:t> instead of or in addition to the national line. You can find your nearest distress </a:t>
            </a:r>
            <a:r>
              <a:rPr lang="en-US" sz="1200" i="0" dirty="0" err="1"/>
              <a:t>centre</a:t>
            </a:r>
            <a:r>
              <a:rPr lang="en-US" sz="1200" i="0" dirty="0"/>
              <a:t> at this URL: https://</a:t>
            </a:r>
            <a:r>
              <a:rPr lang="en-US" sz="1200" i="0" dirty="0" err="1"/>
              <a:t>suicideprevention.ca</a:t>
            </a:r>
            <a:r>
              <a:rPr lang="en-US" sz="1200" i="0" dirty="0"/>
              <a:t>/need-help/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You can also include contact information for any campus mental health resources that are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If you have one or more support people present, introduce them to the group, and let participants know they can reach out to these people if they need anything.</a:t>
            </a:r>
          </a:p>
          <a:p>
            <a:endParaRPr lang="en-US" sz="1200" dirty="0"/>
          </a:p>
          <a:p>
            <a:endParaRPr lang="en-US" sz="1200" dirty="0"/>
          </a:p>
        </p:txBody>
      </p:sp>
      <p:sp>
        <p:nvSpPr>
          <p:cNvPr id="4" name="Slide Number Placeholder 3"/>
          <p:cNvSpPr>
            <a:spLocks noGrp="1"/>
          </p:cNvSpPr>
          <p:nvPr>
            <p:ph type="sldNum" sz="quarter" idx="5"/>
          </p:nvPr>
        </p:nvSpPr>
        <p:spPr/>
        <p:txBody>
          <a:bodyPr/>
          <a:lstStyle/>
          <a:p>
            <a:fld id="{3EE32333-3195-484C-A4A6-5EFB6AF046DB}" type="slidenum">
              <a:rPr lang="en-CA" smtClean="0"/>
              <a:t>4</a:t>
            </a:fld>
            <a:endParaRPr lang="en-CA"/>
          </a:p>
        </p:txBody>
      </p:sp>
    </p:spTree>
    <p:extLst>
      <p:ext uri="{BB962C8B-B14F-4D97-AF65-F5344CB8AC3E}">
        <p14:creationId xmlns:p14="http://schemas.microsoft.com/office/powerpoint/2010/main" val="243689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Note that you can find a set of Safer Space guidelines in the Tools and additional resources section of the Dialogue in a Box guide.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SPEAKING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Before we get going, I’d like to set some guidelines for making sure we have a productive, respectful and safe discussion today. </a:t>
            </a:r>
            <a:r>
              <a:rPr lang="en-CA" b="1" dirty="0"/>
              <a:t>[Present safer space guidelines and ask if anyone has any additional guidelines they’d like to include.]</a:t>
            </a:r>
            <a:endParaRPr lang="en-US" sz="1200" dirty="0"/>
          </a:p>
          <a:p>
            <a:endParaRPr lang="en-US" sz="1200" dirty="0"/>
          </a:p>
          <a:p>
            <a:r>
              <a:rPr lang="en-US" sz="1200" dirty="0"/>
              <a:t>I’d also like to remind you all that we may get into some heavy subject matter today, and it’s really important that you all take care of yourselves and of each other. As I mentioned, if at any point things get to be too much and you need to excuse yourself, please do so. And I urge you to get in touch with a distress </a:t>
            </a:r>
            <a:r>
              <a:rPr lang="en-US" sz="1200" dirty="0" err="1"/>
              <a:t>centre</a:t>
            </a:r>
            <a:r>
              <a:rPr lang="en-US" sz="1200" dirty="0"/>
              <a:t> if you need to, either during this session or later.</a:t>
            </a:r>
          </a:p>
          <a:p>
            <a:endParaRPr lang="en-US" sz="1200" dirty="0"/>
          </a:p>
          <a:p>
            <a:r>
              <a:rPr lang="en-US" sz="1200" dirty="0"/>
              <a:t>And now, to get ourselves warmed up and ready to share our experiences, I’d like to invite you all to </a:t>
            </a:r>
            <a:r>
              <a:rPr lang="en-US" sz="1200" b="1" dirty="0"/>
              <a:t>[introduce &amp; conduct your warm-up activity – see the guide for example activities]</a:t>
            </a:r>
            <a:r>
              <a:rPr lang="en-US" sz="1200" b="0" dirty="0"/>
              <a:t>.</a:t>
            </a:r>
            <a:endParaRPr lang="en-US" sz="1200" dirty="0"/>
          </a:p>
          <a:p>
            <a:endParaRPr lang="en-US" dirty="0"/>
          </a:p>
        </p:txBody>
      </p:sp>
      <p:sp>
        <p:nvSpPr>
          <p:cNvPr id="4" name="Slide Number Placeholder 3"/>
          <p:cNvSpPr>
            <a:spLocks noGrp="1"/>
          </p:cNvSpPr>
          <p:nvPr>
            <p:ph type="sldNum" sz="quarter" idx="5"/>
          </p:nvPr>
        </p:nvSpPr>
        <p:spPr/>
        <p:txBody>
          <a:bodyPr/>
          <a:lstStyle/>
          <a:p>
            <a:fld id="{3EE32333-3195-484C-A4A6-5EFB6AF046DB}" type="slidenum">
              <a:rPr lang="en-CA" smtClean="0"/>
              <a:t>5</a:t>
            </a:fld>
            <a:endParaRPr lang="en-CA"/>
          </a:p>
        </p:txBody>
      </p:sp>
    </p:spTree>
    <p:extLst>
      <p:ext uri="{BB962C8B-B14F-4D97-AF65-F5344CB8AC3E}">
        <p14:creationId xmlns:p14="http://schemas.microsoft.com/office/powerpoint/2010/main" val="2699888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Note that you can find a set of Safer Space guidelines in the Tools and additional resources section of the Dialogue in a Box guide.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SPEAKING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Before we get going, I’d like to set some guidelines for making sure we have a productive, respectful and safe discussion today. </a:t>
            </a:r>
            <a:r>
              <a:rPr lang="en-CA" b="1" dirty="0"/>
              <a:t>[Present safer space guidelines and ask if anyone has any additional guidelines they’d like to include.]</a:t>
            </a:r>
            <a:endParaRPr lang="en-US" sz="1200" dirty="0"/>
          </a:p>
          <a:p>
            <a:endParaRPr lang="en-US" sz="1200" dirty="0"/>
          </a:p>
          <a:p>
            <a:r>
              <a:rPr lang="en-US" sz="1200" dirty="0"/>
              <a:t>I’d also like to remind you all that we may get into some heavy subject matter today, and it’s really important that you all take care of yourselves and of each other. As I mentioned, if at any point things get to be too much and you need to excuse yourself, please do so. And I urge you to get in touch with a distress </a:t>
            </a:r>
            <a:r>
              <a:rPr lang="en-US" sz="1200" dirty="0" err="1"/>
              <a:t>centre</a:t>
            </a:r>
            <a:r>
              <a:rPr lang="en-US" sz="1200" dirty="0"/>
              <a:t> if you need to, either during this session or later.</a:t>
            </a:r>
          </a:p>
          <a:p>
            <a:endParaRPr lang="en-US" sz="1200" dirty="0"/>
          </a:p>
          <a:p>
            <a:r>
              <a:rPr lang="en-US" sz="1200" dirty="0"/>
              <a:t>And now, to get ourselves warmed up and ready to share our experiences, I’d like to invite you all to </a:t>
            </a:r>
            <a:r>
              <a:rPr lang="en-US" sz="1200" b="1" dirty="0"/>
              <a:t>[introduce &amp; conduct your warm-up activity – see the guide for example activities]</a:t>
            </a:r>
            <a:r>
              <a:rPr lang="en-US" sz="1200" b="0" dirty="0"/>
              <a:t>.</a:t>
            </a:r>
            <a:endParaRPr lang="en-US" sz="1200" dirty="0"/>
          </a:p>
          <a:p>
            <a:endParaRPr lang="en-US" dirty="0"/>
          </a:p>
        </p:txBody>
      </p:sp>
      <p:sp>
        <p:nvSpPr>
          <p:cNvPr id="4" name="Slide Number Placeholder 3"/>
          <p:cNvSpPr>
            <a:spLocks noGrp="1"/>
          </p:cNvSpPr>
          <p:nvPr>
            <p:ph type="sldNum" sz="quarter" idx="5"/>
          </p:nvPr>
        </p:nvSpPr>
        <p:spPr/>
        <p:txBody>
          <a:bodyPr/>
          <a:lstStyle/>
          <a:p>
            <a:fld id="{3EE32333-3195-484C-A4A6-5EFB6AF046DB}" type="slidenum">
              <a:rPr lang="en-CA" smtClean="0"/>
              <a:t>6</a:t>
            </a:fld>
            <a:endParaRPr lang="en-CA"/>
          </a:p>
        </p:txBody>
      </p:sp>
    </p:spTree>
    <p:extLst>
      <p:ext uri="{BB962C8B-B14F-4D97-AF65-F5344CB8AC3E}">
        <p14:creationId xmlns:p14="http://schemas.microsoft.com/office/powerpoint/2010/main" val="1175115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SPEAKING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There are two million students right now in higher education — at universities, colleges, CEGEPs, polytechnics,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Most students are between 16 and 24, which is also the age range with the highest rates of mental health diagnoses.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solidFill>
                  <a:srgbClr val="FF0000"/>
                </a:solidFill>
              </a:rPr>
              <a:t>Specific factors that contribute to Post Secondary Student mental health stress include: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200" b="0" dirty="0">
                <a:solidFill>
                  <a:srgbClr val="FF0000"/>
                </a:solidFill>
              </a:rPr>
              <a:t>Moving to a new place/country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200" b="0" dirty="0">
                <a:solidFill>
                  <a:srgbClr val="FF0000"/>
                </a:solidFill>
              </a:rPr>
              <a:t>Citizenship/immigration status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200" b="0" dirty="0">
                <a:solidFill>
                  <a:srgbClr val="FF0000"/>
                </a:solidFill>
              </a:rPr>
              <a:t>Stigma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200" b="0" dirty="0">
                <a:solidFill>
                  <a:srgbClr val="FF0000"/>
                </a:solidFill>
              </a:rPr>
              <a:t>Feelings of belonging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200" b="0" dirty="0">
                <a:solidFill>
                  <a:srgbClr val="FF0000"/>
                </a:solidFill>
              </a:rPr>
              <a:t>Experiences of oppression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200" b="0" dirty="0">
                <a:solidFill>
                  <a:srgbClr val="FF0000"/>
                </a:solidFill>
              </a:rPr>
              <a:t>Discrimination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200" b="0" dirty="0">
                <a:solidFill>
                  <a:srgbClr val="FF0000"/>
                </a:solidFill>
              </a:rPr>
              <a:t>Colonialism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200" b="0" dirty="0">
                <a:solidFill>
                  <a:srgbClr val="FF0000"/>
                </a:solidFill>
              </a:rPr>
              <a:t>Accessibility issues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200" b="0" dirty="0">
                <a:solidFill>
                  <a:srgbClr val="FF0000"/>
                </a:solidFill>
              </a:rPr>
              <a:t>Life stage or transition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CA" sz="1200" b="0" dirty="0">
              <a:solidFill>
                <a:srgbClr val="FF0000"/>
              </a:solidFill>
            </a:endParaRPr>
          </a:p>
          <a:p>
            <a:pPr marL="0" lvl="0" indent="0" algn="l">
              <a:buFont typeface="Arial" panose="020B0604020202020204" pitchFamily="34" charset="0"/>
              <a:buNone/>
            </a:pPr>
            <a:r>
              <a:rPr lang="en-CA" sz="1200" b="0" dirty="0">
                <a:highlight>
                  <a:srgbClr val="FFFF00"/>
                </a:highlight>
              </a:rPr>
              <a:t>There are so many different types of students and life stages to consider including: </a:t>
            </a:r>
            <a:endParaRPr lang="en-US" sz="1200" b="0" dirty="0">
              <a:highlight>
                <a:srgbClr val="FFFF00"/>
              </a:highlight>
            </a:endParaRPr>
          </a:p>
          <a:p>
            <a:pPr marL="171450" lvl="0" indent="-171450" algn="l">
              <a:buFont typeface="Arial" panose="020B0604020202020204" pitchFamily="34" charset="0"/>
              <a:buChar char="•"/>
            </a:pPr>
            <a:r>
              <a:rPr lang="en-US" sz="1200" b="0" dirty="0">
                <a:highlight>
                  <a:srgbClr val="FFFF00"/>
                </a:highlight>
              </a:rPr>
              <a:t>Distant / Online students </a:t>
            </a:r>
          </a:p>
          <a:p>
            <a:pPr marL="171450" lvl="0" indent="-171450" algn="l">
              <a:buFont typeface="Arial" panose="020B0604020202020204" pitchFamily="34" charset="0"/>
              <a:buChar char="•"/>
            </a:pPr>
            <a:r>
              <a:rPr lang="en-US" sz="1200" b="0" dirty="0">
                <a:highlight>
                  <a:srgbClr val="FFFF00"/>
                </a:highlight>
              </a:rPr>
              <a:t>live on campus or off campus</a:t>
            </a:r>
          </a:p>
          <a:p>
            <a:pPr marL="171450" lvl="0" indent="-171450" algn="l">
              <a:buFont typeface="Arial" panose="020B0604020202020204" pitchFamily="34" charset="0"/>
              <a:buChar char="•"/>
            </a:pPr>
            <a:r>
              <a:rPr lang="en-US" sz="1200" b="0" dirty="0">
                <a:highlight>
                  <a:srgbClr val="FFFF00"/>
                </a:highlight>
              </a:rPr>
              <a:t>are a resident or commuter</a:t>
            </a:r>
          </a:p>
          <a:p>
            <a:pPr marL="171450" lvl="0" indent="-171450" algn="l">
              <a:buFont typeface="Arial" panose="020B0604020202020204" pitchFamily="34" charset="0"/>
              <a:buChar char="•"/>
            </a:pPr>
            <a:r>
              <a:rPr lang="en-US" sz="1200" b="0" dirty="0">
                <a:highlight>
                  <a:srgbClr val="FFFF00"/>
                </a:highlight>
              </a:rPr>
              <a:t>live at home or live independently</a:t>
            </a:r>
          </a:p>
          <a:p>
            <a:pPr marL="171450" lvl="0" indent="-171450" algn="l">
              <a:buFont typeface="Arial" panose="020B0604020202020204" pitchFamily="34" charset="0"/>
              <a:buChar char="•"/>
            </a:pPr>
            <a:r>
              <a:rPr lang="en-US" sz="1200" b="0" dirty="0">
                <a:highlight>
                  <a:srgbClr val="FFFF00"/>
                </a:highlight>
              </a:rPr>
              <a:t>work during academic year or do not work </a:t>
            </a:r>
          </a:p>
          <a:p>
            <a:pPr marL="171450" lvl="0" indent="-171450">
              <a:buFont typeface="Arial" panose="020B0604020202020204" pitchFamily="34" charset="0"/>
              <a:buChar char="•"/>
            </a:pPr>
            <a:r>
              <a:rPr lang="en-US" sz="1200" b="0" dirty="0">
                <a:highlight>
                  <a:srgbClr val="FFFF00"/>
                </a:highlight>
              </a:rPr>
              <a:t>work on campus or off campus</a:t>
            </a:r>
          </a:p>
          <a:p>
            <a:pPr marL="0" lvl="0" indent="0">
              <a:buFont typeface="Arial" panose="020B0604020202020204" pitchFamily="34" charset="0"/>
              <a:buNone/>
            </a:pPr>
            <a:endParaRPr lang="en-US" b="0" dirty="0">
              <a:highlight>
                <a:srgbClr val="FFFF00"/>
              </a:highlight>
            </a:endParaRPr>
          </a:p>
          <a:p>
            <a:pPr lvl="0" algn="l"/>
            <a:r>
              <a:rPr lang="en-CA" sz="1200" b="0" dirty="0"/>
              <a:t>For all these reasons, post-secondary instituti</a:t>
            </a:r>
            <a:r>
              <a:rPr lang="en-CA" sz="1200" dirty="0"/>
              <a:t>ons are facing increased demands and pressures to support the mental health and wellbeing of their students in order to support student academic success.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DFCF24-B3E4-49E9-AFEB-65F239C4D64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9223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563" y="1516063"/>
            <a:ext cx="5456238" cy="40925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SPEAKING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white"/>
                </a:solidFill>
              </a:rPr>
              <a:t>Mental health is not binary — that is, a person is not either mentally healthy or mentally unhealthy. It exists on a continuum, and may or may not be related to a mental illness.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white"/>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white"/>
                </a:solidFill>
              </a:rPr>
              <a:t>It’s also not static. A person’s mental health can fluctuate along the continuum at various points of their life.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white"/>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white"/>
                </a:solidFill>
              </a:rPr>
              <a:t>Thinking of it this way helps to avoid stigmatizing labels and non-professional diagnoses.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white"/>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Source: Keyes, C. L. M. (2002). The mental health continuum: From languishing to flourishing in life. Journal of Health and Behavior Research</a:t>
            </a:r>
            <a:endParaRPr lang="en-US" dirty="0"/>
          </a:p>
        </p:txBody>
      </p:sp>
      <p:sp>
        <p:nvSpPr>
          <p:cNvPr id="4" name="Slide Number Placeholder 3"/>
          <p:cNvSpPr>
            <a:spLocks noGrp="1"/>
          </p:cNvSpPr>
          <p:nvPr>
            <p:ph type="sldNum" sz="quarter" idx="10"/>
          </p:nvPr>
        </p:nvSpPr>
        <p:spPr/>
        <p:txBody>
          <a:bodyPr/>
          <a:lstStyle/>
          <a:p>
            <a:pPr>
              <a:defRPr/>
            </a:pPr>
            <a:fld id="{EAC2DB2E-9E79-407A-8259-C00BD50EB1C0}"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1492258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SPEAKING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0" i="1" dirty="0"/>
              <a:t>Stress:</a:t>
            </a:r>
          </a:p>
          <a:p>
            <a:r>
              <a:rPr lang="en-CA" b="0" dirty="0"/>
              <a:t>Results from the 2016 National College Health Assessment survey, conducted among 43,000 post-secondary students at 43 institutions across Canada, indicate a high prevalence of stress among students.</a:t>
            </a:r>
          </a:p>
          <a:p>
            <a:r>
              <a:rPr lang="en-CA" b="0" dirty="0"/>
              <a:t>Sources of stress identified in the literature include: </a:t>
            </a:r>
          </a:p>
          <a:p>
            <a:endParaRPr lang="en-CA" b="1" dirty="0"/>
          </a:p>
          <a:p>
            <a:pPr marL="171450" indent="-171450">
              <a:buFont typeface="Arial" panose="020B0604020202020204" pitchFamily="34" charset="0"/>
              <a:buChar char="•"/>
            </a:pPr>
            <a:r>
              <a:rPr lang="en-CA" dirty="0"/>
              <a:t>Academics (time management, assignments, exams, etc.)</a:t>
            </a:r>
          </a:p>
          <a:p>
            <a:pPr marL="171450" indent="-171450">
              <a:buFont typeface="Arial" panose="020B0604020202020204" pitchFamily="34" charset="0"/>
              <a:buChar char="•"/>
            </a:pPr>
            <a:r>
              <a:rPr lang="en-CA" dirty="0"/>
              <a:t>Campus culture (includes environmental issues such as racism, sexism, sexual harassment and perceived safety, in addition to socio-cultural issues like pressure to fit in, pressure to engage in substance use during socialization, etc.)</a:t>
            </a:r>
          </a:p>
          <a:p>
            <a:pPr marL="171450" indent="-171450">
              <a:buFont typeface="Arial" panose="020B0604020202020204" pitchFamily="34" charset="0"/>
              <a:buChar char="•"/>
            </a:pPr>
            <a:r>
              <a:rPr lang="en-CA" dirty="0"/>
              <a:t>Adjustment to post-secondary life</a:t>
            </a:r>
          </a:p>
          <a:p>
            <a:pPr marL="171450" indent="-171450">
              <a:buFont typeface="Arial" panose="020B0604020202020204" pitchFamily="34" charset="0"/>
              <a:buChar char="•"/>
            </a:pPr>
            <a:r>
              <a:rPr lang="en-CA" dirty="0"/>
              <a:t>Financial stress </a:t>
            </a:r>
          </a:p>
          <a:p>
            <a:pPr marL="171450" indent="-171450">
              <a:buFont typeface="Arial" panose="020B0604020202020204" pitchFamily="34" charset="0"/>
              <a:buChar char="•"/>
            </a:pPr>
            <a:r>
              <a:rPr lang="en-CA" dirty="0"/>
              <a:t>Relationships/Interpersonal stress</a:t>
            </a:r>
          </a:p>
          <a:p>
            <a:pPr marL="171450" indent="-171450">
              <a:buFont typeface="Arial" panose="020B0604020202020204" pitchFamily="34" charset="0"/>
              <a:buChar char="•"/>
            </a:pPr>
            <a:r>
              <a:rPr lang="en-CA" dirty="0"/>
              <a:t>Concern for the future (i.e., securing a job)</a:t>
            </a:r>
          </a:p>
          <a:p>
            <a:pPr marL="171450" indent="-171450">
              <a:buFont typeface="Arial" panose="020B0604020202020204" pitchFamily="34" charset="0"/>
              <a:buChar char="•"/>
            </a:pPr>
            <a:endParaRPr lang="en-CA" dirty="0"/>
          </a:p>
          <a:p>
            <a:r>
              <a:rPr lang="en-CA" b="0" i="1" dirty="0"/>
              <a:t>Distress:</a:t>
            </a:r>
          </a:p>
          <a:p>
            <a:r>
              <a:rPr lang="en-CA" b="0" dirty="0"/>
              <a:t>Anxiety (18.4%) and depression (14.7%) were the most prevalent diagnosed mental illnesses during the past 12-month period, with just over one-fifth of students (20.4%) reporting having received a professional diagnosis of depression at some point in their lifetime. </a:t>
            </a:r>
          </a:p>
          <a:p>
            <a:endParaRPr lang="en-CA"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0" i="1" dirty="0"/>
              <a:t>Impact on academics:</a:t>
            </a:r>
          </a:p>
          <a:p>
            <a:r>
              <a:rPr lang="en-CA" b="0" dirty="0"/>
              <a:t>Stress and distress has repeatedly been linked to negative academic outcomes, including reduced academic achievement, challenges with alertness and reduced ability to focus, and student attrition and retention. 65% of students surveyed said stress had some negative impact on their studies.</a:t>
            </a:r>
          </a:p>
          <a:p>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DFCF24-B3E4-49E9-AFEB-65F239C4D64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0831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Slide">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685800" y="5703269"/>
            <a:ext cx="7772400" cy="365800"/>
          </a:xfrm>
          <a:prstGeom prst="rect">
            <a:avLst/>
          </a:prstGeom>
        </p:spPr>
        <p:txBody>
          <a:bodyPr/>
          <a:lstStyle>
            <a:lvl1pPr marL="0" indent="0">
              <a:buNone/>
              <a:defRPr sz="1400">
                <a:solidFill>
                  <a:srgbClr val="12A9D9"/>
                </a:solidFill>
              </a:defRPr>
            </a:lvl1pPr>
          </a:lstStyle>
          <a:p>
            <a:pPr lvl="0"/>
            <a:r>
              <a:rPr lang="en-CA" dirty="0"/>
              <a:t>Date / Time / Name</a:t>
            </a:r>
          </a:p>
        </p:txBody>
      </p:sp>
      <p:sp>
        <p:nvSpPr>
          <p:cNvPr id="7" name="Title 1"/>
          <p:cNvSpPr>
            <a:spLocks noGrp="1"/>
          </p:cNvSpPr>
          <p:nvPr>
            <p:ph type="ctrTitle" hasCustomPrompt="1"/>
          </p:nvPr>
        </p:nvSpPr>
        <p:spPr>
          <a:xfrm>
            <a:off x="685800" y="3549019"/>
            <a:ext cx="7772400" cy="1200549"/>
          </a:xfrm>
          <a:prstGeom prst="rect">
            <a:avLst/>
          </a:prstGeom>
        </p:spPr>
        <p:txBody>
          <a:bodyPr>
            <a:normAutofit/>
          </a:bodyPr>
          <a:lstStyle>
            <a:lvl1pPr algn="l">
              <a:lnSpc>
                <a:spcPct val="70000"/>
              </a:lnSpc>
              <a:defRPr sz="5000" b="0" i="0" cap="none" baseline="0">
                <a:solidFill>
                  <a:srgbClr val="12A9D9"/>
                </a:solidFill>
                <a:latin typeface="Calibri Light"/>
                <a:cs typeface="Calibri Light"/>
              </a:defRPr>
            </a:lvl1pPr>
          </a:lstStyle>
          <a:p>
            <a:r>
              <a:rPr lang="en-CA" dirty="0"/>
              <a:t>Presentation Title</a:t>
            </a:r>
            <a:endParaRPr lang="en-US" dirty="0"/>
          </a:p>
        </p:txBody>
      </p:sp>
      <p:sp>
        <p:nvSpPr>
          <p:cNvPr id="9" name="Subtitle 2"/>
          <p:cNvSpPr>
            <a:spLocks noGrp="1"/>
          </p:cNvSpPr>
          <p:nvPr>
            <p:ph type="subTitle" idx="10" hasCustomPrompt="1"/>
          </p:nvPr>
        </p:nvSpPr>
        <p:spPr>
          <a:xfrm>
            <a:off x="685800" y="4758289"/>
            <a:ext cx="7772400" cy="558568"/>
          </a:xfrm>
          <a:prstGeom prst="rect">
            <a:avLst/>
          </a:prstGeom>
        </p:spPr>
        <p:txBody>
          <a:bodyPr>
            <a:normAutofit/>
          </a:bodyPr>
          <a:lstStyle>
            <a:lvl1pPr marL="0" indent="0" algn="l">
              <a:buNone/>
              <a:defRPr sz="2000" b="0" i="0" baseline="0">
                <a:solidFill>
                  <a:srgbClr val="12A9D9"/>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Presentation Subtitle</a:t>
            </a:r>
          </a:p>
        </p:txBody>
      </p:sp>
    </p:spTree>
    <p:extLst>
      <p:ext uri="{BB962C8B-B14F-4D97-AF65-F5344CB8AC3E}">
        <p14:creationId xmlns:p14="http://schemas.microsoft.com/office/powerpoint/2010/main" val="1937864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251DDD-AAB9-4346-9D87-E97F0AFE0255}" type="datetimeFigureOut">
              <a:rPr lang="en-CA" smtClean="0"/>
              <a:t>22/02/2019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87B28D5-6570-47A0-8AB6-7ACC226886BF}" type="slidenum">
              <a:rPr lang="en-CA" smtClean="0"/>
              <a:t>‹#›</a:t>
            </a:fld>
            <a:endParaRPr lang="en-CA"/>
          </a:p>
        </p:txBody>
      </p:sp>
    </p:spTree>
    <p:extLst>
      <p:ext uri="{BB962C8B-B14F-4D97-AF65-F5344CB8AC3E}">
        <p14:creationId xmlns:p14="http://schemas.microsoft.com/office/powerpoint/2010/main" val="2852035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Slide w/ bullets">
    <p:spTree>
      <p:nvGrpSpPr>
        <p:cNvPr id="1" name=""/>
        <p:cNvGrpSpPr/>
        <p:nvPr/>
      </p:nvGrpSpPr>
      <p:grpSpPr>
        <a:xfrm>
          <a:off x="0" y="0"/>
          <a:ext cx="0" cy="0"/>
          <a:chOff x="0" y="0"/>
          <a:chExt cx="0" cy="0"/>
        </a:xfrm>
      </p:grpSpPr>
      <p:sp>
        <p:nvSpPr>
          <p:cNvPr id="8" name="Content Placeholder 2"/>
          <p:cNvSpPr>
            <a:spLocks noGrp="1"/>
          </p:cNvSpPr>
          <p:nvPr>
            <p:ph idx="10"/>
          </p:nvPr>
        </p:nvSpPr>
        <p:spPr>
          <a:xfrm>
            <a:off x="685800" y="2234256"/>
            <a:ext cx="7866174" cy="3689851"/>
          </a:xfrm>
          <a:prstGeom prst="rect">
            <a:avLst/>
          </a:prstGeom>
        </p:spPr>
        <p:txBody>
          <a:bodyPr/>
          <a:lstStyle>
            <a:lvl1pPr marL="0" indent="0">
              <a:buFontTx/>
              <a:buNone/>
              <a:defRPr sz="2000"/>
            </a:lvl1pPr>
            <a:lvl2pPr marL="742950" indent="-285750">
              <a:buFont typeface="Arial"/>
              <a:buChar char="•"/>
              <a:defRPr sz="1800"/>
            </a:lvl2pPr>
            <a:lvl3pPr marL="1005840" indent="-228600">
              <a:buFont typeface="Arial"/>
              <a:buChar char="•"/>
              <a:defRPr sz="1600"/>
            </a:lvl3pPr>
            <a:lvl4pPr marL="1280160" indent="-228600">
              <a:buFont typeface="Arial"/>
              <a:buChar char="•"/>
              <a:defRPr sz="1400"/>
            </a:lvl4pPr>
            <a:lvl5pPr marL="1554480" indent="-228600">
              <a:buFont typeface="Arial"/>
              <a:buChar char="•"/>
              <a:defRPr sz="1400"/>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3" name="Subtitle 2"/>
          <p:cNvSpPr>
            <a:spLocks noGrp="1"/>
          </p:cNvSpPr>
          <p:nvPr>
            <p:ph type="subTitle" idx="1" hasCustomPrompt="1"/>
          </p:nvPr>
        </p:nvSpPr>
        <p:spPr>
          <a:xfrm>
            <a:off x="685799" y="1804572"/>
            <a:ext cx="7866175" cy="429684"/>
          </a:xfrm>
          <a:prstGeom prst="rect">
            <a:avLst/>
          </a:prstGeom>
        </p:spPr>
        <p:txBody>
          <a:bodyPr/>
          <a:lstStyle>
            <a:lvl1pPr marL="0" indent="0" algn="l">
              <a:buNone/>
              <a:defRPr sz="2400" b="0" i="0">
                <a:solidFill>
                  <a:srgbClr val="1155A0"/>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Subhead</a:t>
            </a:r>
            <a:endParaRPr lang="en-US" dirty="0"/>
          </a:p>
        </p:txBody>
      </p:sp>
      <p:sp>
        <p:nvSpPr>
          <p:cNvPr id="2" name="Title 1"/>
          <p:cNvSpPr>
            <a:spLocks noGrp="1"/>
          </p:cNvSpPr>
          <p:nvPr>
            <p:ph type="ctrTitle" hasCustomPrompt="1"/>
          </p:nvPr>
        </p:nvSpPr>
        <p:spPr>
          <a:xfrm>
            <a:off x="685800" y="1085965"/>
            <a:ext cx="7866174" cy="718607"/>
          </a:xfrm>
          <a:prstGeom prst="rect">
            <a:avLst/>
          </a:prstGeom>
        </p:spPr>
        <p:txBody>
          <a:bodyPr/>
          <a:lstStyle>
            <a:lvl1pPr algn="l">
              <a:defRPr sz="4000" b="0" i="0" cap="none" baseline="0">
                <a:solidFill>
                  <a:srgbClr val="12A9D9"/>
                </a:solidFill>
                <a:latin typeface="Calibri Light"/>
                <a:cs typeface="Calibri Light"/>
              </a:defRPr>
            </a:lvl1pPr>
          </a:lstStyle>
          <a:p>
            <a:r>
              <a:rPr lang="en-CA" dirty="0"/>
              <a:t>Header</a:t>
            </a:r>
            <a:endParaRPr lang="en-US" dirty="0"/>
          </a:p>
        </p:txBody>
      </p:sp>
    </p:spTree>
    <p:extLst>
      <p:ext uri="{BB962C8B-B14F-4D97-AF65-F5344CB8AC3E}">
        <p14:creationId xmlns:p14="http://schemas.microsoft.com/office/powerpoint/2010/main" val="1367769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085967"/>
            <a:ext cx="7866174" cy="718607"/>
          </a:xfrm>
          <a:prstGeom prst="rect">
            <a:avLst/>
          </a:prstGeom>
        </p:spPr>
        <p:txBody>
          <a:bodyPr/>
          <a:lstStyle>
            <a:lvl1pPr algn="l">
              <a:defRPr sz="3000" b="0" i="0" cap="none" baseline="0">
                <a:solidFill>
                  <a:srgbClr val="12A9D9"/>
                </a:solidFill>
                <a:latin typeface="Calibri Light"/>
                <a:cs typeface="Calibri Light"/>
              </a:defRPr>
            </a:lvl1pPr>
          </a:lstStyle>
          <a:p>
            <a:r>
              <a:rPr lang="en-CA" dirty="0"/>
              <a:t>Header</a:t>
            </a:r>
            <a:endParaRPr lang="en-US" dirty="0"/>
          </a:p>
        </p:txBody>
      </p:sp>
      <p:sp>
        <p:nvSpPr>
          <p:cNvPr id="3" name="Subtitle 2"/>
          <p:cNvSpPr>
            <a:spLocks noGrp="1"/>
          </p:cNvSpPr>
          <p:nvPr>
            <p:ph type="subTitle" idx="1" hasCustomPrompt="1"/>
          </p:nvPr>
        </p:nvSpPr>
        <p:spPr>
          <a:xfrm>
            <a:off x="685800" y="1804572"/>
            <a:ext cx="7866175" cy="429684"/>
          </a:xfrm>
          <a:prstGeom prst="rect">
            <a:avLst/>
          </a:prstGeom>
        </p:spPr>
        <p:txBody>
          <a:bodyPr/>
          <a:lstStyle>
            <a:lvl1pPr marL="0" indent="0" algn="l">
              <a:buNone/>
              <a:defRPr sz="1800" b="0" i="0">
                <a:solidFill>
                  <a:srgbClr val="1155A0"/>
                </a:solidFill>
                <a:latin typeface="Calibri"/>
                <a:cs typeface="Calibri"/>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CA" dirty="0"/>
              <a:t>Subhead</a:t>
            </a:r>
            <a:endParaRPr lang="en-US" dirty="0"/>
          </a:p>
        </p:txBody>
      </p:sp>
      <p:sp>
        <p:nvSpPr>
          <p:cNvPr id="8" name="Content Placeholder 2"/>
          <p:cNvSpPr>
            <a:spLocks noGrp="1"/>
          </p:cNvSpPr>
          <p:nvPr>
            <p:ph idx="10"/>
          </p:nvPr>
        </p:nvSpPr>
        <p:spPr>
          <a:xfrm>
            <a:off x="685800" y="2234257"/>
            <a:ext cx="7866174" cy="3689851"/>
          </a:xfrm>
          <a:prstGeom prst="rect">
            <a:avLst/>
          </a:prstGeom>
        </p:spPr>
        <p:txBody>
          <a:bodyPr/>
          <a:lstStyle>
            <a:lvl1pPr marL="0" indent="0">
              <a:buFontTx/>
              <a:buNone/>
              <a:defRPr sz="1500"/>
            </a:lvl1pPr>
            <a:lvl2pPr marL="557213" indent="-214313">
              <a:buFont typeface="Arial"/>
              <a:buChar char="•"/>
              <a:defRPr sz="1350"/>
            </a:lvl2pPr>
            <a:lvl3pPr marL="857250" indent="-171450">
              <a:buFont typeface="Lucida Grande"/>
              <a:buChar char="-"/>
              <a:defRPr sz="1200"/>
            </a:lvl3pPr>
            <a:lvl4pPr marL="1200150" indent="-171450">
              <a:buFont typeface="Courier New"/>
              <a:buChar char="o"/>
              <a:defRPr sz="1050"/>
            </a:lvl4pPr>
            <a:lvl5pPr marL="1543050" indent="-171450">
              <a:buFont typeface="Lucida Grande"/>
              <a:buChar char="-"/>
              <a:defRPr sz="1050"/>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873665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6062" y="95625"/>
            <a:ext cx="8675045" cy="865632"/>
          </a:xfrm>
        </p:spPr>
        <p:txBody>
          <a:bodyPr/>
          <a:lstStyle/>
          <a:p>
            <a:r>
              <a:rPr lang="en-US"/>
              <a:t>Click to edit Master title style</a:t>
            </a:r>
            <a:endParaRPr lang="en-CA" dirty="0"/>
          </a:p>
        </p:txBody>
      </p:sp>
      <p:sp>
        <p:nvSpPr>
          <p:cNvPr id="3" name="Content Placeholder 2"/>
          <p:cNvSpPr>
            <a:spLocks noGrp="1"/>
          </p:cNvSpPr>
          <p:nvPr>
            <p:ph idx="1"/>
          </p:nvPr>
        </p:nvSpPr>
        <p:spPr>
          <a:xfrm>
            <a:off x="214899" y="1258763"/>
            <a:ext cx="8675045" cy="4563556"/>
          </a:xfrm>
        </p:spPr>
        <p:txBody>
          <a:bodyPr/>
          <a:lstStyle>
            <a:lvl1pPr marL="342892" indent="-342892">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6" name="Slide Number Placeholder 5"/>
          <p:cNvSpPr>
            <a:spLocks noGrp="1"/>
          </p:cNvSpPr>
          <p:nvPr>
            <p:ph type="sldNum" sz="quarter" idx="12"/>
          </p:nvPr>
        </p:nvSpPr>
        <p:spPr/>
        <p:txBody>
          <a:bodyPr/>
          <a:lstStyle/>
          <a:p>
            <a:fld id="{109E51F3-3668-4B50-84FF-7E33CB608040}" type="slidenum">
              <a:rPr lang="en-CA" smtClean="0"/>
              <a:pPr/>
              <a:t>‹#›</a:t>
            </a:fld>
            <a:endParaRPr lang="en-CA" dirty="0"/>
          </a:p>
        </p:txBody>
      </p:sp>
    </p:spTree>
    <p:extLst>
      <p:ext uri="{BB962C8B-B14F-4D97-AF65-F5344CB8AC3E}">
        <p14:creationId xmlns:p14="http://schemas.microsoft.com/office/powerpoint/2010/main" val="3253241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Blue">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685800" y="5703269"/>
            <a:ext cx="7772400" cy="365800"/>
          </a:xfrm>
          <a:prstGeom prst="rect">
            <a:avLst/>
          </a:prstGeom>
        </p:spPr>
        <p:txBody>
          <a:bodyPr/>
          <a:lstStyle>
            <a:lvl1pPr marL="0" indent="0">
              <a:buNone/>
              <a:defRPr sz="1400">
                <a:solidFill>
                  <a:schemeClr val="bg1"/>
                </a:solidFill>
              </a:defRPr>
            </a:lvl1pPr>
          </a:lstStyle>
          <a:p>
            <a:pPr lvl="0"/>
            <a:r>
              <a:rPr lang="en-CA" dirty="0"/>
              <a:t>Date / Time / Name</a:t>
            </a:r>
          </a:p>
        </p:txBody>
      </p:sp>
      <p:sp>
        <p:nvSpPr>
          <p:cNvPr id="8" name="Subtitle 2"/>
          <p:cNvSpPr>
            <a:spLocks noGrp="1"/>
          </p:cNvSpPr>
          <p:nvPr>
            <p:ph type="subTitle" idx="10" hasCustomPrompt="1"/>
          </p:nvPr>
        </p:nvSpPr>
        <p:spPr>
          <a:xfrm>
            <a:off x="685800" y="3335889"/>
            <a:ext cx="7772400" cy="558568"/>
          </a:xfrm>
          <a:prstGeom prst="rect">
            <a:avLst/>
          </a:prstGeom>
        </p:spPr>
        <p:txBody>
          <a:bodyPr>
            <a:normAutofit/>
          </a:bodyPr>
          <a:lstStyle>
            <a:lvl1pPr marL="0" indent="0" algn="l">
              <a:buNone/>
              <a:defRPr sz="2000" b="0" i="0" baseline="0">
                <a:solidFill>
                  <a:schemeClr val="bg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Presentation Subtitle</a:t>
            </a:r>
          </a:p>
        </p:txBody>
      </p:sp>
      <p:sp>
        <p:nvSpPr>
          <p:cNvPr id="7" name="Title 1"/>
          <p:cNvSpPr>
            <a:spLocks noGrp="1"/>
          </p:cNvSpPr>
          <p:nvPr>
            <p:ph type="ctrTitle" hasCustomPrompt="1"/>
          </p:nvPr>
        </p:nvSpPr>
        <p:spPr>
          <a:xfrm>
            <a:off x="685800" y="2126619"/>
            <a:ext cx="7772400" cy="1200549"/>
          </a:xfrm>
          <a:prstGeom prst="rect">
            <a:avLst/>
          </a:prstGeom>
        </p:spPr>
        <p:txBody>
          <a:bodyPr>
            <a:normAutofit/>
          </a:bodyPr>
          <a:lstStyle>
            <a:lvl1pPr algn="l">
              <a:lnSpc>
                <a:spcPct val="70000"/>
              </a:lnSpc>
              <a:defRPr sz="5000" b="0" i="0" cap="none" baseline="0">
                <a:solidFill>
                  <a:schemeClr val="bg1"/>
                </a:solidFill>
                <a:latin typeface="Calibri Light"/>
                <a:cs typeface="Calibri Light"/>
              </a:defRPr>
            </a:lvl1pPr>
          </a:lstStyle>
          <a:p>
            <a:r>
              <a:rPr lang="en-CA" dirty="0"/>
              <a:t>Presentation Title</a:t>
            </a:r>
            <a:endParaRPr lang="en-US" dirty="0"/>
          </a:p>
        </p:txBody>
      </p:sp>
    </p:spTree>
    <p:extLst>
      <p:ext uri="{BB962C8B-B14F-4D97-AF65-F5344CB8AC3E}">
        <p14:creationId xmlns:p14="http://schemas.microsoft.com/office/powerpoint/2010/main" val="1896277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685800" y="5703269"/>
            <a:ext cx="7772400" cy="365800"/>
          </a:xfrm>
          <a:prstGeom prst="rect">
            <a:avLst/>
          </a:prstGeom>
        </p:spPr>
        <p:txBody>
          <a:bodyPr/>
          <a:lstStyle>
            <a:lvl1pPr marL="0" indent="0">
              <a:buNone/>
              <a:defRPr sz="1400">
                <a:solidFill>
                  <a:srgbClr val="12A9D9"/>
                </a:solidFill>
              </a:defRPr>
            </a:lvl1pPr>
          </a:lstStyle>
          <a:p>
            <a:pPr lvl="0"/>
            <a:r>
              <a:rPr lang="en-CA" dirty="0"/>
              <a:t>Date / Time / Name</a:t>
            </a:r>
          </a:p>
        </p:txBody>
      </p:sp>
      <p:sp>
        <p:nvSpPr>
          <p:cNvPr id="6" name="Subtitle 2"/>
          <p:cNvSpPr>
            <a:spLocks noGrp="1"/>
          </p:cNvSpPr>
          <p:nvPr>
            <p:ph type="subTitle" idx="10" hasCustomPrompt="1"/>
          </p:nvPr>
        </p:nvSpPr>
        <p:spPr>
          <a:xfrm>
            <a:off x="685800" y="3335889"/>
            <a:ext cx="7772400" cy="558568"/>
          </a:xfrm>
          <a:prstGeom prst="rect">
            <a:avLst/>
          </a:prstGeom>
        </p:spPr>
        <p:txBody>
          <a:bodyPr>
            <a:normAutofit/>
          </a:bodyPr>
          <a:lstStyle>
            <a:lvl1pPr marL="0" indent="0" algn="l">
              <a:buNone/>
              <a:defRPr sz="2000" b="0" i="0" baseline="0">
                <a:solidFill>
                  <a:srgbClr val="12A9D9"/>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Presentation Subtitle</a:t>
            </a:r>
          </a:p>
        </p:txBody>
      </p:sp>
      <p:sp>
        <p:nvSpPr>
          <p:cNvPr id="5" name="Title 1"/>
          <p:cNvSpPr>
            <a:spLocks noGrp="1"/>
          </p:cNvSpPr>
          <p:nvPr>
            <p:ph type="ctrTitle" hasCustomPrompt="1"/>
          </p:nvPr>
        </p:nvSpPr>
        <p:spPr>
          <a:xfrm>
            <a:off x="685800" y="2126619"/>
            <a:ext cx="7772400" cy="1200549"/>
          </a:xfrm>
          <a:prstGeom prst="rect">
            <a:avLst/>
          </a:prstGeom>
        </p:spPr>
        <p:txBody>
          <a:bodyPr>
            <a:normAutofit/>
          </a:bodyPr>
          <a:lstStyle>
            <a:lvl1pPr algn="l">
              <a:lnSpc>
                <a:spcPct val="70000"/>
              </a:lnSpc>
              <a:defRPr sz="5000" b="0" i="0" cap="none" baseline="0">
                <a:solidFill>
                  <a:srgbClr val="12A9D9"/>
                </a:solidFill>
                <a:latin typeface="Calibri Light"/>
                <a:cs typeface="Calibri Light"/>
              </a:defRPr>
            </a:lvl1pPr>
          </a:lstStyle>
          <a:p>
            <a:r>
              <a:rPr lang="en-CA" dirty="0"/>
              <a:t>Presentation Title</a:t>
            </a:r>
            <a:endParaRPr lang="en-US" dirty="0"/>
          </a:p>
        </p:txBody>
      </p:sp>
    </p:spTree>
    <p:extLst>
      <p:ext uri="{BB962C8B-B14F-4D97-AF65-F5344CB8AC3E}">
        <p14:creationId xmlns:p14="http://schemas.microsoft.com/office/powerpoint/2010/main" val="1618257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685800" y="5703269"/>
            <a:ext cx="7772400" cy="365800"/>
          </a:xfrm>
          <a:prstGeom prst="rect">
            <a:avLst/>
          </a:prstGeom>
        </p:spPr>
        <p:txBody>
          <a:bodyPr/>
          <a:lstStyle>
            <a:lvl1pPr marL="0" indent="0">
              <a:buNone/>
              <a:defRPr sz="1400">
                <a:solidFill>
                  <a:schemeClr val="bg1"/>
                </a:solidFill>
              </a:defRPr>
            </a:lvl1pPr>
          </a:lstStyle>
          <a:p>
            <a:pPr lvl="0"/>
            <a:r>
              <a:rPr lang="en-CA" dirty="0"/>
              <a:t>Date / Time / Name</a:t>
            </a:r>
          </a:p>
        </p:txBody>
      </p:sp>
      <p:sp>
        <p:nvSpPr>
          <p:cNvPr id="8" name="Subtitle 2"/>
          <p:cNvSpPr>
            <a:spLocks noGrp="1"/>
          </p:cNvSpPr>
          <p:nvPr>
            <p:ph type="subTitle" idx="10" hasCustomPrompt="1"/>
          </p:nvPr>
        </p:nvSpPr>
        <p:spPr>
          <a:xfrm>
            <a:off x="685800" y="3335889"/>
            <a:ext cx="7772400" cy="558568"/>
          </a:xfrm>
          <a:prstGeom prst="rect">
            <a:avLst/>
          </a:prstGeom>
        </p:spPr>
        <p:txBody>
          <a:bodyPr>
            <a:normAutofit/>
          </a:bodyPr>
          <a:lstStyle>
            <a:lvl1pPr marL="0" indent="0" algn="l">
              <a:buNone/>
              <a:defRPr sz="2000" b="0" i="0" baseline="0">
                <a:solidFill>
                  <a:schemeClr val="bg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Section Subtitle</a:t>
            </a:r>
          </a:p>
        </p:txBody>
      </p:sp>
      <p:sp>
        <p:nvSpPr>
          <p:cNvPr id="7" name="Title 1"/>
          <p:cNvSpPr>
            <a:spLocks noGrp="1"/>
          </p:cNvSpPr>
          <p:nvPr>
            <p:ph type="ctrTitle" hasCustomPrompt="1"/>
          </p:nvPr>
        </p:nvSpPr>
        <p:spPr>
          <a:xfrm>
            <a:off x="685800" y="2126619"/>
            <a:ext cx="7772400" cy="1200549"/>
          </a:xfrm>
          <a:prstGeom prst="rect">
            <a:avLst/>
          </a:prstGeom>
        </p:spPr>
        <p:txBody>
          <a:bodyPr>
            <a:normAutofit/>
          </a:bodyPr>
          <a:lstStyle>
            <a:lvl1pPr algn="l">
              <a:lnSpc>
                <a:spcPct val="70000"/>
              </a:lnSpc>
              <a:defRPr sz="5000" b="0" i="0" cap="none" baseline="0">
                <a:solidFill>
                  <a:schemeClr val="bg1"/>
                </a:solidFill>
                <a:latin typeface="Calibri Light"/>
                <a:cs typeface="Calibri Light"/>
              </a:defRPr>
            </a:lvl1pPr>
          </a:lstStyle>
          <a:p>
            <a:r>
              <a:rPr lang="en-CA" dirty="0"/>
              <a:t>Section Title</a:t>
            </a:r>
            <a:endParaRPr lang="en-US" dirty="0"/>
          </a:p>
        </p:txBody>
      </p:sp>
    </p:spTree>
    <p:extLst>
      <p:ext uri="{BB962C8B-B14F-4D97-AF65-F5344CB8AC3E}">
        <p14:creationId xmlns:p14="http://schemas.microsoft.com/office/powerpoint/2010/main" val="714220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685800" y="5553902"/>
            <a:ext cx="7772400" cy="365800"/>
          </a:xfrm>
          <a:prstGeom prst="rect">
            <a:avLst/>
          </a:prstGeom>
        </p:spPr>
        <p:txBody>
          <a:bodyPr/>
          <a:lstStyle>
            <a:lvl1pPr marL="0" indent="0">
              <a:buNone/>
              <a:defRPr sz="1400">
                <a:solidFill>
                  <a:srgbClr val="1155A0"/>
                </a:solidFill>
              </a:defRPr>
            </a:lvl1pPr>
          </a:lstStyle>
          <a:p>
            <a:pPr lvl="0"/>
            <a:r>
              <a:rPr lang="en-CA" dirty="0"/>
              <a:t>Date / Time / Name</a:t>
            </a:r>
          </a:p>
        </p:txBody>
      </p:sp>
      <p:sp>
        <p:nvSpPr>
          <p:cNvPr id="6" name="Subtitle 2"/>
          <p:cNvSpPr>
            <a:spLocks noGrp="1"/>
          </p:cNvSpPr>
          <p:nvPr>
            <p:ph type="subTitle" idx="10" hasCustomPrompt="1"/>
          </p:nvPr>
        </p:nvSpPr>
        <p:spPr>
          <a:xfrm>
            <a:off x="685800" y="4995334"/>
            <a:ext cx="7772400" cy="558568"/>
          </a:xfrm>
          <a:prstGeom prst="rect">
            <a:avLst/>
          </a:prstGeom>
        </p:spPr>
        <p:txBody>
          <a:bodyPr>
            <a:normAutofit/>
          </a:bodyPr>
          <a:lstStyle>
            <a:lvl1pPr marL="0" indent="0" algn="l">
              <a:buNone/>
              <a:defRPr sz="2000" b="0" i="0" baseline="0">
                <a:solidFill>
                  <a:srgbClr val="1155A0"/>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Section Subtitle</a:t>
            </a:r>
          </a:p>
        </p:txBody>
      </p:sp>
      <p:sp>
        <p:nvSpPr>
          <p:cNvPr id="5" name="Title 1"/>
          <p:cNvSpPr>
            <a:spLocks noGrp="1"/>
          </p:cNvSpPr>
          <p:nvPr>
            <p:ph type="ctrTitle" hasCustomPrompt="1"/>
          </p:nvPr>
        </p:nvSpPr>
        <p:spPr>
          <a:xfrm>
            <a:off x="685800" y="3695924"/>
            <a:ext cx="7772400" cy="1299410"/>
          </a:xfrm>
          <a:prstGeom prst="rect">
            <a:avLst/>
          </a:prstGeom>
        </p:spPr>
        <p:txBody>
          <a:bodyPr>
            <a:normAutofit/>
          </a:bodyPr>
          <a:lstStyle>
            <a:lvl1pPr algn="l">
              <a:lnSpc>
                <a:spcPct val="70000"/>
              </a:lnSpc>
              <a:defRPr sz="5000" b="0" i="0" cap="none" baseline="0">
                <a:solidFill>
                  <a:srgbClr val="12A9D9"/>
                </a:solidFill>
                <a:latin typeface="Calibri Light"/>
                <a:cs typeface="Calibri Light"/>
              </a:defRPr>
            </a:lvl1pPr>
          </a:lstStyle>
          <a:p>
            <a:r>
              <a:rPr lang="en-CA" dirty="0"/>
              <a:t>Section Title</a:t>
            </a:r>
            <a:endParaRPr lang="en-US" dirty="0"/>
          </a:p>
        </p:txBody>
      </p:sp>
    </p:spTree>
    <p:extLst>
      <p:ext uri="{BB962C8B-B14F-4D97-AF65-F5344CB8AC3E}">
        <p14:creationId xmlns:p14="http://schemas.microsoft.com/office/powerpoint/2010/main" val="2459861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Header Slide w/ bulle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085967"/>
            <a:ext cx="7866174" cy="718607"/>
          </a:xfrm>
          <a:prstGeom prst="rect">
            <a:avLst/>
          </a:prstGeom>
        </p:spPr>
        <p:txBody>
          <a:bodyPr/>
          <a:lstStyle>
            <a:lvl1pPr algn="l">
              <a:defRPr sz="4000" b="0" i="0" cap="none" baseline="0">
                <a:solidFill>
                  <a:srgbClr val="12A9D9"/>
                </a:solidFill>
                <a:latin typeface="Calibri Light"/>
                <a:cs typeface="Calibri Light"/>
              </a:defRPr>
            </a:lvl1pPr>
          </a:lstStyle>
          <a:p>
            <a:r>
              <a:rPr lang="en-CA" dirty="0"/>
              <a:t>Header</a:t>
            </a:r>
            <a:endParaRPr lang="en-US" dirty="0"/>
          </a:p>
        </p:txBody>
      </p:sp>
      <p:sp>
        <p:nvSpPr>
          <p:cNvPr id="3" name="Subtitle 2"/>
          <p:cNvSpPr>
            <a:spLocks noGrp="1"/>
          </p:cNvSpPr>
          <p:nvPr>
            <p:ph type="subTitle" idx="1" hasCustomPrompt="1"/>
          </p:nvPr>
        </p:nvSpPr>
        <p:spPr>
          <a:xfrm>
            <a:off x="685800" y="1804572"/>
            <a:ext cx="7866175" cy="429684"/>
          </a:xfrm>
          <a:prstGeom prst="rect">
            <a:avLst/>
          </a:prstGeom>
        </p:spPr>
        <p:txBody>
          <a:bodyPr/>
          <a:lstStyle>
            <a:lvl1pPr marL="0" indent="0" algn="l">
              <a:buNone/>
              <a:defRPr sz="2400" b="0" i="0">
                <a:solidFill>
                  <a:srgbClr val="1155A0"/>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Subhead</a:t>
            </a:r>
            <a:endParaRPr lang="en-US" dirty="0"/>
          </a:p>
        </p:txBody>
      </p:sp>
      <p:sp>
        <p:nvSpPr>
          <p:cNvPr id="8" name="Content Placeholder 2"/>
          <p:cNvSpPr>
            <a:spLocks noGrp="1"/>
          </p:cNvSpPr>
          <p:nvPr>
            <p:ph idx="10"/>
          </p:nvPr>
        </p:nvSpPr>
        <p:spPr>
          <a:xfrm>
            <a:off x="685800" y="2234257"/>
            <a:ext cx="7866174" cy="3689851"/>
          </a:xfrm>
          <a:prstGeom prst="rect">
            <a:avLst/>
          </a:prstGeom>
        </p:spPr>
        <p:txBody>
          <a:bodyPr/>
          <a:lstStyle>
            <a:lvl1pPr marL="0" indent="0">
              <a:buFontTx/>
              <a:buNone/>
              <a:defRPr sz="2000"/>
            </a:lvl1pPr>
            <a:lvl2pPr marL="742950" indent="-285750">
              <a:buFont typeface="Arial"/>
              <a:buChar char="•"/>
              <a:defRPr sz="1800"/>
            </a:lvl2pPr>
            <a:lvl3pPr marL="1005840" indent="-228600">
              <a:buFont typeface="Arial"/>
              <a:buChar char="•"/>
              <a:defRPr sz="1600"/>
            </a:lvl3pPr>
            <a:lvl4pPr marL="1280160" indent="-228600">
              <a:buFont typeface="Arial"/>
              <a:buChar char="•"/>
              <a:defRPr sz="1400"/>
            </a:lvl4pPr>
            <a:lvl5pPr marL="1554480" indent="-228600">
              <a:buFont typeface="Arial"/>
              <a:buChar char="•"/>
              <a:defRPr sz="1400"/>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36685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3417" y="874014"/>
            <a:ext cx="78867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28650" y="6356355"/>
            <a:ext cx="2057400" cy="365125"/>
          </a:xfrm>
          <a:prstGeom prst="rect">
            <a:avLst/>
          </a:prstGeom>
        </p:spPr>
        <p:txBody>
          <a:bodyPr/>
          <a:lstStyle/>
          <a:p>
            <a:fld id="{9F2A13C1-A848-4157-975B-668DE8AA206D}" type="datetimeFigureOut">
              <a:rPr lang="en-US" smtClean="0"/>
              <a:pPr/>
              <a:t>2/22/2019</a:t>
            </a:fld>
            <a:endParaRPr lang="en-US" dirty="0"/>
          </a:p>
        </p:txBody>
      </p:sp>
      <p:sp>
        <p:nvSpPr>
          <p:cNvPr id="4" name="Footer Placeholder 3"/>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5"/>
            <a:ext cx="2057400" cy="365125"/>
          </a:xfrm>
          <a:prstGeom prst="rect">
            <a:avLst/>
          </a:prstGeom>
        </p:spPr>
        <p:txBody>
          <a:bodyPr/>
          <a:lstStyle/>
          <a:p>
            <a:fld id="{EB9B7E5E-CB2C-4983-8B9A-5C6C3E4DB8E0}" type="slidenum">
              <a:rPr lang="en-US" smtClean="0"/>
              <a:pPr/>
              <a:t>‹#›</a:t>
            </a:fld>
            <a:endParaRPr lang="en-US" dirty="0"/>
          </a:p>
        </p:txBody>
      </p:sp>
    </p:spTree>
    <p:extLst>
      <p:ext uri="{BB962C8B-B14F-4D97-AF65-F5344CB8AC3E}">
        <p14:creationId xmlns:p14="http://schemas.microsoft.com/office/powerpoint/2010/main" val="3118851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085965"/>
            <a:ext cx="7866174" cy="718607"/>
          </a:xfrm>
          <a:prstGeom prst="rect">
            <a:avLst/>
          </a:prstGeom>
        </p:spPr>
        <p:txBody>
          <a:bodyPr/>
          <a:lstStyle>
            <a:lvl1pPr algn="l">
              <a:defRPr sz="4000" b="0" i="0" cap="none" baseline="0">
                <a:solidFill>
                  <a:srgbClr val="12A9D9"/>
                </a:solidFill>
                <a:latin typeface="Calibri Light"/>
                <a:cs typeface="Calibri Light"/>
              </a:defRPr>
            </a:lvl1pPr>
          </a:lstStyle>
          <a:p>
            <a:r>
              <a:rPr lang="en-CA" dirty="0"/>
              <a:t>Header</a:t>
            </a:r>
            <a:endParaRPr lang="en-US" dirty="0"/>
          </a:p>
        </p:txBody>
      </p:sp>
      <p:sp>
        <p:nvSpPr>
          <p:cNvPr id="3" name="Subtitle 2"/>
          <p:cNvSpPr>
            <a:spLocks noGrp="1"/>
          </p:cNvSpPr>
          <p:nvPr>
            <p:ph type="subTitle" idx="1" hasCustomPrompt="1"/>
          </p:nvPr>
        </p:nvSpPr>
        <p:spPr>
          <a:xfrm>
            <a:off x="685799" y="1804572"/>
            <a:ext cx="7866175" cy="429684"/>
          </a:xfrm>
          <a:prstGeom prst="rect">
            <a:avLst/>
          </a:prstGeom>
        </p:spPr>
        <p:txBody>
          <a:bodyPr/>
          <a:lstStyle>
            <a:lvl1pPr marL="0" indent="0" algn="l">
              <a:buNone/>
              <a:defRPr sz="2400" b="0" i="0">
                <a:solidFill>
                  <a:srgbClr val="1155A0"/>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Subhead</a:t>
            </a:r>
            <a:endParaRPr lang="en-US" dirty="0"/>
          </a:p>
        </p:txBody>
      </p:sp>
      <p:sp>
        <p:nvSpPr>
          <p:cNvPr id="8" name="Content Placeholder 2"/>
          <p:cNvSpPr>
            <a:spLocks noGrp="1"/>
          </p:cNvSpPr>
          <p:nvPr>
            <p:ph idx="10"/>
          </p:nvPr>
        </p:nvSpPr>
        <p:spPr>
          <a:xfrm>
            <a:off x="685800" y="2234256"/>
            <a:ext cx="7866174" cy="3689851"/>
          </a:xfrm>
          <a:prstGeom prst="rect">
            <a:avLst/>
          </a:prstGeom>
        </p:spPr>
        <p:txBody>
          <a:bodyPr/>
          <a:lstStyle>
            <a:lvl1pPr marL="0" indent="0">
              <a:buFontTx/>
              <a:buNone/>
              <a:defRPr sz="2000"/>
            </a:lvl1pPr>
            <a:lvl2pPr marL="742950" indent="-285750">
              <a:buFont typeface="Arial"/>
              <a:buChar char="•"/>
              <a:defRPr sz="1800"/>
            </a:lvl2pPr>
            <a:lvl3pPr marL="1143000" indent="-228600">
              <a:buFont typeface="Lucida Grande"/>
              <a:buChar char="-"/>
              <a:defRPr sz="1600"/>
            </a:lvl3pPr>
            <a:lvl4pPr marL="1600200" indent="-228600">
              <a:buFont typeface="Courier New"/>
              <a:buChar char="o"/>
              <a:defRPr sz="1400"/>
            </a:lvl4pPr>
            <a:lvl5pPr marL="2057400" indent="-228600">
              <a:buFont typeface="Lucida Grande"/>
              <a:buChar char="-"/>
              <a:defRPr sz="1400"/>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2819620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66877F-4C7F-4B86-8F23-6CEB7C2A9BD5}" type="datetimeFigureOut">
              <a:rPr lang="en-CA" smtClean="0"/>
              <a:t>22/02/2019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88B2E0C-F02A-4349-8B33-34B20A591617}" type="slidenum">
              <a:rPr lang="en-CA" smtClean="0"/>
              <a:t>‹#›</a:t>
            </a:fld>
            <a:endParaRPr lang="en-CA" dirty="0"/>
          </a:p>
        </p:txBody>
      </p:sp>
    </p:spTree>
    <p:extLst>
      <p:ext uri="{BB962C8B-B14F-4D97-AF65-F5344CB8AC3E}">
        <p14:creationId xmlns:p14="http://schemas.microsoft.com/office/powerpoint/2010/main" val="17280074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7.xml"/><Relationship Id="rId7" Type="http://schemas.openxmlformats.org/officeDocument/2006/relationships/theme" Target="../theme/theme5.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2.emf"/><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descr="MHCC-Logo-Simplified-RGB.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89728" y="298667"/>
            <a:ext cx="2019085" cy="759390"/>
          </a:xfrm>
          <a:prstGeom prst="rect">
            <a:avLst/>
          </a:prstGeom>
        </p:spPr>
      </p:pic>
    </p:spTree>
    <p:extLst>
      <p:ext uri="{BB962C8B-B14F-4D97-AF65-F5344CB8AC3E}">
        <p14:creationId xmlns:p14="http://schemas.microsoft.com/office/powerpoint/2010/main" val="1458685365"/>
      </p:ext>
    </p:extLst>
  </p:cSld>
  <p:clrMap bg1="lt1" tx1="dk1" bg2="lt2" tx2="dk2" accent1="accent1" accent2="accent2" accent3="accent3" accent4="accent4" accent5="accent5" accent6="accent6" hlink="hlink" folHlink="folHlink"/>
  <p:sldLayoutIdLst>
    <p:sldLayoutId id="214748366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439333"/>
            <a:ext cx="9144000" cy="5418667"/>
          </a:xfrm>
          <a:prstGeom prst="rect">
            <a:avLst/>
          </a:prstGeom>
          <a:solidFill>
            <a:srgbClr val="12A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2A9D9"/>
              </a:solidFill>
            </a:endParaRPr>
          </a:p>
        </p:txBody>
      </p:sp>
      <p:pic>
        <p:nvPicPr>
          <p:cNvPr id="6" name="Picture 5" descr="MHCC-Logo-Simplified-RGB.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9728" y="298667"/>
            <a:ext cx="2019085" cy="759390"/>
          </a:xfrm>
          <a:prstGeom prst="rect">
            <a:avLst/>
          </a:prstGeom>
        </p:spPr>
      </p:pic>
    </p:spTree>
    <p:extLst>
      <p:ext uri="{BB962C8B-B14F-4D97-AF65-F5344CB8AC3E}">
        <p14:creationId xmlns:p14="http://schemas.microsoft.com/office/powerpoint/2010/main" val="760332201"/>
      </p:ext>
    </p:extLst>
  </p:cSld>
  <p:clrMap bg1="lt1" tx1="dk1" bg2="lt2" tx2="dk2" accent1="accent1" accent2="accent2" accent3="accent3" accent4="accent4" accent5="accent5" accent6="accent6" hlink="hlink" folHlink="folHlink"/>
  <p:sldLayoutIdLst>
    <p:sldLayoutId id="214748367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3" name="Straight Connector 2"/>
          <p:cNvCxnSpPr/>
          <p:nvPr userDrawn="1"/>
        </p:nvCxnSpPr>
        <p:spPr>
          <a:xfrm>
            <a:off x="705968" y="1439333"/>
            <a:ext cx="7732065" cy="0"/>
          </a:xfrm>
          <a:prstGeom prst="line">
            <a:avLst/>
          </a:prstGeom>
          <a:ln w="6350" cmpd="sng">
            <a:solidFill>
              <a:srgbClr val="12A9D9"/>
            </a:solidFill>
          </a:ln>
          <a:effectLst/>
        </p:spPr>
        <p:style>
          <a:lnRef idx="2">
            <a:schemeClr val="accent1"/>
          </a:lnRef>
          <a:fillRef idx="0">
            <a:schemeClr val="accent1"/>
          </a:fillRef>
          <a:effectRef idx="1">
            <a:schemeClr val="accent1"/>
          </a:effectRef>
          <a:fontRef idx="minor">
            <a:schemeClr val="tx1"/>
          </a:fontRef>
        </p:style>
      </p:cxnSp>
      <p:pic>
        <p:nvPicPr>
          <p:cNvPr id="4" name="Picture 3" descr="MHCC-Logo-Simplified-RGB.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9728" y="298667"/>
            <a:ext cx="2019085" cy="759390"/>
          </a:xfrm>
          <a:prstGeom prst="rect">
            <a:avLst/>
          </a:prstGeom>
        </p:spPr>
      </p:pic>
    </p:spTree>
    <p:extLst>
      <p:ext uri="{BB962C8B-B14F-4D97-AF65-F5344CB8AC3E}">
        <p14:creationId xmlns:p14="http://schemas.microsoft.com/office/powerpoint/2010/main" val="4251978830"/>
      </p:ext>
    </p:extLst>
  </p:cSld>
  <p:clrMap bg1="lt1" tx1="dk1" bg2="lt2" tx2="dk2" accent1="accent1" accent2="accent2" accent3="accent3" accent4="accent4" accent5="accent5" accent6="accent6" hlink="hlink" folHlink="folHlink"/>
  <p:sldLayoutIdLst>
    <p:sldLayoutId id="214748367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439333"/>
            <a:ext cx="9144000" cy="5418667"/>
          </a:xfrm>
          <a:prstGeom prst="rect">
            <a:avLst/>
          </a:prstGeom>
          <a:solidFill>
            <a:srgbClr val="5CAC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CAC34"/>
              </a:solidFill>
            </a:endParaRPr>
          </a:p>
        </p:txBody>
      </p:sp>
      <p:pic>
        <p:nvPicPr>
          <p:cNvPr id="4" name="Picture 3" descr="MHCC-Logo-Simplified-RGB.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9728" y="298667"/>
            <a:ext cx="2019085" cy="759390"/>
          </a:xfrm>
          <a:prstGeom prst="rect">
            <a:avLst/>
          </a:prstGeom>
        </p:spPr>
      </p:pic>
    </p:spTree>
    <p:extLst>
      <p:ext uri="{BB962C8B-B14F-4D97-AF65-F5344CB8AC3E}">
        <p14:creationId xmlns:p14="http://schemas.microsoft.com/office/powerpoint/2010/main" val="1302039032"/>
      </p:ext>
    </p:extLst>
  </p:cSld>
  <p:clrMap bg1="lt1" tx1="dk1" bg2="lt2" tx2="dk2" accent1="accent1" accent2="accent2" accent3="accent3" accent4="accent4" accent5="accent5" accent6="accent6" hlink="hlink" folHlink="folHlink"/>
  <p:sldLayoutIdLst>
    <p:sldLayoutId id="214748367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3" name="Straight Connector 2"/>
          <p:cNvCxnSpPr/>
          <p:nvPr userDrawn="1"/>
        </p:nvCxnSpPr>
        <p:spPr>
          <a:xfrm>
            <a:off x="705968" y="4995333"/>
            <a:ext cx="7732065" cy="0"/>
          </a:xfrm>
          <a:prstGeom prst="line">
            <a:avLst/>
          </a:prstGeom>
          <a:ln w="6350" cmpd="sng">
            <a:solidFill>
              <a:srgbClr val="12A9D9"/>
            </a:solidFill>
          </a:ln>
          <a:effectLst/>
        </p:spPr>
        <p:style>
          <a:lnRef idx="2">
            <a:schemeClr val="accent1"/>
          </a:lnRef>
          <a:fillRef idx="0">
            <a:schemeClr val="accent1"/>
          </a:fillRef>
          <a:effectRef idx="1">
            <a:schemeClr val="accent1"/>
          </a:effectRef>
          <a:fontRef idx="minor">
            <a:schemeClr val="tx1"/>
          </a:fontRef>
        </p:style>
      </p:cxnSp>
      <p:pic>
        <p:nvPicPr>
          <p:cNvPr id="6" name="Picture 5" descr="MHCC-Logo-Simplified-RGB.eps"/>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289728" y="298667"/>
            <a:ext cx="2019085" cy="759390"/>
          </a:xfrm>
          <a:prstGeom prst="rect">
            <a:avLst/>
          </a:prstGeom>
        </p:spPr>
      </p:pic>
    </p:spTree>
    <p:extLst>
      <p:ext uri="{BB962C8B-B14F-4D97-AF65-F5344CB8AC3E}">
        <p14:creationId xmlns:p14="http://schemas.microsoft.com/office/powerpoint/2010/main" val="102116641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2" r:id="rId3"/>
    <p:sldLayoutId id="2147483683" r:id="rId4"/>
    <p:sldLayoutId id="2147483684" r:id="rId5"/>
    <p:sldLayoutId id="2147483685"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MHCC-Logo-Simplified-RGB.eps"/>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89728" y="298667"/>
            <a:ext cx="2019085" cy="759390"/>
          </a:xfrm>
          <a:prstGeom prst="rect">
            <a:avLst/>
          </a:prstGeom>
        </p:spPr>
      </p:pic>
    </p:spTree>
    <p:extLst>
      <p:ext uri="{BB962C8B-B14F-4D97-AF65-F5344CB8AC3E}">
        <p14:creationId xmlns:p14="http://schemas.microsoft.com/office/powerpoint/2010/main" val="3936397287"/>
      </p:ext>
    </p:extLst>
  </p:cSld>
  <p:clrMap bg1="lt1" tx1="dk1" bg2="lt2" tx2="dk2" accent1="accent1" accent2="accent2" accent3="accent3" accent4="accent4" accent5="accent5" accent6="accent6" hlink="hlink" folHlink="folHlink"/>
  <p:sldLayoutIdLst>
    <p:sldLayoutId id="2147483668" r:id="rId1"/>
    <p:sldLayoutId id="2147483677" r:id="rId2"/>
    <p:sldLayoutId id="2147483678"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wmf"/><Relationship Id="rId7"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10.emf"/><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12.jp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20.png"/><Relationship Id="rId18" Type="http://schemas.openxmlformats.org/officeDocument/2006/relationships/image" Target="../media/image12.jpg"/><Relationship Id="rId3" Type="http://schemas.openxmlformats.org/officeDocument/2006/relationships/image" Target="../media/image13.jp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jpeg"/><Relationship Id="rId2" Type="http://schemas.openxmlformats.org/officeDocument/2006/relationships/notesSlide" Target="../notesSlides/notesSlide14.xml"/><Relationship Id="rId16"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11.jpeg"/><Relationship Id="rId11" Type="http://schemas.openxmlformats.org/officeDocument/2006/relationships/image" Target="../media/image18.png"/><Relationship Id="rId5" Type="http://schemas.openxmlformats.org/officeDocument/2006/relationships/image" Target="../media/image7.wmf"/><Relationship Id="rId15" Type="http://schemas.openxmlformats.org/officeDocument/2006/relationships/image" Target="../media/image22.gif"/><Relationship Id="rId10" Type="http://schemas.openxmlformats.org/officeDocument/2006/relationships/image" Target="../media/image17.jpg"/><Relationship Id="rId4" Type="http://schemas.openxmlformats.org/officeDocument/2006/relationships/image" Target="../media/image8.png"/><Relationship Id="rId9" Type="http://schemas.openxmlformats.org/officeDocument/2006/relationships/image" Target="../media/image16.png"/><Relationship Id="rId1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www.mentalhealthcommission.ca/" TargetMode="External"/><Relationship Id="rId7"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image" Target="../media/image26.png"/><Relationship Id="rId9"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685800" y="3505077"/>
            <a:ext cx="7772400" cy="973896"/>
          </a:xfrm>
        </p:spPr>
        <p:txBody>
          <a:bodyPr>
            <a:noAutofit/>
          </a:bodyPr>
          <a:lstStyle/>
          <a:p>
            <a:r>
              <a:rPr lang="en-CA" dirty="0"/>
              <a:t>Your Voice Matters: </a:t>
            </a:r>
            <a:br>
              <a:rPr lang="en-CA" dirty="0"/>
            </a:br>
            <a:r>
              <a:rPr lang="en-CA" dirty="0"/>
              <a:t>A Dialogue about Student Mental Health </a:t>
            </a:r>
            <a:br>
              <a:rPr lang="en-CA" sz="4800" dirty="0"/>
            </a:br>
            <a:endParaRPr lang="en-CA" sz="4800" dirty="0"/>
          </a:p>
        </p:txBody>
      </p:sp>
      <p:sp>
        <p:nvSpPr>
          <p:cNvPr id="3" name="Subtitle 2">
            <a:extLst>
              <a:ext uri="{FF2B5EF4-FFF2-40B4-BE49-F238E27FC236}">
                <a16:creationId xmlns:a16="http://schemas.microsoft.com/office/drawing/2014/main" id="{D45CA7F3-2C84-D845-BB5B-B3295ED143A6}"/>
              </a:ext>
            </a:extLst>
          </p:cNvPr>
          <p:cNvSpPr>
            <a:spLocks noGrp="1"/>
          </p:cNvSpPr>
          <p:nvPr>
            <p:ph type="subTitle" idx="10"/>
          </p:nvPr>
        </p:nvSpPr>
        <p:spPr>
          <a:xfrm>
            <a:off x="685800" y="5183958"/>
            <a:ext cx="7772400" cy="558568"/>
          </a:xfrm>
        </p:spPr>
        <p:txBody>
          <a:bodyPr>
            <a:normAutofit/>
          </a:bodyPr>
          <a:lstStyle/>
          <a:p>
            <a:r>
              <a:rPr lang="en-US" dirty="0"/>
              <a:t>Standard for Psychological Health and Safety of Post-Secondary Students</a:t>
            </a:r>
          </a:p>
        </p:txBody>
      </p:sp>
    </p:spTree>
    <p:extLst>
      <p:ext uri="{BB962C8B-B14F-4D97-AF65-F5344CB8AC3E}">
        <p14:creationId xmlns:p14="http://schemas.microsoft.com/office/powerpoint/2010/main" val="107827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FA5AC81-25F6-40D9-B49C-16029D5365AD}"/>
              </a:ext>
            </a:extLst>
          </p:cNvPr>
          <p:cNvSpPr>
            <a:spLocks noGrp="1"/>
          </p:cNvSpPr>
          <p:nvPr>
            <p:ph type="ctrTitle"/>
          </p:nvPr>
        </p:nvSpPr>
        <p:spPr>
          <a:xfrm>
            <a:off x="685800" y="517929"/>
            <a:ext cx="5336628" cy="718607"/>
          </a:xfrm>
        </p:spPr>
        <p:txBody>
          <a:bodyPr/>
          <a:lstStyle/>
          <a:p>
            <a:r>
              <a:rPr lang="en-CA" dirty="0">
                <a:solidFill>
                  <a:srgbClr val="00B0F0"/>
                </a:solidFill>
                <a:latin typeface="+mj-lt"/>
              </a:rPr>
              <a:t>Stress has consequences</a:t>
            </a:r>
          </a:p>
        </p:txBody>
      </p:sp>
      <p:graphicFrame>
        <p:nvGraphicFramePr>
          <p:cNvPr id="7" name="Content Placeholder 3">
            <a:extLst>
              <a:ext uri="{FF2B5EF4-FFF2-40B4-BE49-F238E27FC236}">
                <a16:creationId xmlns:a16="http://schemas.microsoft.com/office/drawing/2014/main" id="{FF0725A1-B3A7-4BC4-9A0C-E06F84F4A38F}"/>
              </a:ext>
            </a:extLst>
          </p:cNvPr>
          <p:cNvGraphicFramePr>
            <a:graphicFrameLocks noGrp="1"/>
          </p:cNvGraphicFramePr>
          <p:nvPr>
            <p:ph idx="10"/>
            <p:extLst>
              <p:ext uri="{D42A27DB-BD31-4B8C-83A1-F6EECF244321}">
                <p14:modId xmlns:p14="http://schemas.microsoft.com/office/powerpoint/2010/main" val="3867233408"/>
              </p:ext>
            </p:extLst>
          </p:nvPr>
        </p:nvGraphicFramePr>
        <p:xfrm>
          <a:off x="685911" y="1583531"/>
          <a:ext cx="7866063" cy="36909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1690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FA5AC81-25F6-40D9-B49C-16029D5365AD}"/>
              </a:ext>
            </a:extLst>
          </p:cNvPr>
          <p:cNvSpPr>
            <a:spLocks noGrp="1"/>
          </p:cNvSpPr>
          <p:nvPr>
            <p:ph type="title"/>
          </p:nvPr>
        </p:nvSpPr>
        <p:spPr>
          <a:xfrm>
            <a:off x="663262" y="472342"/>
            <a:ext cx="8675045" cy="865632"/>
          </a:xfrm>
        </p:spPr>
        <p:txBody>
          <a:bodyPr/>
          <a:lstStyle/>
          <a:p>
            <a:pPr algn="l"/>
            <a:r>
              <a:rPr lang="en-CA" sz="4000" dirty="0">
                <a:solidFill>
                  <a:srgbClr val="00B0F0"/>
                </a:solidFill>
              </a:rPr>
              <a:t>Three areas of focus</a:t>
            </a:r>
          </a:p>
        </p:txBody>
      </p:sp>
      <p:graphicFrame>
        <p:nvGraphicFramePr>
          <p:cNvPr id="6" name="Content Placeholder 5">
            <a:extLst>
              <a:ext uri="{FF2B5EF4-FFF2-40B4-BE49-F238E27FC236}">
                <a16:creationId xmlns:a16="http://schemas.microsoft.com/office/drawing/2014/main" id="{5EAF4B4E-406F-4416-8639-24B068C444B4}"/>
              </a:ext>
            </a:extLst>
          </p:cNvPr>
          <p:cNvGraphicFramePr>
            <a:graphicFrameLocks noGrp="1"/>
          </p:cNvGraphicFramePr>
          <p:nvPr>
            <p:ph idx="1"/>
            <p:extLst>
              <p:ext uri="{D42A27DB-BD31-4B8C-83A1-F6EECF244321}">
                <p14:modId xmlns:p14="http://schemas.microsoft.com/office/powerpoint/2010/main" val="2980445710"/>
              </p:ext>
            </p:extLst>
          </p:nvPr>
        </p:nvGraphicFramePr>
        <p:xfrm>
          <a:off x="663262" y="1611824"/>
          <a:ext cx="8124277" cy="4668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9725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FA5AC81-25F6-40D9-B49C-16029D5365AD}"/>
              </a:ext>
            </a:extLst>
          </p:cNvPr>
          <p:cNvSpPr>
            <a:spLocks noGrp="1"/>
          </p:cNvSpPr>
          <p:nvPr>
            <p:ph type="title"/>
          </p:nvPr>
        </p:nvSpPr>
        <p:spPr>
          <a:xfrm>
            <a:off x="468955" y="552825"/>
            <a:ext cx="8675045" cy="865632"/>
          </a:xfrm>
        </p:spPr>
        <p:txBody>
          <a:bodyPr/>
          <a:lstStyle/>
          <a:p>
            <a:pPr algn="l"/>
            <a:r>
              <a:rPr lang="en-CA" sz="4000" dirty="0">
                <a:solidFill>
                  <a:srgbClr val="00B0F0"/>
                </a:solidFill>
              </a:rPr>
              <a:t>A multitude of needs</a:t>
            </a:r>
          </a:p>
        </p:txBody>
      </p:sp>
      <p:graphicFrame>
        <p:nvGraphicFramePr>
          <p:cNvPr id="7" name="Content Placeholder 3">
            <a:extLst>
              <a:ext uri="{FF2B5EF4-FFF2-40B4-BE49-F238E27FC236}">
                <a16:creationId xmlns:a16="http://schemas.microsoft.com/office/drawing/2014/main" id="{55A1E6B0-A36D-42F6-A276-48DF3780AEB4}"/>
              </a:ext>
            </a:extLst>
          </p:cNvPr>
          <p:cNvGraphicFramePr>
            <a:graphicFrameLocks noGrp="1"/>
          </p:cNvGraphicFramePr>
          <p:nvPr>
            <p:ph idx="1"/>
            <p:extLst>
              <p:ext uri="{D42A27DB-BD31-4B8C-83A1-F6EECF244321}">
                <p14:modId xmlns:p14="http://schemas.microsoft.com/office/powerpoint/2010/main" val="899795107"/>
              </p:ext>
            </p:extLst>
          </p:nvPr>
        </p:nvGraphicFramePr>
        <p:xfrm>
          <a:off x="234156" y="2062452"/>
          <a:ext cx="8675687" cy="4564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2810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5971B06-4DC9-4481-A46C-7FA1E7371CE1}"/>
              </a:ext>
            </a:extLst>
          </p:cNvPr>
          <p:cNvSpPr txBox="1">
            <a:spLocks/>
          </p:cNvSpPr>
          <p:nvPr/>
        </p:nvSpPr>
        <p:spPr>
          <a:xfrm>
            <a:off x="243816" y="501451"/>
            <a:ext cx="6461784" cy="1155696"/>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0" i="0" kern="1200" cap="none" baseline="0">
                <a:solidFill>
                  <a:srgbClr val="12A9D9"/>
                </a:solidFill>
                <a:latin typeface="Calibri Light"/>
                <a:ea typeface="+mj-ea"/>
                <a:cs typeface="Calibri Light"/>
              </a:defRPr>
            </a:lvl1pPr>
          </a:lstStyle>
          <a:p>
            <a:pPr>
              <a:defRPr/>
            </a:pPr>
            <a:r>
              <a:rPr lang="en-US" dirty="0">
                <a:latin typeface="+mj-lt"/>
              </a:rPr>
              <a:t>One key need: A Standard</a:t>
            </a:r>
            <a:endParaRPr lang="en-CA" i="1" dirty="0">
              <a:latin typeface="+mj-lt"/>
            </a:endParaRPr>
          </a:p>
        </p:txBody>
      </p:sp>
      <p:graphicFrame>
        <p:nvGraphicFramePr>
          <p:cNvPr id="8" name="Content Placeholder 3">
            <a:extLst>
              <a:ext uri="{FF2B5EF4-FFF2-40B4-BE49-F238E27FC236}">
                <a16:creationId xmlns:a16="http://schemas.microsoft.com/office/drawing/2014/main" id="{E2BB094F-D5DC-3544-A8E9-BA2F20BCE887}"/>
              </a:ext>
            </a:extLst>
          </p:cNvPr>
          <p:cNvGraphicFramePr>
            <a:graphicFrameLocks noGrp="1"/>
          </p:cNvGraphicFramePr>
          <p:nvPr>
            <p:ph idx="1"/>
            <p:extLst>
              <p:ext uri="{D42A27DB-BD31-4B8C-83A1-F6EECF244321}">
                <p14:modId xmlns:p14="http://schemas.microsoft.com/office/powerpoint/2010/main" val="3539329915"/>
              </p:ext>
            </p:extLst>
          </p:nvPr>
        </p:nvGraphicFramePr>
        <p:xfrm>
          <a:off x="234156" y="2062452"/>
          <a:ext cx="8675687" cy="4564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a:extLst>
              <a:ext uri="{FF2B5EF4-FFF2-40B4-BE49-F238E27FC236}">
                <a16:creationId xmlns:a16="http://schemas.microsoft.com/office/drawing/2014/main" id="{8DE2D585-56E4-4D4F-98AF-EAE71916081B}"/>
              </a:ext>
            </a:extLst>
          </p:cNvPr>
          <p:cNvSpPr/>
          <p:nvPr/>
        </p:nvSpPr>
        <p:spPr>
          <a:xfrm>
            <a:off x="2331707" y="2087852"/>
            <a:ext cx="2240292" cy="1663700"/>
          </a:xfrm>
          <a:prstGeom prst="ellipse">
            <a:avLst/>
          </a:prstGeom>
          <a:noFill/>
          <a:ln w="127000">
            <a:solidFill>
              <a:srgbClr val="8064A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8219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5971B06-4DC9-4481-A46C-7FA1E7371CE1}"/>
              </a:ext>
            </a:extLst>
          </p:cNvPr>
          <p:cNvSpPr txBox="1">
            <a:spLocks/>
          </p:cNvSpPr>
          <p:nvPr/>
        </p:nvSpPr>
        <p:spPr>
          <a:xfrm>
            <a:off x="400051" y="405276"/>
            <a:ext cx="8675649" cy="923802"/>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0" i="0" kern="1200" cap="none" baseline="0">
                <a:solidFill>
                  <a:srgbClr val="12A9D9"/>
                </a:solidFill>
                <a:latin typeface="Calibri Light"/>
                <a:ea typeface="+mj-ea"/>
                <a:cs typeface="Calibri Light"/>
              </a:defRPr>
            </a:lvl1pPr>
          </a:lstStyle>
          <a:p>
            <a:pPr>
              <a:defRPr/>
            </a:pPr>
            <a:r>
              <a:rPr lang="en-US" dirty="0">
                <a:latin typeface="+mj-lt"/>
              </a:rPr>
              <a:t>Who is involved?</a:t>
            </a:r>
            <a:endParaRPr lang="en-CA" i="1" dirty="0">
              <a:latin typeface="+mj-lt"/>
            </a:endParaRPr>
          </a:p>
        </p:txBody>
      </p:sp>
      <p:pic>
        <p:nvPicPr>
          <p:cNvPr id="6" name="Picture 5">
            <a:extLst>
              <a:ext uri="{FF2B5EF4-FFF2-40B4-BE49-F238E27FC236}">
                <a16:creationId xmlns:a16="http://schemas.microsoft.com/office/drawing/2014/main" id="{A9343B64-9235-45A2-95B8-39D4251C78DF}"/>
              </a:ext>
            </a:extLst>
          </p:cNvPr>
          <p:cNvPicPr/>
          <p:nvPr/>
        </p:nvPicPr>
        <p:blipFill>
          <a:blip r:embed="rId3" cstate="print">
            <a:extLst>
              <a:ext uri="{28A0092B-C50C-407E-A947-70E740481C1C}">
                <a14:useLocalDpi xmlns:a14="http://schemas.microsoft.com/office/drawing/2010/main" val="0"/>
              </a:ext>
            </a:extLst>
          </a:blip>
          <a:srcRect t="12009" b="3935"/>
          <a:stretch>
            <a:fillRect/>
          </a:stretch>
        </p:blipFill>
        <p:spPr bwMode="auto">
          <a:xfrm>
            <a:off x="2078193" y="4527416"/>
            <a:ext cx="2420657" cy="1130051"/>
          </a:xfrm>
          <a:prstGeom prst="rect">
            <a:avLst/>
          </a:prstGeom>
          <a:noFill/>
        </p:spPr>
      </p:pic>
      <p:pic>
        <p:nvPicPr>
          <p:cNvPr id="7" name="Image 5">
            <a:extLst>
              <a:ext uri="{FF2B5EF4-FFF2-40B4-BE49-F238E27FC236}">
                <a16:creationId xmlns:a16="http://schemas.microsoft.com/office/drawing/2014/main" id="{0A46124F-A0DF-499A-8ABF-CCAC32230E68}"/>
              </a:ext>
            </a:extLst>
          </p:cNvPr>
          <p:cNvPicPr/>
          <p:nvPr/>
        </p:nvPicPr>
        <p:blipFill>
          <a:blip r:embed="rId4">
            <a:extLst>
              <a:ext uri="{28A0092B-C50C-407E-A947-70E740481C1C}">
                <a14:useLocalDpi xmlns:a14="http://schemas.microsoft.com/office/drawing/2010/main" val="0"/>
              </a:ext>
            </a:extLst>
          </a:blip>
          <a:stretch>
            <a:fillRect/>
          </a:stretch>
        </p:blipFill>
        <p:spPr>
          <a:xfrm>
            <a:off x="131711" y="4763733"/>
            <a:ext cx="1661272" cy="1602229"/>
          </a:xfrm>
          <a:prstGeom prst="rect">
            <a:avLst/>
          </a:prstGeom>
        </p:spPr>
      </p:pic>
      <p:sp>
        <p:nvSpPr>
          <p:cNvPr id="12" name="Title 1">
            <a:extLst>
              <a:ext uri="{FF2B5EF4-FFF2-40B4-BE49-F238E27FC236}">
                <a16:creationId xmlns:a16="http://schemas.microsoft.com/office/drawing/2014/main" id="{06F56FCA-B43B-419F-A4CC-F1F95BB67672}"/>
              </a:ext>
            </a:extLst>
          </p:cNvPr>
          <p:cNvSpPr txBox="1"/>
          <p:nvPr/>
        </p:nvSpPr>
        <p:spPr>
          <a:xfrm>
            <a:off x="5136877" y="3944956"/>
            <a:ext cx="3888846" cy="582458"/>
          </a:xfrm>
          <a:prstGeom prst="rect">
            <a:avLst/>
          </a:prstGeom>
          <a:noFill/>
          <a:ln cap="flat">
            <a:noFill/>
          </a:ln>
        </p:spPr>
        <p:txBody>
          <a:bodyPr vert="horz" wrap="square" lIns="91440" tIns="45720" rIns="91440" bIns="45720" anchor="t" anchorCtr="0" compatLnSpc="1">
            <a:noAutofit/>
          </a:bodyPr>
          <a:lstStyle/>
          <a:p>
            <a:pPr algn="ctr">
              <a:defRPr sz="1800" b="0" i="0" u="none" strike="noStrike" kern="0" cap="none" spc="0" baseline="0">
                <a:solidFill>
                  <a:srgbClr val="000000"/>
                </a:solidFill>
                <a:uFillTx/>
              </a:defRPr>
            </a:pPr>
            <a:r>
              <a:rPr lang="en-CA" b="1" i="1" kern="0" dirty="0">
                <a:solidFill>
                  <a:srgbClr val="5CAC34"/>
                </a:solidFill>
                <a:latin typeface="Calibri Light"/>
                <a:cs typeface="Calibri Light"/>
              </a:rPr>
              <a:t>Other partners</a:t>
            </a:r>
            <a:endParaRPr lang="en-US" b="1" i="1" kern="0" dirty="0">
              <a:solidFill>
                <a:srgbClr val="5CAC34"/>
              </a:solidFill>
              <a:latin typeface="Calibri Light"/>
              <a:cs typeface="Calibri Light"/>
            </a:endParaRPr>
          </a:p>
        </p:txBody>
      </p:sp>
      <p:sp>
        <p:nvSpPr>
          <p:cNvPr id="19" name="Title 1">
            <a:extLst>
              <a:ext uri="{FF2B5EF4-FFF2-40B4-BE49-F238E27FC236}">
                <a16:creationId xmlns:a16="http://schemas.microsoft.com/office/drawing/2014/main" id="{1EF890B9-8DCD-4A33-BE90-B5C7E1DBDFD4}"/>
              </a:ext>
            </a:extLst>
          </p:cNvPr>
          <p:cNvSpPr txBox="1"/>
          <p:nvPr/>
        </p:nvSpPr>
        <p:spPr>
          <a:xfrm>
            <a:off x="622073" y="3927833"/>
            <a:ext cx="3690285" cy="582458"/>
          </a:xfrm>
          <a:prstGeom prst="rect">
            <a:avLst/>
          </a:prstGeom>
          <a:noFill/>
          <a:ln cap="flat">
            <a:noFill/>
          </a:ln>
        </p:spPr>
        <p:txBody>
          <a:bodyPr vert="horz" wrap="square" lIns="91440" tIns="45720" rIns="91440" bIns="45720" anchor="t" anchorCtr="0" compatLnSpc="1">
            <a:noAutofit/>
          </a:bodyPr>
          <a:lstStyle/>
          <a:p>
            <a:pPr algn="ctr">
              <a:defRPr sz="1800" b="0" i="0" u="none" strike="noStrike" kern="0" cap="none" spc="0" baseline="0">
                <a:solidFill>
                  <a:srgbClr val="000000"/>
                </a:solidFill>
                <a:uFillTx/>
              </a:defRPr>
            </a:pPr>
            <a:r>
              <a:rPr lang="en-CA" b="1" i="1" kern="0" dirty="0">
                <a:solidFill>
                  <a:srgbClr val="5CAC34"/>
                </a:solidFill>
                <a:latin typeface="Calibri Light"/>
                <a:cs typeface="Calibri Light"/>
              </a:rPr>
              <a:t>Funding partners</a:t>
            </a:r>
            <a:endParaRPr lang="en-US" b="1" i="1" kern="0" dirty="0">
              <a:solidFill>
                <a:srgbClr val="5CAC34"/>
              </a:solidFill>
              <a:latin typeface="Calibri Light"/>
              <a:cs typeface="Calibri Light"/>
            </a:endParaRPr>
          </a:p>
        </p:txBody>
      </p:sp>
      <p:pic>
        <p:nvPicPr>
          <p:cNvPr id="22" name="Picture 21">
            <a:extLst>
              <a:ext uri="{FF2B5EF4-FFF2-40B4-BE49-F238E27FC236}">
                <a16:creationId xmlns:a16="http://schemas.microsoft.com/office/drawing/2014/main" id="{D7945012-6545-4EA2-A297-9BC328866BFF}"/>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136879" y="4570524"/>
            <a:ext cx="3050193" cy="941609"/>
          </a:xfrm>
          <a:prstGeom prst="rect">
            <a:avLst/>
          </a:prstGeom>
          <a:noFill/>
          <a:ln>
            <a:noFill/>
          </a:ln>
        </p:spPr>
      </p:pic>
      <p:pic>
        <p:nvPicPr>
          <p:cNvPr id="23" name="Picture 22">
            <a:extLst>
              <a:ext uri="{FF2B5EF4-FFF2-40B4-BE49-F238E27FC236}">
                <a16:creationId xmlns:a16="http://schemas.microsoft.com/office/drawing/2014/main" id="{4565D932-B301-4B30-9570-242B202E0717}"/>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5432985" y="6035430"/>
            <a:ext cx="3207121" cy="539515"/>
          </a:xfrm>
          <a:prstGeom prst="rect">
            <a:avLst/>
          </a:prstGeom>
          <a:noFill/>
          <a:ln>
            <a:noFill/>
          </a:ln>
        </p:spPr>
      </p:pic>
      <p:pic>
        <p:nvPicPr>
          <p:cNvPr id="24" name="Picture 23" descr="MHCC-Logo-Simplified-RGB.eps">
            <a:extLst>
              <a:ext uri="{FF2B5EF4-FFF2-40B4-BE49-F238E27FC236}">
                <a16:creationId xmlns:a16="http://schemas.microsoft.com/office/drawing/2014/main" id="{6E7FE7AA-E9B3-4C48-8C78-63ED164E6E68}"/>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40959" y="2145519"/>
            <a:ext cx="2911180" cy="1094912"/>
          </a:xfrm>
          <a:prstGeom prst="rect">
            <a:avLst/>
          </a:prstGeom>
        </p:spPr>
      </p:pic>
      <p:sp>
        <p:nvSpPr>
          <p:cNvPr id="26" name="Title 1">
            <a:extLst>
              <a:ext uri="{FF2B5EF4-FFF2-40B4-BE49-F238E27FC236}">
                <a16:creationId xmlns:a16="http://schemas.microsoft.com/office/drawing/2014/main" id="{7F4B1893-DDFB-4516-99DA-FB1889AB7AE8}"/>
              </a:ext>
            </a:extLst>
          </p:cNvPr>
          <p:cNvSpPr txBox="1"/>
          <p:nvPr/>
        </p:nvSpPr>
        <p:spPr>
          <a:xfrm>
            <a:off x="512023" y="1495974"/>
            <a:ext cx="8139235" cy="582458"/>
          </a:xfrm>
          <a:prstGeom prst="rect">
            <a:avLst/>
          </a:prstGeom>
          <a:noFill/>
          <a:ln cap="flat">
            <a:noFill/>
          </a:ln>
        </p:spPr>
        <p:txBody>
          <a:bodyPr vert="horz" wrap="square" lIns="91440" tIns="45720" rIns="91440" bIns="45720" anchor="t" anchorCtr="0" compatLnSpc="1">
            <a:noAutofit/>
          </a:bodyPr>
          <a:lstStyle/>
          <a:p>
            <a:pPr algn="ctr">
              <a:defRPr sz="1800" b="0" i="0" u="none" strike="noStrike" kern="0" cap="none" spc="0" baseline="0">
                <a:solidFill>
                  <a:srgbClr val="000000"/>
                </a:solidFill>
                <a:uFillTx/>
              </a:defRPr>
            </a:pPr>
            <a:r>
              <a:rPr lang="en-CA" b="1" i="1" kern="0" dirty="0">
                <a:solidFill>
                  <a:srgbClr val="5CAC34"/>
                </a:solidFill>
                <a:latin typeface="Calibri Light"/>
                <a:cs typeface="Calibri Light"/>
              </a:rPr>
              <a:t>Project leads</a:t>
            </a:r>
            <a:endParaRPr lang="en-US" b="1" i="1" kern="0" dirty="0">
              <a:solidFill>
                <a:srgbClr val="5CAC34"/>
              </a:solidFill>
              <a:latin typeface="Calibri Light"/>
              <a:cs typeface="Calibri Light"/>
            </a:endParaRPr>
          </a:p>
        </p:txBody>
      </p:sp>
      <p:cxnSp>
        <p:nvCxnSpPr>
          <p:cNvPr id="5" name="Straight Connector 4">
            <a:extLst>
              <a:ext uri="{FF2B5EF4-FFF2-40B4-BE49-F238E27FC236}">
                <a16:creationId xmlns:a16="http://schemas.microsoft.com/office/drawing/2014/main" id="{D6F6134E-76B5-416B-B3BA-B259235587A1}"/>
              </a:ext>
            </a:extLst>
          </p:cNvPr>
          <p:cNvCxnSpPr>
            <a:cxnSpLocks/>
          </p:cNvCxnSpPr>
          <p:nvPr/>
        </p:nvCxnSpPr>
        <p:spPr>
          <a:xfrm>
            <a:off x="400051" y="1881360"/>
            <a:ext cx="830653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C99CB39C-354C-4C2C-AD56-EFE318997447}"/>
              </a:ext>
            </a:extLst>
          </p:cNvPr>
          <p:cNvCxnSpPr>
            <a:cxnSpLocks/>
          </p:cNvCxnSpPr>
          <p:nvPr/>
        </p:nvCxnSpPr>
        <p:spPr>
          <a:xfrm>
            <a:off x="416358" y="4402056"/>
            <a:ext cx="8306539" cy="0"/>
          </a:xfrm>
          <a:prstGeom prst="line">
            <a:avLst/>
          </a:prstGeom>
        </p:spPr>
        <p:style>
          <a:lnRef idx="2">
            <a:schemeClr val="accent1"/>
          </a:lnRef>
          <a:fillRef idx="0">
            <a:schemeClr val="accent1"/>
          </a:fillRef>
          <a:effectRef idx="1">
            <a:schemeClr val="accent1"/>
          </a:effectRef>
          <a:fontRef idx="minor">
            <a:schemeClr val="tx1"/>
          </a:fontRef>
        </p:style>
      </p:cxnSp>
      <p:pic>
        <p:nvPicPr>
          <p:cNvPr id="2050" name="Picture 2" descr="Image result for rbc foundation">
            <a:extLst>
              <a:ext uri="{FF2B5EF4-FFF2-40B4-BE49-F238E27FC236}">
                <a16:creationId xmlns:a16="http://schemas.microsoft.com/office/drawing/2014/main" id="{0D664D46-BCC6-4B5B-9B86-4EC760B9578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93567" y="5716735"/>
            <a:ext cx="3149640" cy="10498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clipart&#10;&#10;Description generated with very high confidence">
            <a:extLst>
              <a:ext uri="{FF2B5EF4-FFF2-40B4-BE49-F238E27FC236}">
                <a16:creationId xmlns:a16="http://schemas.microsoft.com/office/drawing/2014/main" id="{B39579A4-8EB2-4E6C-BFFC-A5FBB5D19FF2}"/>
              </a:ext>
            </a:extLst>
          </p:cNvPr>
          <p:cNvPicPr>
            <a:picLocks noChangeAspect="1"/>
          </p:cNvPicPr>
          <p:nvPr/>
        </p:nvPicPr>
        <p:blipFill>
          <a:blip r:embed="rId9"/>
          <a:stretch>
            <a:fillRect/>
          </a:stretch>
        </p:blipFill>
        <p:spPr>
          <a:xfrm>
            <a:off x="5379226" y="2517997"/>
            <a:ext cx="2678162" cy="1130051"/>
          </a:xfrm>
          <a:prstGeom prst="rect">
            <a:avLst/>
          </a:prstGeom>
        </p:spPr>
      </p:pic>
    </p:spTree>
    <p:extLst>
      <p:ext uri="{BB962C8B-B14F-4D97-AF65-F5344CB8AC3E}">
        <p14:creationId xmlns:p14="http://schemas.microsoft.com/office/powerpoint/2010/main" val="590784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generated with very high confidence">
            <a:extLst>
              <a:ext uri="{FF2B5EF4-FFF2-40B4-BE49-F238E27FC236}">
                <a16:creationId xmlns:a16="http://schemas.microsoft.com/office/drawing/2014/main" id="{455788A2-FAD8-4ACC-ACD3-581BBC24A9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748" y="5571582"/>
            <a:ext cx="1773365" cy="856486"/>
          </a:xfrm>
          <a:prstGeom prst="rect">
            <a:avLst/>
          </a:prstGeom>
        </p:spPr>
      </p:pic>
      <p:pic>
        <p:nvPicPr>
          <p:cNvPr id="10" name="Image 5">
            <a:extLst>
              <a:ext uri="{FF2B5EF4-FFF2-40B4-BE49-F238E27FC236}">
                <a16:creationId xmlns:a16="http://schemas.microsoft.com/office/drawing/2014/main" id="{C042D9BB-BA38-4F31-9E4D-D4D77B06B3B1}"/>
              </a:ext>
            </a:extLst>
          </p:cNvPr>
          <p:cNvPicPr/>
          <p:nvPr/>
        </p:nvPicPr>
        <p:blipFill>
          <a:blip r:embed="rId4">
            <a:extLst>
              <a:ext uri="{28A0092B-C50C-407E-A947-70E740481C1C}">
                <a14:useLocalDpi xmlns:a14="http://schemas.microsoft.com/office/drawing/2010/main" val="0"/>
              </a:ext>
            </a:extLst>
          </a:blip>
          <a:stretch>
            <a:fillRect/>
          </a:stretch>
        </p:blipFill>
        <p:spPr>
          <a:xfrm>
            <a:off x="518729" y="1800188"/>
            <a:ext cx="1290702" cy="1239032"/>
          </a:xfrm>
          <a:prstGeom prst="rect">
            <a:avLst/>
          </a:prstGeom>
        </p:spPr>
      </p:pic>
      <p:pic>
        <p:nvPicPr>
          <p:cNvPr id="11" name="Picture 10">
            <a:extLst>
              <a:ext uri="{FF2B5EF4-FFF2-40B4-BE49-F238E27FC236}">
                <a16:creationId xmlns:a16="http://schemas.microsoft.com/office/drawing/2014/main" id="{60223D34-C3E0-4806-B80C-F49CC70979F5}"/>
              </a:ext>
            </a:extLst>
          </p:cNvPr>
          <p:cNvPicPr/>
          <p:nvPr/>
        </p:nvPicPr>
        <p:blipFill>
          <a:blip r:embed="rId5" cstate="print">
            <a:extLst>
              <a:ext uri="{28A0092B-C50C-407E-A947-70E740481C1C}">
                <a14:useLocalDpi xmlns:a14="http://schemas.microsoft.com/office/drawing/2010/main" val="0"/>
              </a:ext>
            </a:extLst>
          </a:blip>
          <a:srcRect t="12009" b="3935"/>
          <a:stretch>
            <a:fillRect/>
          </a:stretch>
        </p:blipFill>
        <p:spPr bwMode="auto">
          <a:xfrm>
            <a:off x="318749" y="3295442"/>
            <a:ext cx="1858181" cy="821582"/>
          </a:xfrm>
          <a:prstGeom prst="rect">
            <a:avLst/>
          </a:prstGeom>
          <a:noFill/>
        </p:spPr>
      </p:pic>
      <p:pic>
        <p:nvPicPr>
          <p:cNvPr id="12" name="Picture 2" descr="Image result for rbc foundation">
            <a:extLst>
              <a:ext uri="{FF2B5EF4-FFF2-40B4-BE49-F238E27FC236}">
                <a16:creationId xmlns:a16="http://schemas.microsoft.com/office/drawing/2014/main" id="{8479C588-D9F2-4496-864C-1B6861EAB8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7396" y="4730912"/>
            <a:ext cx="2386148" cy="7953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07B07091-844B-4E6F-8AAD-16C49119263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20893" y="5485465"/>
            <a:ext cx="1441264" cy="1094914"/>
          </a:xfrm>
          <a:prstGeom prst="rect">
            <a:avLst/>
          </a:prstGeom>
        </p:spPr>
      </p:pic>
      <p:pic>
        <p:nvPicPr>
          <p:cNvPr id="15" name="Picture 14">
            <a:extLst>
              <a:ext uri="{FF2B5EF4-FFF2-40B4-BE49-F238E27FC236}">
                <a16:creationId xmlns:a16="http://schemas.microsoft.com/office/drawing/2014/main" id="{798DE29B-F0B0-473A-9A97-927965F7EA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74363" y="2442817"/>
            <a:ext cx="1779733" cy="1198353"/>
          </a:xfrm>
          <a:prstGeom prst="rect">
            <a:avLst/>
          </a:prstGeom>
        </p:spPr>
      </p:pic>
      <p:pic>
        <p:nvPicPr>
          <p:cNvPr id="21" name="Picture 20" descr="A close up of a sign&#10;&#10;Description generated with very high confidence">
            <a:extLst>
              <a:ext uri="{FF2B5EF4-FFF2-40B4-BE49-F238E27FC236}">
                <a16:creationId xmlns:a16="http://schemas.microsoft.com/office/drawing/2014/main" id="{750A01A4-A4D1-4EC8-95F6-E050354C7FD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54000" y="1681155"/>
            <a:ext cx="2500945" cy="780111"/>
          </a:xfrm>
          <a:prstGeom prst="rect">
            <a:avLst/>
          </a:prstGeom>
        </p:spPr>
      </p:pic>
      <p:pic>
        <p:nvPicPr>
          <p:cNvPr id="23" name="Picture 22">
            <a:extLst>
              <a:ext uri="{FF2B5EF4-FFF2-40B4-BE49-F238E27FC236}">
                <a16:creationId xmlns:a16="http://schemas.microsoft.com/office/drawing/2014/main" id="{F76F9E99-F63D-412B-9E50-04A03F3F477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9764" y="4469118"/>
            <a:ext cx="2386148" cy="821583"/>
          </a:xfrm>
          <a:prstGeom prst="rect">
            <a:avLst/>
          </a:prstGeom>
        </p:spPr>
      </p:pic>
      <p:sp>
        <p:nvSpPr>
          <p:cNvPr id="26" name="TextBox 25">
            <a:extLst>
              <a:ext uri="{FF2B5EF4-FFF2-40B4-BE49-F238E27FC236}">
                <a16:creationId xmlns:a16="http://schemas.microsoft.com/office/drawing/2014/main" id="{2451C03A-C34C-424F-81DF-5428D921566F}"/>
              </a:ext>
            </a:extLst>
          </p:cNvPr>
          <p:cNvSpPr txBox="1"/>
          <p:nvPr/>
        </p:nvSpPr>
        <p:spPr>
          <a:xfrm>
            <a:off x="5739274" y="5216388"/>
            <a:ext cx="2388335" cy="400110"/>
          </a:xfrm>
          <a:prstGeom prst="rect">
            <a:avLst/>
          </a:prstGeom>
          <a:noFill/>
        </p:spPr>
        <p:txBody>
          <a:bodyPr wrap="square" rtlCol="0">
            <a:spAutoFit/>
          </a:bodyPr>
          <a:lstStyle/>
          <a:p>
            <a:r>
              <a:rPr lang="en-CA" sz="2000" dirty="0">
                <a:solidFill>
                  <a:srgbClr val="00B0F0"/>
                </a:solidFill>
                <a:latin typeface="+mj-lt"/>
              </a:rPr>
              <a:t>MHCC Youth Council</a:t>
            </a:r>
          </a:p>
        </p:txBody>
      </p:sp>
      <p:sp>
        <p:nvSpPr>
          <p:cNvPr id="27" name="TextBox 26">
            <a:extLst>
              <a:ext uri="{FF2B5EF4-FFF2-40B4-BE49-F238E27FC236}">
                <a16:creationId xmlns:a16="http://schemas.microsoft.com/office/drawing/2014/main" id="{CA800DBE-8E41-45B3-A12A-EF44D777E478}"/>
              </a:ext>
            </a:extLst>
          </p:cNvPr>
          <p:cNvSpPr txBox="1"/>
          <p:nvPr/>
        </p:nvSpPr>
        <p:spPr>
          <a:xfrm>
            <a:off x="368570" y="353159"/>
            <a:ext cx="6078907" cy="1323439"/>
          </a:xfrm>
          <a:prstGeom prst="rect">
            <a:avLst/>
          </a:prstGeom>
          <a:noFill/>
        </p:spPr>
        <p:txBody>
          <a:bodyPr wrap="square" rtlCol="0">
            <a:spAutoFit/>
          </a:bodyPr>
          <a:lstStyle/>
          <a:p>
            <a:r>
              <a:rPr lang="en-CA" sz="4000" dirty="0">
                <a:solidFill>
                  <a:srgbClr val="00B0F0"/>
                </a:solidFill>
                <a:latin typeface="+mj-lt"/>
              </a:rPr>
              <a:t>Executive Advisory Committee members</a:t>
            </a:r>
          </a:p>
        </p:txBody>
      </p:sp>
      <p:pic>
        <p:nvPicPr>
          <p:cNvPr id="6" name="Picture 5">
            <a:extLst>
              <a:ext uri="{FF2B5EF4-FFF2-40B4-BE49-F238E27FC236}">
                <a16:creationId xmlns:a16="http://schemas.microsoft.com/office/drawing/2014/main" id="{B9D91C55-7AF1-43DB-9755-5FFC8EBFAEF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90703" y="5653383"/>
            <a:ext cx="1094913" cy="1094913"/>
          </a:xfrm>
          <a:prstGeom prst="rect">
            <a:avLst/>
          </a:prstGeom>
        </p:spPr>
      </p:pic>
      <p:pic>
        <p:nvPicPr>
          <p:cNvPr id="24" name="Picture 23" descr="A close up of text on a black background&#10;&#10;Description generated with high confidence">
            <a:extLst>
              <a:ext uri="{FF2B5EF4-FFF2-40B4-BE49-F238E27FC236}">
                <a16:creationId xmlns:a16="http://schemas.microsoft.com/office/drawing/2014/main" id="{2755932C-F349-43BC-8C88-7FDA1584275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08627" y="4453227"/>
            <a:ext cx="3331471" cy="853364"/>
          </a:xfrm>
          <a:prstGeom prst="rect">
            <a:avLst/>
          </a:prstGeom>
        </p:spPr>
      </p:pic>
      <p:pic>
        <p:nvPicPr>
          <p:cNvPr id="3" name="Picture 2">
            <a:extLst>
              <a:ext uri="{FF2B5EF4-FFF2-40B4-BE49-F238E27FC236}">
                <a16:creationId xmlns:a16="http://schemas.microsoft.com/office/drawing/2014/main" id="{EF8727AB-430F-465C-89DC-89EDEFD7947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269637" y="2743505"/>
            <a:ext cx="1315518" cy="877012"/>
          </a:xfrm>
          <a:prstGeom prst="rect">
            <a:avLst/>
          </a:prstGeom>
        </p:spPr>
      </p:pic>
      <p:pic>
        <p:nvPicPr>
          <p:cNvPr id="14" name="Picture 13">
            <a:extLst>
              <a:ext uri="{FF2B5EF4-FFF2-40B4-BE49-F238E27FC236}">
                <a16:creationId xmlns:a16="http://schemas.microsoft.com/office/drawing/2014/main" id="{6F870161-6622-4513-ACAE-1930B16A0BB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786111" y="2562266"/>
            <a:ext cx="2560645" cy="733176"/>
          </a:xfrm>
          <a:prstGeom prst="rect">
            <a:avLst/>
          </a:prstGeom>
        </p:spPr>
      </p:pic>
      <p:pic>
        <p:nvPicPr>
          <p:cNvPr id="25" name="Picture 24">
            <a:extLst>
              <a:ext uri="{FF2B5EF4-FFF2-40B4-BE49-F238E27FC236}">
                <a16:creationId xmlns:a16="http://schemas.microsoft.com/office/drawing/2014/main" id="{9BC1964B-3548-421E-92B2-A13BC21CBA6D}"/>
              </a:ext>
            </a:extLst>
          </p:cNvPr>
          <p:cNvPicPr>
            <a:picLocks noChangeAspect="1"/>
          </p:cNvPicPr>
          <p:nvPr/>
        </p:nvPicPr>
        <p:blipFill>
          <a:blip r:embed="rId15"/>
          <a:stretch>
            <a:fillRect/>
          </a:stretch>
        </p:blipFill>
        <p:spPr>
          <a:xfrm>
            <a:off x="3666504" y="3834359"/>
            <a:ext cx="1276826" cy="533400"/>
          </a:xfrm>
          <a:prstGeom prst="rect">
            <a:avLst/>
          </a:prstGeom>
        </p:spPr>
      </p:pic>
      <p:pic>
        <p:nvPicPr>
          <p:cNvPr id="5" name="Picture 4">
            <a:extLst>
              <a:ext uri="{FF2B5EF4-FFF2-40B4-BE49-F238E27FC236}">
                <a16:creationId xmlns:a16="http://schemas.microsoft.com/office/drawing/2014/main" id="{98439C41-00C7-4178-AEB6-309DD5ABFE3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997674" y="3539382"/>
            <a:ext cx="2910437" cy="712910"/>
          </a:xfrm>
          <a:prstGeom prst="rect">
            <a:avLst/>
          </a:prstGeom>
        </p:spPr>
      </p:pic>
      <p:pic>
        <p:nvPicPr>
          <p:cNvPr id="19" name="5D8EA1BD-A42B-4861-86CE-6EB324555E5B" descr="image001">
            <a:extLst>
              <a:ext uri="{FF2B5EF4-FFF2-40B4-BE49-F238E27FC236}">
                <a16:creationId xmlns:a16="http://schemas.microsoft.com/office/drawing/2014/main" id="{312F3637-5C04-7F45-A003-41CD170B218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681305" y="5880468"/>
            <a:ext cx="2633895" cy="528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A picture containing clipart&#10;&#10;Description generated with very high confidence">
            <a:extLst>
              <a:ext uri="{FF2B5EF4-FFF2-40B4-BE49-F238E27FC236}">
                <a16:creationId xmlns:a16="http://schemas.microsoft.com/office/drawing/2014/main" id="{AACF35E7-87F2-ED40-BDCC-ED5DD73BA943}"/>
              </a:ext>
            </a:extLst>
          </p:cNvPr>
          <p:cNvPicPr>
            <a:picLocks noChangeAspect="1"/>
          </p:cNvPicPr>
          <p:nvPr/>
        </p:nvPicPr>
        <p:blipFill>
          <a:blip r:embed="rId18"/>
          <a:stretch>
            <a:fillRect/>
          </a:stretch>
        </p:blipFill>
        <p:spPr>
          <a:xfrm>
            <a:off x="2311624" y="1865719"/>
            <a:ext cx="1618537" cy="682942"/>
          </a:xfrm>
          <a:prstGeom prst="rect">
            <a:avLst/>
          </a:prstGeom>
        </p:spPr>
      </p:pic>
    </p:spTree>
    <p:extLst>
      <p:ext uri="{BB962C8B-B14F-4D97-AF65-F5344CB8AC3E}">
        <p14:creationId xmlns:p14="http://schemas.microsoft.com/office/powerpoint/2010/main" val="2777552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3A0D3B-39F2-4D98-98D9-DB617499A6C7}"/>
              </a:ext>
            </a:extLst>
          </p:cNvPr>
          <p:cNvSpPr>
            <a:spLocks noGrp="1"/>
          </p:cNvSpPr>
          <p:nvPr>
            <p:ph type="ctrTitle"/>
          </p:nvPr>
        </p:nvSpPr>
        <p:spPr>
          <a:xfrm>
            <a:off x="350875" y="573349"/>
            <a:ext cx="8367456" cy="718607"/>
          </a:xfrm>
        </p:spPr>
        <p:txBody>
          <a:bodyPr/>
          <a:lstStyle/>
          <a:p>
            <a:r>
              <a:rPr lang="en-CA" sz="4000" dirty="0">
                <a:latin typeface="+mj-lt"/>
              </a:rPr>
              <a:t>Who is on the Standard development Technical Committee?</a:t>
            </a:r>
          </a:p>
        </p:txBody>
      </p:sp>
      <p:graphicFrame>
        <p:nvGraphicFramePr>
          <p:cNvPr id="7" name="Content Placeholder 6">
            <a:extLst>
              <a:ext uri="{FF2B5EF4-FFF2-40B4-BE49-F238E27FC236}">
                <a16:creationId xmlns:a16="http://schemas.microsoft.com/office/drawing/2014/main" id="{CE23F19C-8C51-4AEE-B501-C2C9AE9BA44C}"/>
              </a:ext>
            </a:extLst>
          </p:cNvPr>
          <p:cNvGraphicFramePr>
            <a:graphicFrameLocks noGrp="1"/>
          </p:cNvGraphicFramePr>
          <p:nvPr>
            <p:ph idx="10"/>
            <p:extLst>
              <p:ext uri="{D42A27DB-BD31-4B8C-83A1-F6EECF244321}">
                <p14:modId xmlns:p14="http://schemas.microsoft.com/office/powerpoint/2010/main" val="173213699"/>
              </p:ext>
            </p:extLst>
          </p:nvPr>
        </p:nvGraphicFramePr>
        <p:xfrm>
          <a:off x="350875" y="2675375"/>
          <a:ext cx="8548577" cy="3917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9103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a:xfrm>
            <a:off x="539277" y="543460"/>
            <a:ext cx="5750687" cy="865632"/>
          </a:xfrm>
        </p:spPr>
        <p:txBody>
          <a:bodyPr/>
          <a:lstStyle/>
          <a:p>
            <a:pPr algn="l"/>
            <a:r>
              <a:rPr lang="en-US" sz="4000" dirty="0">
                <a:solidFill>
                  <a:srgbClr val="12A9D9"/>
                </a:solidFill>
              </a:rPr>
              <a:t>What’s the goal?</a:t>
            </a:r>
          </a:p>
        </p:txBody>
      </p:sp>
      <p:sp>
        <p:nvSpPr>
          <p:cNvPr id="2" name="AutoShape 2" descr="Image result for goals">
            <a:extLst>
              <a:ext uri="{FF2B5EF4-FFF2-40B4-BE49-F238E27FC236}">
                <a16:creationId xmlns:a16="http://schemas.microsoft.com/office/drawing/2014/main" id="{FCD1BF73-A3E6-409C-BDC5-AEFBBFC5760E}"/>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3" name="Picture 2">
            <a:extLst>
              <a:ext uri="{FF2B5EF4-FFF2-40B4-BE49-F238E27FC236}">
                <a16:creationId xmlns:a16="http://schemas.microsoft.com/office/drawing/2014/main" id="{5882801F-B417-422C-A7CE-EFB109A80C0A}"/>
              </a:ext>
            </a:extLst>
          </p:cNvPr>
          <p:cNvPicPr>
            <a:picLocks noChangeAspect="1"/>
          </p:cNvPicPr>
          <p:nvPr/>
        </p:nvPicPr>
        <p:blipFill>
          <a:blip r:embed="rId3"/>
          <a:stretch>
            <a:fillRect/>
          </a:stretch>
        </p:blipFill>
        <p:spPr>
          <a:xfrm>
            <a:off x="852708" y="2619632"/>
            <a:ext cx="7133784" cy="3566892"/>
          </a:xfrm>
          <a:prstGeom prst="rect">
            <a:avLst/>
          </a:prstGeom>
        </p:spPr>
      </p:pic>
      <p:sp>
        <p:nvSpPr>
          <p:cNvPr id="4" name="AutoShape 4" descr="Image result for goals">
            <a:extLst>
              <a:ext uri="{FF2B5EF4-FFF2-40B4-BE49-F238E27FC236}">
                <a16:creationId xmlns:a16="http://schemas.microsoft.com/office/drawing/2014/main" id="{A94122F8-4A6C-4575-BB3A-86FC3AC2C8F5}"/>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5" name="TextBox 4">
            <a:extLst>
              <a:ext uri="{FF2B5EF4-FFF2-40B4-BE49-F238E27FC236}">
                <a16:creationId xmlns:a16="http://schemas.microsoft.com/office/drawing/2014/main" id="{D0656A06-EDAB-5C4F-B1B5-916E76A00D88}"/>
              </a:ext>
            </a:extLst>
          </p:cNvPr>
          <p:cNvSpPr txBox="1"/>
          <p:nvPr/>
        </p:nvSpPr>
        <p:spPr>
          <a:xfrm>
            <a:off x="539277" y="1429586"/>
            <a:ext cx="2971711" cy="584775"/>
          </a:xfrm>
          <a:prstGeom prst="rect">
            <a:avLst/>
          </a:prstGeom>
          <a:noFill/>
        </p:spPr>
        <p:txBody>
          <a:bodyPr wrap="none" rtlCol="0">
            <a:spAutoFit/>
          </a:bodyPr>
          <a:lstStyle/>
          <a:p>
            <a:r>
              <a:rPr lang="en-US" sz="3200" dirty="0"/>
              <a:t>Student success!</a:t>
            </a:r>
          </a:p>
        </p:txBody>
      </p:sp>
    </p:spTree>
    <p:extLst>
      <p:ext uri="{BB962C8B-B14F-4D97-AF65-F5344CB8AC3E}">
        <p14:creationId xmlns:p14="http://schemas.microsoft.com/office/powerpoint/2010/main" val="1219488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754E4C1-71B1-D94E-AC5A-BAA7D2D42C99}"/>
              </a:ext>
            </a:extLst>
          </p:cNvPr>
          <p:cNvSpPr>
            <a:spLocks noGrp="1"/>
          </p:cNvSpPr>
          <p:nvPr>
            <p:ph idx="10"/>
          </p:nvPr>
        </p:nvSpPr>
        <p:spPr/>
        <p:txBody>
          <a:bodyPr>
            <a:normAutofit/>
          </a:bodyPr>
          <a:lstStyle/>
          <a:p>
            <a:pPr marL="342900" indent="-342900">
              <a:buFont typeface="Arial" panose="020B0604020202020204" pitchFamily="34" charset="0"/>
              <a:buChar char="•"/>
            </a:pPr>
            <a:r>
              <a:rPr lang="en-US" sz="2800" dirty="0"/>
              <a:t>The current scope of the Standard includes identifying, assessing and reducing risks to the mental health of post-secondary students.</a:t>
            </a:r>
          </a:p>
          <a:p>
            <a:pPr marL="342900" indent="-342900">
              <a:buFont typeface="Arial" panose="020B0604020202020204" pitchFamily="34" charset="0"/>
              <a:buChar char="•"/>
            </a:pPr>
            <a:r>
              <a:rPr lang="en-US" sz="2800" dirty="0"/>
              <a:t>It also includes offering guidance to post-secondary institutions on ways they can help to improve and protect student mental health throughout their post-secondary education.</a:t>
            </a:r>
          </a:p>
        </p:txBody>
      </p:sp>
      <p:sp>
        <p:nvSpPr>
          <p:cNvPr id="4" name="Title 3">
            <a:extLst>
              <a:ext uri="{FF2B5EF4-FFF2-40B4-BE49-F238E27FC236}">
                <a16:creationId xmlns:a16="http://schemas.microsoft.com/office/drawing/2014/main" id="{8D4B7352-47CD-CB40-A41B-CBFB8CB67A8C}"/>
              </a:ext>
            </a:extLst>
          </p:cNvPr>
          <p:cNvSpPr>
            <a:spLocks noGrp="1"/>
          </p:cNvSpPr>
          <p:nvPr>
            <p:ph type="ctrTitle"/>
          </p:nvPr>
        </p:nvSpPr>
        <p:spPr/>
        <p:txBody>
          <a:bodyPr/>
          <a:lstStyle/>
          <a:p>
            <a:r>
              <a:rPr lang="en-US" dirty="0"/>
              <a:t>Scope of the Standard</a:t>
            </a:r>
          </a:p>
        </p:txBody>
      </p:sp>
    </p:spTree>
    <p:extLst>
      <p:ext uri="{BB962C8B-B14F-4D97-AF65-F5344CB8AC3E}">
        <p14:creationId xmlns:p14="http://schemas.microsoft.com/office/powerpoint/2010/main" val="4112032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7FACD93F-4EAE-4A32-B8A4-9AFEF218E52E}"/>
              </a:ext>
            </a:extLst>
          </p:cNvPr>
          <p:cNvGraphicFramePr/>
          <p:nvPr>
            <p:extLst>
              <p:ext uri="{D42A27DB-BD31-4B8C-83A1-F6EECF244321}">
                <p14:modId xmlns:p14="http://schemas.microsoft.com/office/powerpoint/2010/main" val="1062468137"/>
              </p:ext>
            </p:extLst>
          </p:nvPr>
        </p:nvGraphicFramePr>
        <p:xfrm>
          <a:off x="782781" y="1566668"/>
          <a:ext cx="7578437" cy="4350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le 1">
            <a:extLst>
              <a:ext uri="{FF2B5EF4-FFF2-40B4-BE49-F238E27FC236}">
                <a16:creationId xmlns:a16="http://schemas.microsoft.com/office/drawing/2014/main" id="{47196F5F-0E14-47AD-8DBF-41C7B2B6F47B}"/>
              </a:ext>
            </a:extLst>
          </p:cNvPr>
          <p:cNvSpPr txBox="1">
            <a:spLocks/>
          </p:cNvSpPr>
          <p:nvPr/>
        </p:nvSpPr>
        <p:spPr>
          <a:xfrm>
            <a:off x="610043" y="426872"/>
            <a:ext cx="6587113" cy="847409"/>
          </a:xfr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a:solidFill>
                  <a:srgbClr val="12A9D9"/>
                </a:solidFill>
              </a:rPr>
              <a:t>How a Standard will help</a:t>
            </a:r>
            <a:endParaRPr lang="en-CA" dirty="0"/>
          </a:p>
        </p:txBody>
      </p:sp>
      <p:sp>
        <p:nvSpPr>
          <p:cNvPr id="4" name="TextBox 3">
            <a:extLst>
              <a:ext uri="{FF2B5EF4-FFF2-40B4-BE49-F238E27FC236}">
                <a16:creationId xmlns:a16="http://schemas.microsoft.com/office/drawing/2014/main" id="{1C652A66-068B-6A4A-9A51-D9D876399427}"/>
              </a:ext>
            </a:extLst>
          </p:cNvPr>
          <p:cNvSpPr txBox="1"/>
          <p:nvPr/>
        </p:nvSpPr>
        <p:spPr>
          <a:xfrm>
            <a:off x="610043" y="1274281"/>
            <a:ext cx="3647409" cy="584775"/>
          </a:xfrm>
          <a:prstGeom prst="rect">
            <a:avLst/>
          </a:prstGeom>
          <a:noFill/>
        </p:spPr>
        <p:txBody>
          <a:bodyPr wrap="none" rtlCol="0">
            <a:spAutoFit/>
          </a:bodyPr>
          <a:lstStyle/>
          <a:p>
            <a:r>
              <a:rPr lang="en-US" sz="3200" dirty="0"/>
              <a:t>Benefits for students</a:t>
            </a:r>
          </a:p>
        </p:txBody>
      </p:sp>
    </p:spTree>
    <p:extLst>
      <p:ext uri="{BB962C8B-B14F-4D97-AF65-F5344CB8AC3E}">
        <p14:creationId xmlns:p14="http://schemas.microsoft.com/office/powerpoint/2010/main" val="2478857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ACDA2C-19F2-47A1-B5B3-18262FD61E64}"/>
              </a:ext>
            </a:extLst>
          </p:cNvPr>
          <p:cNvSpPr>
            <a:spLocks noGrp="1"/>
          </p:cNvSpPr>
          <p:nvPr>
            <p:ph idx="10"/>
          </p:nvPr>
        </p:nvSpPr>
        <p:spPr/>
        <p:txBody>
          <a:bodyPr/>
          <a:lstStyle/>
          <a:p>
            <a:r>
              <a:rPr lang="en-CA" dirty="0">
                <a:highlight>
                  <a:srgbClr val="FFFF00"/>
                </a:highlight>
              </a:rPr>
              <a:t>WRITE LAND ACKNOWLEDGEMENT HERE</a:t>
            </a:r>
          </a:p>
        </p:txBody>
      </p:sp>
      <p:sp>
        <p:nvSpPr>
          <p:cNvPr id="4" name="Title 3">
            <a:extLst>
              <a:ext uri="{FF2B5EF4-FFF2-40B4-BE49-F238E27FC236}">
                <a16:creationId xmlns:a16="http://schemas.microsoft.com/office/drawing/2014/main" id="{764C16A6-00C0-46BA-80EC-DF834966DC35}"/>
              </a:ext>
            </a:extLst>
          </p:cNvPr>
          <p:cNvSpPr>
            <a:spLocks noGrp="1"/>
          </p:cNvSpPr>
          <p:nvPr>
            <p:ph type="ctrTitle"/>
          </p:nvPr>
        </p:nvSpPr>
        <p:spPr/>
        <p:txBody>
          <a:bodyPr/>
          <a:lstStyle/>
          <a:p>
            <a:r>
              <a:rPr lang="en-CA" dirty="0">
                <a:latin typeface="+mj-lt"/>
              </a:rPr>
              <a:t>Land acknowledgment </a:t>
            </a:r>
          </a:p>
        </p:txBody>
      </p:sp>
    </p:spTree>
    <p:extLst>
      <p:ext uri="{BB962C8B-B14F-4D97-AF65-F5344CB8AC3E}">
        <p14:creationId xmlns:p14="http://schemas.microsoft.com/office/powerpoint/2010/main" val="2120413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7FACD93F-4EAE-4A32-B8A4-9AFEF218E52E}"/>
              </a:ext>
            </a:extLst>
          </p:cNvPr>
          <p:cNvGraphicFramePr/>
          <p:nvPr>
            <p:extLst>
              <p:ext uri="{D42A27DB-BD31-4B8C-83A1-F6EECF244321}">
                <p14:modId xmlns:p14="http://schemas.microsoft.com/office/powerpoint/2010/main" val="545650394"/>
              </p:ext>
            </p:extLst>
          </p:nvPr>
        </p:nvGraphicFramePr>
        <p:xfrm>
          <a:off x="675387" y="1862400"/>
          <a:ext cx="7793226" cy="3640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le 1">
            <a:extLst>
              <a:ext uri="{FF2B5EF4-FFF2-40B4-BE49-F238E27FC236}">
                <a16:creationId xmlns:a16="http://schemas.microsoft.com/office/drawing/2014/main" id="{47196F5F-0E14-47AD-8DBF-41C7B2B6F47B}"/>
              </a:ext>
            </a:extLst>
          </p:cNvPr>
          <p:cNvSpPr txBox="1">
            <a:spLocks/>
          </p:cNvSpPr>
          <p:nvPr/>
        </p:nvSpPr>
        <p:spPr>
          <a:xfrm>
            <a:off x="675387" y="505962"/>
            <a:ext cx="6901711" cy="847409"/>
          </a:xfr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a:solidFill>
                  <a:srgbClr val="12A9D9"/>
                </a:solidFill>
              </a:rPr>
              <a:t>How a Standard will help</a:t>
            </a:r>
            <a:endParaRPr lang="en-CA" dirty="0"/>
          </a:p>
        </p:txBody>
      </p:sp>
      <p:sp>
        <p:nvSpPr>
          <p:cNvPr id="4" name="TextBox 3">
            <a:extLst>
              <a:ext uri="{FF2B5EF4-FFF2-40B4-BE49-F238E27FC236}">
                <a16:creationId xmlns:a16="http://schemas.microsoft.com/office/drawing/2014/main" id="{A8372279-91B2-9743-AA86-79CE98A1FC42}"/>
              </a:ext>
            </a:extLst>
          </p:cNvPr>
          <p:cNvSpPr txBox="1"/>
          <p:nvPr/>
        </p:nvSpPr>
        <p:spPr>
          <a:xfrm>
            <a:off x="610043" y="1274281"/>
            <a:ext cx="4085606" cy="584775"/>
          </a:xfrm>
          <a:prstGeom prst="rect">
            <a:avLst/>
          </a:prstGeom>
          <a:noFill/>
        </p:spPr>
        <p:txBody>
          <a:bodyPr wrap="none" rtlCol="0">
            <a:spAutoFit/>
          </a:bodyPr>
          <a:lstStyle/>
          <a:p>
            <a:r>
              <a:rPr lang="en-US" sz="3200" dirty="0"/>
              <a:t>Benefits for institutions</a:t>
            </a:r>
          </a:p>
        </p:txBody>
      </p:sp>
    </p:spTree>
    <p:extLst>
      <p:ext uri="{BB962C8B-B14F-4D97-AF65-F5344CB8AC3E}">
        <p14:creationId xmlns:p14="http://schemas.microsoft.com/office/powerpoint/2010/main" val="2464919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D55DC8-A1A3-9549-B0C6-F8797CEA7E01}"/>
              </a:ext>
            </a:extLst>
          </p:cNvPr>
          <p:cNvSpPr>
            <a:spLocks noGrp="1"/>
          </p:cNvSpPr>
          <p:nvPr>
            <p:ph type="ctrTitle"/>
          </p:nvPr>
        </p:nvSpPr>
        <p:spPr>
          <a:xfrm>
            <a:off x="685800" y="4350326"/>
            <a:ext cx="7772400" cy="645007"/>
          </a:xfrm>
        </p:spPr>
        <p:txBody>
          <a:bodyPr>
            <a:normAutofit fontScale="90000"/>
          </a:bodyPr>
          <a:lstStyle/>
          <a:p>
            <a:r>
              <a:rPr lang="en-US" dirty="0"/>
              <a:t>Our dialogue</a:t>
            </a:r>
          </a:p>
        </p:txBody>
      </p:sp>
    </p:spTree>
    <p:extLst>
      <p:ext uri="{BB962C8B-B14F-4D97-AF65-F5344CB8AC3E}">
        <p14:creationId xmlns:p14="http://schemas.microsoft.com/office/powerpoint/2010/main" val="1282763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92EEF8-41F7-F64D-83F0-5B12934EA9B2}"/>
              </a:ext>
            </a:extLst>
          </p:cNvPr>
          <p:cNvSpPr>
            <a:spLocks noGrp="1"/>
          </p:cNvSpPr>
          <p:nvPr>
            <p:ph type="ctrTitle"/>
          </p:nvPr>
        </p:nvSpPr>
        <p:spPr>
          <a:xfrm>
            <a:off x="685800" y="559492"/>
            <a:ext cx="7866174" cy="718607"/>
          </a:xfrm>
        </p:spPr>
        <p:txBody>
          <a:bodyPr/>
          <a:lstStyle/>
          <a:p>
            <a:r>
              <a:rPr lang="en-US" dirty="0">
                <a:latin typeface="+mj-lt"/>
              </a:rPr>
              <a:t>Group discussion</a:t>
            </a:r>
          </a:p>
        </p:txBody>
      </p:sp>
      <p:sp>
        <p:nvSpPr>
          <p:cNvPr id="6" name="Content Placeholder 5">
            <a:extLst>
              <a:ext uri="{FF2B5EF4-FFF2-40B4-BE49-F238E27FC236}">
                <a16:creationId xmlns:a16="http://schemas.microsoft.com/office/drawing/2014/main" id="{982AC033-822A-C643-A5FD-7B7C87AF8551}"/>
              </a:ext>
            </a:extLst>
          </p:cNvPr>
          <p:cNvSpPr>
            <a:spLocks noGrp="1"/>
          </p:cNvSpPr>
          <p:nvPr>
            <p:ph idx="10"/>
          </p:nvPr>
        </p:nvSpPr>
        <p:spPr>
          <a:xfrm>
            <a:off x="685800" y="2062656"/>
            <a:ext cx="7866174" cy="2732688"/>
          </a:xfrm>
        </p:spPr>
        <p:txBody>
          <a:bodyPr>
            <a:normAutofit fontScale="92500" lnSpcReduction="10000"/>
          </a:bodyPr>
          <a:lstStyle/>
          <a:p>
            <a:r>
              <a:rPr lang="en-US" sz="3200" dirty="0">
                <a:solidFill>
                  <a:srgbClr val="1155A0"/>
                </a:solidFill>
                <a:latin typeface="Calibri Light" panose="020F0302020204030204" pitchFamily="34" charset="0"/>
                <a:cs typeface="Calibri Light" panose="020F0302020204030204" pitchFamily="34" charset="0"/>
              </a:rPr>
              <a:t>Question to consider</a:t>
            </a:r>
          </a:p>
          <a:p>
            <a:r>
              <a:rPr lang="en-US" sz="1200" dirty="0">
                <a:solidFill>
                  <a:srgbClr val="1155A0"/>
                </a:solidFill>
                <a:latin typeface="Calibri Light" panose="020F0302020204030204" pitchFamily="34" charset="0"/>
                <a:cs typeface="Calibri Light" panose="020F0302020204030204" pitchFamily="34" charset="0"/>
              </a:rPr>
              <a:t> </a:t>
            </a:r>
          </a:p>
          <a:p>
            <a:r>
              <a:rPr lang="en-US" sz="4800" dirty="0">
                <a:solidFill>
                  <a:schemeClr val="tx1">
                    <a:lumMod val="65000"/>
                    <a:lumOff val="35000"/>
                  </a:schemeClr>
                </a:solidFill>
                <a:latin typeface="Calibri Light" panose="020F0302020204030204" pitchFamily="34" charset="0"/>
                <a:cs typeface="Calibri Light" panose="020F0302020204030204" pitchFamily="34" charset="0"/>
              </a:rPr>
              <a:t>In your experience, </a:t>
            </a:r>
            <a:r>
              <a:rPr lang="en-CA" sz="4800" dirty="0">
                <a:solidFill>
                  <a:schemeClr val="tx1">
                    <a:lumMod val="65000"/>
                    <a:lumOff val="35000"/>
                  </a:schemeClr>
                </a:solidFill>
                <a:latin typeface="Calibri Light" panose="020F0302020204030204" pitchFamily="34" charset="0"/>
                <a:cs typeface="Calibri Light" panose="020F0302020204030204" pitchFamily="34" charset="0"/>
              </a:rPr>
              <a:t>what works well to promote student mental health?</a:t>
            </a:r>
            <a:endParaRPr lang="en-US" sz="4800" dirty="0">
              <a:solidFill>
                <a:schemeClr val="tx1">
                  <a:lumMod val="65000"/>
                  <a:lumOff val="35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977573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92EEF8-41F7-F64D-83F0-5B12934EA9B2}"/>
              </a:ext>
            </a:extLst>
          </p:cNvPr>
          <p:cNvSpPr>
            <a:spLocks noGrp="1"/>
          </p:cNvSpPr>
          <p:nvPr>
            <p:ph type="ctrTitle"/>
          </p:nvPr>
        </p:nvSpPr>
        <p:spPr>
          <a:xfrm>
            <a:off x="685800" y="559493"/>
            <a:ext cx="7866174" cy="718607"/>
          </a:xfrm>
        </p:spPr>
        <p:txBody>
          <a:bodyPr/>
          <a:lstStyle/>
          <a:p>
            <a:r>
              <a:rPr lang="en-US" dirty="0">
                <a:latin typeface="+mj-lt"/>
              </a:rPr>
              <a:t>Group discussion</a:t>
            </a:r>
          </a:p>
        </p:txBody>
      </p:sp>
      <p:sp>
        <p:nvSpPr>
          <p:cNvPr id="6" name="Content Placeholder 5">
            <a:extLst>
              <a:ext uri="{FF2B5EF4-FFF2-40B4-BE49-F238E27FC236}">
                <a16:creationId xmlns:a16="http://schemas.microsoft.com/office/drawing/2014/main" id="{982AC033-822A-C643-A5FD-7B7C87AF8551}"/>
              </a:ext>
            </a:extLst>
          </p:cNvPr>
          <p:cNvSpPr>
            <a:spLocks noGrp="1"/>
          </p:cNvSpPr>
          <p:nvPr>
            <p:ph idx="10"/>
          </p:nvPr>
        </p:nvSpPr>
        <p:spPr>
          <a:xfrm>
            <a:off x="685800" y="2062656"/>
            <a:ext cx="7866174" cy="2732688"/>
          </a:xfrm>
        </p:spPr>
        <p:txBody>
          <a:bodyPr>
            <a:normAutofit fontScale="85000" lnSpcReduction="20000"/>
          </a:bodyPr>
          <a:lstStyle/>
          <a:p>
            <a:r>
              <a:rPr lang="en-US" sz="3200" dirty="0">
                <a:solidFill>
                  <a:srgbClr val="1155A0"/>
                </a:solidFill>
                <a:latin typeface="Calibri Light" panose="020F0302020204030204" pitchFamily="34" charset="0"/>
                <a:cs typeface="Calibri Light" panose="020F0302020204030204" pitchFamily="34" charset="0"/>
              </a:rPr>
              <a:t>Question to consider</a:t>
            </a:r>
          </a:p>
          <a:p>
            <a:r>
              <a:rPr lang="en-US" sz="1200" dirty="0">
                <a:solidFill>
                  <a:srgbClr val="1155A0"/>
                </a:solidFill>
                <a:latin typeface="Calibri Light" panose="020F0302020204030204" pitchFamily="34" charset="0"/>
                <a:cs typeface="Calibri Light" panose="020F0302020204030204" pitchFamily="34" charset="0"/>
              </a:rPr>
              <a:t> </a:t>
            </a:r>
          </a:p>
          <a:p>
            <a:r>
              <a:rPr lang="en-CA" sz="4800" dirty="0">
                <a:solidFill>
                  <a:schemeClr val="tx1">
                    <a:lumMod val="65000"/>
                    <a:lumOff val="35000"/>
                  </a:schemeClr>
                </a:solidFill>
                <a:latin typeface="Calibri Light" panose="020F0302020204030204" pitchFamily="34" charset="0"/>
                <a:cs typeface="Calibri Light" panose="020F0302020204030204" pitchFamily="34" charset="0"/>
              </a:rPr>
              <a:t>Which promising or best practices are you aware of that are helping to promote and support student mental health?</a:t>
            </a:r>
          </a:p>
          <a:p>
            <a:endParaRPr lang="en-CA" sz="4800" dirty="0">
              <a:solidFill>
                <a:schemeClr val="tx1">
                  <a:lumMod val="65000"/>
                  <a:lumOff val="35000"/>
                </a:schemeClr>
              </a:solidFill>
              <a:latin typeface="Calibri Light" panose="020F0302020204030204" pitchFamily="34" charset="0"/>
              <a:cs typeface="Calibri Light" panose="020F0302020204030204" pitchFamily="34" charset="0"/>
            </a:endParaRPr>
          </a:p>
          <a:p>
            <a:endParaRPr lang="en-CA" sz="4800" dirty="0">
              <a:solidFill>
                <a:schemeClr val="tx1">
                  <a:lumMod val="65000"/>
                  <a:lumOff val="35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109066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92EEF8-41F7-F64D-83F0-5B12934EA9B2}"/>
              </a:ext>
            </a:extLst>
          </p:cNvPr>
          <p:cNvSpPr>
            <a:spLocks noGrp="1"/>
          </p:cNvSpPr>
          <p:nvPr>
            <p:ph type="ctrTitle"/>
          </p:nvPr>
        </p:nvSpPr>
        <p:spPr>
          <a:xfrm>
            <a:off x="685800" y="559493"/>
            <a:ext cx="7866174" cy="718607"/>
          </a:xfrm>
        </p:spPr>
        <p:txBody>
          <a:bodyPr/>
          <a:lstStyle/>
          <a:p>
            <a:r>
              <a:rPr lang="en-US" dirty="0">
                <a:latin typeface="+mj-lt"/>
              </a:rPr>
              <a:t>Group discussion</a:t>
            </a:r>
          </a:p>
        </p:txBody>
      </p:sp>
      <p:sp>
        <p:nvSpPr>
          <p:cNvPr id="6" name="Content Placeholder 5">
            <a:extLst>
              <a:ext uri="{FF2B5EF4-FFF2-40B4-BE49-F238E27FC236}">
                <a16:creationId xmlns:a16="http://schemas.microsoft.com/office/drawing/2014/main" id="{982AC033-822A-C643-A5FD-7B7C87AF8551}"/>
              </a:ext>
            </a:extLst>
          </p:cNvPr>
          <p:cNvSpPr>
            <a:spLocks noGrp="1"/>
          </p:cNvSpPr>
          <p:nvPr>
            <p:ph idx="10"/>
          </p:nvPr>
        </p:nvSpPr>
        <p:spPr>
          <a:xfrm>
            <a:off x="685800" y="2062656"/>
            <a:ext cx="7866174" cy="2732688"/>
          </a:xfrm>
        </p:spPr>
        <p:txBody>
          <a:bodyPr>
            <a:normAutofit fontScale="92500" lnSpcReduction="10000"/>
          </a:bodyPr>
          <a:lstStyle/>
          <a:p>
            <a:r>
              <a:rPr lang="en-US" sz="3200" dirty="0">
                <a:solidFill>
                  <a:srgbClr val="1155A0"/>
                </a:solidFill>
                <a:latin typeface="Calibri Light" panose="020F0302020204030204" pitchFamily="34" charset="0"/>
                <a:cs typeface="Calibri Light" panose="020F0302020204030204" pitchFamily="34" charset="0"/>
              </a:rPr>
              <a:t>Question to consider</a:t>
            </a:r>
          </a:p>
          <a:p>
            <a:r>
              <a:rPr lang="en-US" sz="1200" dirty="0">
                <a:solidFill>
                  <a:srgbClr val="1155A0"/>
                </a:solidFill>
                <a:latin typeface="Calibri Light" panose="020F0302020204030204" pitchFamily="34" charset="0"/>
                <a:cs typeface="Calibri Light" panose="020F0302020204030204" pitchFamily="34" charset="0"/>
              </a:rPr>
              <a:t> </a:t>
            </a:r>
          </a:p>
          <a:p>
            <a:r>
              <a:rPr lang="en-CA" sz="4800" dirty="0">
                <a:solidFill>
                  <a:schemeClr val="tx1">
                    <a:lumMod val="65000"/>
                    <a:lumOff val="35000"/>
                  </a:schemeClr>
                </a:solidFill>
                <a:latin typeface="Calibri Light" panose="020F0302020204030204" pitchFamily="34" charset="0"/>
                <a:cs typeface="Calibri Light" panose="020F0302020204030204" pitchFamily="34" charset="0"/>
              </a:rPr>
              <a:t>What barriers do students face in seeking to attain optimum mental health?</a:t>
            </a:r>
            <a:endParaRPr lang="en-US" sz="4800" dirty="0">
              <a:solidFill>
                <a:schemeClr val="tx1">
                  <a:lumMod val="65000"/>
                  <a:lumOff val="35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623586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92EEF8-41F7-F64D-83F0-5B12934EA9B2}"/>
              </a:ext>
            </a:extLst>
          </p:cNvPr>
          <p:cNvSpPr>
            <a:spLocks noGrp="1"/>
          </p:cNvSpPr>
          <p:nvPr>
            <p:ph type="ctrTitle"/>
          </p:nvPr>
        </p:nvSpPr>
        <p:spPr>
          <a:xfrm>
            <a:off x="685800" y="559493"/>
            <a:ext cx="7866174" cy="718607"/>
          </a:xfrm>
        </p:spPr>
        <p:txBody>
          <a:bodyPr/>
          <a:lstStyle/>
          <a:p>
            <a:r>
              <a:rPr lang="en-US" dirty="0">
                <a:latin typeface="+mj-lt"/>
              </a:rPr>
              <a:t>Group discussion</a:t>
            </a:r>
          </a:p>
        </p:txBody>
      </p:sp>
      <p:sp>
        <p:nvSpPr>
          <p:cNvPr id="6" name="Content Placeholder 5">
            <a:extLst>
              <a:ext uri="{FF2B5EF4-FFF2-40B4-BE49-F238E27FC236}">
                <a16:creationId xmlns:a16="http://schemas.microsoft.com/office/drawing/2014/main" id="{982AC033-822A-C643-A5FD-7B7C87AF8551}"/>
              </a:ext>
            </a:extLst>
          </p:cNvPr>
          <p:cNvSpPr>
            <a:spLocks noGrp="1"/>
          </p:cNvSpPr>
          <p:nvPr>
            <p:ph idx="10"/>
          </p:nvPr>
        </p:nvSpPr>
        <p:spPr>
          <a:xfrm>
            <a:off x="685800" y="2062656"/>
            <a:ext cx="7866174" cy="2732688"/>
          </a:xfrm>
        </p:spPr>
        <p:txBody>
          <a:bodyPr>
            <a:normAutofit fontScale="85000" lnSpcReduction="20000"/>
          </a:bodyPr>
          <a:lstStyle/>
          <a:p>
            <a:r>
              <a:rPr lang="en-US" sz="3200" dirty="0">
                <a:solidFill>
                  <a:srgbClr val="1155A0"/>
                </a:solidFill>
                <a:latin typeface="Calibri Light" panose="020F0302020204030204" pitchFamily="34" charset="0"/>
                <a:cs typeface="Calibri Light" panose="020F0302020204030204" pitchFamily="34" charset="0"/>
              </a:rPr>
              <a:t>Question to consider</a:t>
            </a:r>
          </a:p>
          <a:p>
            <a:r>
              <a:rPr lang="en-US" sz="1200" dirty="0">
                <a:solidFill>
                  <a:srgbClr val="1155A0"/>
                </a:solidFill>
                <a:latin typeface="Calibri Light" panose="020F0302020204030204" pitchFamily="34" charset="0"/>
                <a:cs typeface="Calibri Light" panose="020F0302020204030204" pitchFamily="34" charset="0"/>
              </a:rPr>
              <a:t> </a:t>
            </a:r>
          </a:p>
          <a:p>
            <a:r>
              <a:rPr lang="en-CA" sz="4800" dirty="0">
                <a:solidFill>
                  <a:schemeClr val="tx1">
                    <a:lumMod val="65000"/>
                    <a:lumOff val="35000"/>
                  </a:schemeClr>
                </a:solidFill>
                <a:latin typeface="Calibri Light" panose="020F0302020204030204" pitchFamily="34" charset="0"/>
                <a:cs typeface="Calibri Light" panose="020F0302020204030204" pitchFamily="34" charset="0"/>
              </a:rPr>
              <a:t>What would you like post-secondary institutions to address to better support students and their mental health needs?</a:t>
            </a:r>
            <a:endParaRPr lang="en-US" sz="4800" dirty="0">
              <a:solidFill>
                <a:schemeClr val="tx1">
                  <a:lumMod val="65000"/>
                  <a:lumOff val="35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154085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92EEF8-41F7-F64D-83F0-5B12934EA9B2}"/>
              </a:ext>
            </a:extLst>
          </p:cNvPr>
          <p:cNvSpPr>
            <a:spLocks noGrp="1"/>
          </p:cNvSpPr>
          <p:nvPr>
            <p:ph type="ctrTitle"/>
          </p:nvPr>
        </p:nvSpPr>
        <p:spPr>
          <a:xfrm>
            <a:off x="592026" y="559492"/>
            <a:ext cx="7866174" cy="718607"/>
          </a:xfrm>
        </p:spPr>
        <p:txBody>
          <a:bodyPr/>
          <a:lstStyle/>
          <a:p>
            <a:r>
              <a:rPr lang="en-US" dirty="0">
                <a:latin typeface="+mj-lt"/>
              </a:rPr>
              <a:t>Wrap-up and next steps</a:t>
            </a:r>
          </a:p>
        </p:txBody>
      </p:sp>
      <p:sp>
        <p:nvSpPr>
          <p:cNvPr id="5" name="Content Placeholder 1">
            <a:extLst>
              <a:ext uri="{FF2B5EF4-FFF2-40B4-BE49-F238E27FC236}">
                <a16:creationId xmlns:a16="http://schemas.microsoft.com/office/drawing/2014/main" id="{BA23073B-125C-2343-84B2-BB04B93AFB66}"/>
              </a:ext>
            </a:extLst>
          </p:cNvPr>
          <p:cNvSpPr>
            <a:spLocks noGrp="1"/>
          </p:cNvSpPr>
          <p:nvPr>
            <p:ph idx="10"/>
          </p:nvPr>
        </p:nvSpPr>
        <p:spPr>
          <a:xfrm>
            <a:off x="592026" y="1920481"/>
            <a:ext cx="8384146" cy="718607"/>
          </a:xfrm>
          <a:solidFill>
            <a:srgbClr val="FFFF00"/>
          </a:solidFill>
        </p:spPr>
        <p:txBody>
          <a:bodyPr>
            <a:normAutofit/>
          </a:bodyPr>
          <a:lstStyle/>
          <a:p>
            <a:pPr>
              <a:spcBef>
                <a:spcPts val="1320"/>
              </a:spcBef>
            </a:pPr>
            <a:r>
              <a:rPr lang="en-CA" sz="1800" dirty="0">
                <a:solidFill>
                  <a:schemeClr val="tx1">
                    <a:lumMod val="65000"/>
                    <a:lumOff val="35000"/>
                  </a:schemeClr>
                </a:solidFill>
                <a:latin typeface="Calibri Light" panose="020F0302020204030204" pitchFamily="34" charset="0"/>
              </a:rPr>
              <a:t>[Include a note or two on your next steps, if you wish]</a:t>
            </a:r>
          </a:p>
        </p:txBody>
      </p:sp>
    </p:spTree>
    <p:extLst>
      <p:ext uri="{BB962C8B-B14F-4D97-AF65-F5344CB8AC3E}">
        <p14:creationId xmlns:p14="http://schemas.microsoft.com/office/powerpoint/2010/main" val="2757879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87199-B09A-4526-8A6A-575ADC005239}"/>
              </a:ext>
            </a:extLst>
          </p:cNvPr>
          <p:cNvSpPr>
            <a:spLocks noGrp="1"/>
          </p:cNvSpPr>
          <p:nvPr>
            <p:ph type="title"/>
          </p:nvPr>
        </p:nvSpPr>
        <p:spPr>
          <a:xfrm>
            <a:off x="551469" y="557967"/>
            <a:ext cx="6021626" cy="865632"/>
          </a:xfrm>
        </p:spPr>
        <p:txBody>
          <a:bodyPr>
            <a:normAutofit/>
          </a:bodyPr>
          <a:lstStyle/>
          <a:p>
            <a:pPr algn="l"/>
            <a:r>
              <a:rPr lang="en-CA" sz="4000" dirty="0">
                <a:solidFill>
                  <a:srgbClr val="12A9D9"/>
                </a:solidFill>
              </a:rPr>
              <a:t>Stay involved</a:t>
            </a:r>
          </a:p>
        </p:txBody>
      </p:sp>
      <p:sp>
        <p:nvSpPr>
          <p:cNvPr id="3" name="Content Placeholder 2">
            <a:extLst>
              <a:ext uri="{FF2B5EF4-FFF2-40B4-BE49-F238E27FC236}">
                <a16:creationId xmlns:a16="http://schemas.microsoft.com/office/drawing/2014/main" id="{CA5F87DF-D898-4CAC-A7E2-26D7EDC0B17E}"/>
              </a:ext>
            </a:extLst>
          </p:cNvPr>
          <p:cNvSpPr>
            <a:spLocks noGrp="1"/>
          </p:cNvSpPr>
          <p:nvPr>
            <p:ph idx="1"/>
          </p:nvPr>
        </p:nvSpPr>
        <p:spPr>
          <a:xfrm>
            <a:off x="551469" y="4962329"/>
            <a:ext cx="5915025" cy="835409"/>
          </a:xfrm>
        </p:spPr>
        <p:txBody>
          <a:bodyPr>
            <a:normAutofit/>
          </a:bodyPr>
          <a:lstStyle/>
          <a:p>
            <a:pPr marL="0" indent="0">
              <a:buNone/>
            </a:pPr>
            <a:r>
              <a:rPr lang="en-CA" sz="1200" b="1" dirty="0"/>
              <a:t>Mental Health Commission of Canada</a:t>
            </a:r>
            <a:br>
              <a:rPr lang="en-CA" sz="1200" dirty="0"/>
            </a:br>
            <a:r>
              <a:rPr lang="en-CA" sz="1200" dirty="0"/>
              <a:t>350 Albert Street, Suite 1210, Ottawa, ON Canada K1R 1A4</a:t>
            </a:r>
            <a:br>
              <a:rPr lang="en-CA" sz="1200" dirty="0"/>
            </a:br>
            <a:r>
              <a:rPr lang="en-CA" sz="1200" dirty="0"/>
              <a:t>O: 613-683-3922 / C: 613-552-0982 / F: 613-798-2989</a:t>
            </a:r>
            <a:br>
              <a:rPr lang="en-CA" sz="1200" dirty="0"/>
            </a:br>
            <a:r>
              <a:rPr lang="en-CA" sz="1200" u="sng" dirty="0">
                <a:hlinkClick r:id="rId3"/>
              </a:rPr>
              <a:t>www.mentalhealthcommission.ca</a:t>
            </a:r>
            <a:endParaRPr lang="en-CA" dirty="0"/>
          </a:p>
          <a:p>
            <a:pPr marL="0" indent="0">
              <a:buNone/>
            </a:pPr>
            <a:endParaRPr lang="en-CA" dirty="0"/>
          </a:p>
          <a:p>
            <a:pPr marL="0" indent="0">
              <a:buNone/>
            </a:pPr>
            <a:endParaRPr lang="en-CA" dirty="0"/>
          </a:p>
          <a:p>
            <a:endParaRPr lang="en-CA" dirty="0"/>
          </a:p>
        </p:txBody>
      </p:sp>
      <p:grpSp>
        <p:nvGrpSpPr>
          <p:cNvPr id="4" name="Group 3">
            <a:extLst>
              <a:ext uri="{FF2B5EF4-FFF2-40B4-BE49-F238E27FC236}">
                <a16:creationId xmlns:a16="http://schemas.microsoft.com/office/drawing/2014/main" id="{43BD12D1-E099-43C1-B931-36C932C98707}"/>
              </a:ext>
            </a:extLst>
          </p:cNvPr>
          <p:cNvGrpSpPr/>
          <p:nvPr/>
        </p:nvGrpSpPr>
        <p:grpSpPr>
          <a:xfrm>
            <a:off x="614855" y="2001880"/>
            <a:ext cx="6669078" cy="621001"/>
            <a:chOff x="1672291" y="4788701"/>
            <a:chExt cx="4789603" cy="377900"/>
          </a:xfrm>
        </p:grpSpPr>
        <p:pic>
          <p:nvPicPr>
            <p:cNvPr id="5" name="Picture 4" descr="MHCC-Facebook-DarkBlue.png">
              <a:extLst>
                <a:ext uri="{FF2B5EF4-FFF2-40B4-BE49-F238E27FC236}">
                  <a16:creationId xmlns:a16="http://schemas.microsoft.com/office/drawing/2014/main" id="{3548F9B5-BF10-4131-B07D-9CDF95643C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5166" y="4788701"/>
              <a:ext cx="873549" cy="140724"/>
            </a:xfrm>
            <a:prstGeom prst="rect">
              <a:avLst/>
            </a:prstGeom>
          </p:spPr>
        </p:pic>
        <p:pic>
          <p:nvPicPr>
            <p:cNvPr id="6" name="Picture 5" descr="MHCC-Twitter-DarkBlue.png">
              <a:extLst>
                <a:ext uri="{FF2B5EF4-FFF2-40B4-BE49-F238E27FC236}">
                  <a16:creationId xmlns:a16="http://schemas.microsoft.com/office/drawing/2014/main" id="{4B317D0D-94A9-4BCF-99F1-062C0C26CA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76782" y="4788701"/>
              <a:ext cx="762032" cy="140724"/>
            </a:xfrm>
            <a:prstGeom prst="rect">
              <a:avLst/>
            </a:prstGeom>
          </p:spPr>
        </p:pic>
        <p:pic>
          <p:nvPicPr>
            <p:cNvPr id="7" name="Picture 6" descr="MHCC-YouTube-DarkBlue.png">
              <a:extLst>
                <a:ext uri="{FF2B5EF4-FFF2-40B4-BE49-F238E27FC236}">
                  <a16:creationId xmlns:a16="http://schemas.microsoft.com/office/drawing/2014/main" id="{020B3659-2C49-41ED-A2F4-1C434C0F89C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60458" y="5025877"/>
              <a:ext cx="730170" cy="140724"/>
            </a:xfrm>
            <a:prstGeom prst="rect">
              <a:avLst/>
            </a:prstGeom>
          </p:spPr>
        </p:pic>
        <p:pic>
          <p:nvPicPr>
            <p:cNvPr id="8" name="Picture 7" descr="MHCC-Instagram-DarkBlue.png">
              <a:extLst>
                <a:ext uri="{FF2B5EF4-FFF2-40B4-BE49-F238E27FC236}">
                  <a16:creationId xmlns:a16="http://schemas.microsoft.com/office/drawing/2014/main" id="{B4F4BFE0-84A4-428A-9073-D5CBEEC04A0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72291" y="5025877"/>
              <a:ext cx="931962" cy="140724"/>
            </a:xfrm>
            <a:prstGeom prst="rect">
              <a:avLst/>
            </a:prstGeom>
          </p:spPr>
        </p:pic>
        <p:pic>
          <p:nvPicPr>
            <p:cNvPr id="9" name="Picture 8" descr="MHCC-LinkedIn-DarkBlue.png">
              <a:extLst>
                <a:ext uri="{FF2B5EF4-FFF2-40B4-BE49-F238E27FC236}">
                  <a16:creationId xmlns:a16="http://schemas.microsoft.com/office/drawing/2014/main" id="{A7A19203-B8B0-4F1E-BD24-79194EA6B95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04939" y="4788701"/>
              <a:ext cx="2856955" cy="140724"/>
            </a:xfrm>
            <a:prstGeom prst="rect">
              <a:avLst/>
            </a:prstGeom>
          </p:spPr>
        </p:pic>
      </p:grpSp>
      <p:pic>
        <p:nvPicPr>
          <p:cNvPr id="11" name="Picture 10">
            <a:extLst>
              <a:ext uri="{FF2B5EF4-FFF2-40B4-BE49-F238E27FC236}">
                <a16:creationId xmlns:a16="http://schemas.microsoft.com/office/drawing/2014/main" id="{338A55BE-DCFF-437C-92D0-BB6F35BA0A81}"/>
              </a:ext>
            </a:extLst>
          </p:cNvPr>
          <p:cNvPicPr>
            <a:picLocks noChangeAspect="1"/>
          </p:cNvPicPr>
          <p:nvPr/>
        </p:nvPicPr>
        <p:blipFill>
          <a:blip r:embed="rId9"/>
          <a:stretch>
            <a:fillRect/>
          </a:stretch>
        </p:blipFill>
        <p:spPr>
          <a:xfrm>
            <a:off x="614855" y="4235120"/>
            <a:ext cx="714150" cy="621000"/>
          </a:xfrm>
          <a:prstGeom prst="rect">
            <a:avLst/>
          </a:prstGeom>
        </p:spPr>
      </p:pic>
      <p:sp>
        <p:nvSpPr>
          <p:cNvPr id="12" name="Content Placeholder 2">
            <a:extLst>
              <a:ext uri="{FF2B5EF4-FFF2-40B4-BE49-F238E27FC236}">
                <a16:creationId xmlns:a16="http://schemas.microsoft.com/office/drawing/2014/main" id="{03D28DA0-EECF-4990-92BE-03854DF835C0}"/>
              </a:ext>
            </a:extLst>
          </p:cNvPr>
          <p:cNvSpPr txBox="1">
            <a:spLocks/>
          </p:cNvSpPr>
          <p:nvPr/>
        </p:nvSpPr>
        <p:spPr>
          <a:xfrm>
            <a:off x="1619625" y="4374302"/>
            <a:ext cx="4699655" cy="342635"/>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CA" sz="1800" dirty="0">
                <a:solidFill>
                  <a:srgbClr val="002060"/>
                </a:solidFill>
              </a:rPr>
              <a:t>studentstandard@mentalhealthcommission.ca  </a:t>
            </a:r>
            <a:r>
              <a:rPr lang="en-CA" sz="1800" dirty="0">
                <a:solidFill>
                  <a:srgbClr val="002060"/>
                </a:solidFill>
                <a:ea typeface="Calibri" panose="020F0502020204030204" pitchFamily="34" charset="0"/>
                <a:cs typeface="Calibri" panose="020F0502020204030204" pitchFamily="34" charset="0"/>
              </a:rPr>
              <a:t> </a:t>
            </a:r>
            <a:endParaRPr lang="en-CA" sz="1800" b="1" dirty="0">
              <a:solidFill>
                <a:srgbClr val="002060"/>
              </a:solidFill>
            </a:endParaRPr>
          </a:p>
          <a:p>
            <a:pPr marL="0" indent="0">
              <a:buNone/>
            </a:pPr>
            <a:endParaRPr lang="en-CA" sz="1350" b="1" dirty="0"/>
          </a:p>
          <a:p>
            <a:pPr marL="0" indent="0">
              <a:buNone/>
            </a:pPr>
            <a:endParaRPr lang="en-CA" sz="1350" b="1" dirty="0"/>
          </a:p>
          <a:p>
            <a:pPr marL="0" indent="0">
              <a:buNone/>
            </a:pPr>
            <a:endParaRPr lang="en-CA" sz="1350" b="1" dirty="0"/>
          </a:p>
          <a:p>
            <a:endParaRPr lang="en-CA" sz="1350" dirty="0"/>
          </a:p>
          <a:p>
            <a:pPr marL="0" indent="0">
              <a:buNone/>
            </a:pPr>
            <a:endParaRPr lang="en-CA" sz="1350" dirty="0"/>
          </a:p>
          <a:p>
            <a:pPr marL="0" indent="0">
              <a:buNone/>
            </a:pPr>
            <a:endParaRPr lang="en-CA" sz="1350" dirty="0"/>
          </a:p>
          <a:p>
            <a:endParaRPr lang="en-CA" sz="1350" dirty="0"/>
          </a:p>
        </p:txBody>
      </p:sp>
      <p:pic>
        <p:nvPicPr>
          <p:cNvPr id="14" name="Picture 13">
            <a:extLst>
              <a:ext uri="{FF2B5EF4-FFF2-40B4-BE49-F238E27FC236}">
                <a16:creationId xmlns:a16="http://schemas.microsoft.com/office/drawing/2014/main" id="{B846D7B4-D8BD-4C3A-AD91-E9250FF2D93F}"/>
              </a:ext>
            </a:extLst>
          </p:cNvPr>
          <p:cNvPicPr>
            <a:picLocks noChangeAspect="1"/>
          </p:cNvPicPr>
          <p:nvPr/>
        </p:nvPicPr>
        <p:blipFill>
          <a:blip r:embed="rId10"/>
          <a:stretch>
            <a:fillRect/>
          </a:stretch>
        </p:blipFill>
        <p:spPr>
          <a:xfrm>
            <a:off x="607617" y="2863503"/>
            <a:ext cx="664788" cy="664788"/>
          </a:xfrm>
          <a:prstGeom prst="rect">
            <a:avLst/>
          </a:prstGeom>
        </p:spPr>
      </p:pic>
      <p:sp>
        <p:nvSpPr>
          <p:cNvPr id="16" name="Content Placeholder 2">
            <a:extLst>
              <a:ext uri="{FF2B5EF4-FFF2-40B4-BE49-F238E27FC236}">
                <a16:creationId xmlns:a16="http://schemas.microsoft.com/office/drawing/2014/main" id="{917FD570-D9B3-48FC-A748-CC2F8187FE20}"/>
              </a:ext>
            </a:extLst>
          </p:cNvPr>
          <p:cNvSpPr txBox="1">
            <a:spLocks/>
          </p:cNvSpPr>
          <p:nvPr/>
        </p:nvSpPr>
        <p:spPr>
          <a:xfrm>
            <a:off x="1602179" y="3020333"/>
            <a:ext cx="2037498" cy="342635"/>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342900">
              <a:lnSpc>
                <a:spcPct val="100000"/>
              </a:lnSpc>
              <a:spcBef>
                <a:spcPts val="0"/>
              </a:spcBef>
              <a:buNone/>
            </a:pPr>
            <a:r>
              <a:rPr lang="en-CA" i="1" dirty="0">
                <a:solidFill>
                  <a:srgbClr val="002060"/>
                </a:solidFill>
                <a:ea typeface="Calibri" panose="020F0502020204030204" pitchFamily="34" charset="0"/>
                <a:cs typeface="Calibri" panose="020F0502020204030204" pitchFamily="34" charset="0"/>
              </a:rPr>
              <a:t>#</a:t>
            </a:r>
            <a:r>
              <a:rPr lang="en-CA" i="1" dirty="0" err="1">
                <a:solidFill>
                  <a:srgbClr val="002060"/>
                </a:solidFill>
                <a:ea typeface="Calibri" panose="020F0502020204030204" pitchFamily="34" charset="0"/>
                <a:cs typeface="Calibri" panose="020F0502020204030204" pitchFamily="34" charset="0"/>
              </a:rPr>
              <a:t>StudentSuccess</a:t>
            </a:r>
            <a:r>
              <a:rPr lang="en-CA" i="1" dirty="0">
                <a:solidFill>
                  <a:srgbClr val="002060"/>
                </a:solidFill>
                <a:ea typeface="Calibri" panose="020F0502020204030204" pitchFamily="34" charset="0"/>
                <a:cs typeface="Calibri" panose="020F0502020204030204" pitchFamily="34" charset="0"/>
              </a:rPr>
              <a:t> </a:t>
            </a:r>
            <a:endParaRPr lang="en-CA" b="1" i="1" dirty="0">
              <a:solidFill>
                <a:srgbClr val="002060"/>
              </a:solidFill>
            </a:endParaRPr>
          </a:p>
          <a:p>
            <a:pPr marL="0" indent="0">
              <a:buNone/>
            </a:pPr>
            <a:endParaRPr lang="en-CA" sz="1350" b="1" dirty="0"/>
          </a:p>
          <a:p>
            <a:pPr marL="0" indent="0">
              <a:buNone/>
            </a:pPr>
            <a:endParaRPr lang="en-CA" sz="1350" b="1" dirty="0"/>
          </a:p>
          <a:p>
            <a:pPr marL="0" indent="0">
              <a:buNone/>
            </a:pPr>
            <a:endParaRPr lang="en-CA" sz="1350" b="1" dirty="0"/>
          </a:p>
          <a:p>
            <a:endParaRPr lang="en-CA" sz="1350" dirty="0"/>
          </a:p>
          <a:p>
            <a:pPr marL="0" indent="0">
              <a:buNone/>
            </a:pPr>
            <a:endParaRPr lang="en-CA" sz="1350" dirty="0"/>
          </a:p>
          <a:p>
            <a:endParaRPr lang="en-CA" sz="1350" dirty="0"/>
          </a:p>
        </p:txBody>
      </p:sp>
      <p:sp>
        <p:nvSpPr>
          <p:cNvPr id="10" name="TextBox 9">
            <a:extLst>
              <a:ext uri="{FF2B5EF4-FFF2-40B4-BE49-F238E27FC236}">
                <a16:creationId xmlns:a16="http://schemas.microsoft.com/office/drawing/2014/main" id="{B4B83314-A0C1-5848-8624-EC16C8DA90B5}"/>
              </a:ext>
            </a:extLst>
          </p:cNvPr>
          <p:cNvSpPr txBox="1"/>
          <p:nvPr/>
        </p:nvSpPr>
        <p:spPr>
          <a:xfrm>
            <a:off x="531284" y="1433822"/>
            <a:ext cx="1702710" cy="369332"/>
          </a:xfrm>
          <a:prstGeom prst="rect">
            <a:avLst/>
          </a:prstGeom>
          <a:noFill/>
        </p:spPr>
        <p:txBody>
          <a:bodyPr wrap="none" rtlCol="0">
            <a:spAutoFit/>
          </a:bodyPr>
          <a:lstStyle/>
          <a:p>
            <a:r>
              <a:rPr lang="en-US" b="1" dirty="0"/>
              <a:t>On social media</a:t>
            </a:r>
          </a:p>
        </p:txBody>
      </p:sp>
      <p:sp>
        <p:nvSpPr>
          <p:cNvPr id="17" name="TextBox 16">
            <a:extLst>
              <a:ext uri="{FF2B5EF4-FFF2-40B4-BE49-F238E27FC236}">
                <a16:creationId xmlns:a16="http://schemas.microsoft.com/office/drawing/2014/main" id="{8E33E0DE-C9B8-B24B-82B2-0D372DDA2FDF}"/>
              </a:ext>
            </a:extLst>
          </p:cNvPr>
          <p:cNvSpPr txBox="1"/>
          <p:nvPr/>
        </p:nvSpPr>
        <p:spPr>
          <a:xfrm>
            <a:off x="607616" y="3746126"/>
            <a:ext cx="1002197" cy="369332"/>
          </a:xfrm>
          <a:prstGeom prst="rect">
            <a:avLst/>
          </a:prstGeom>
          <a:noFill/>
        </p:spPr>
        <p:txBody>
          <a:bodyPr wrap="none" rtlCol="0">
            <a:spAutoFit/>
          </a:bodyPr>
          <a:lstStyle/>
          <a:p>
            <a:r>
              <a:rPr lang="en-US" b="1" dirty="0"/>
              <a:t>By email</a:t>
            </a:r>
          </a:p>
        </p:txBody>
      </p:sp>
    </p:spTree>
    <p:extLst>
      <p:ext uri="{BB962C8B-B14F-4D97-AF65-F5344CB8AC3E}">
        <p14:creationId xmlns:p14="http://schemas.microsoft.com/office/powerpoint/2010/main" val="3192224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42EBD9-B496-0C43-87C6-AE752181BA73}"/>
              </a:ext>
            </a:extLst>
          </p:cNvPr>
          <p:cNvSpPr>
            <a:spLocks noGrp="1"/>
          </p:cNvSpPr>
          <p:nvPr>
            <p:ph idx="10"/>
          </p:nvPr>
        </p:nvSpPr>
        <p:spPr>
          <a:xfrm>
            <a:off x="685800" y="2234257"/>
            <a:ext cx="7866174" cy="3758770"/>
          </a:xfrm>
        </p:spPr>
        <p:txBody>
          <a:bodyPr>
            <a:normAutofit/>
          </a:bodyPr>
          <a:lstStyle/>
          <a:p>
            <a:pPr marL="514350" indent="-514350">
              <a:spcBef>
                <a:spcPts val="1320"/>
              </a:spcBef>
              <a:buFont typeface="+mj-lt"/>
              <a:buAutoNum type="arabicPeriod"/>
            </a:pPr>
            <a:r>
              <a:rPr lang="en-CA" sz="3200" dirty="0">
                <a:solidFill>
                  <a:srgbClr val="1155A0"/>
                </a:solidFill>
                <a:latin typeface="Calibri Light" panose="020F0302020204030204" pitchFamily="34" charset="0"/>
              </a:rPr>
              <a:t>Welcome</a:t>
            </a:r>
            <a:endParaRPr lang="en-CA" sz="1200" dirty="0">
              <a:solidFill>
                <a:srgbClr val="1155A0"/>
              </a:solidFill>
              <a:latin typeface="Calibri Light" panose="020F0302020204030204" pitchFamily="34" charset="0"/>
            </a:endParaRPr>
          </a:p>
          <a:p>
            <a:pPr marL="514350" indent="-514350">
              <a:spcBef>
                <a:spcPts val="1320"/>
              </a:spcBef>
              <a:buFont typeface="+mj-lt"/>
              <a:buAutoNum type="arabicPeriod"/>
            </a:pPr>
            <a:r>
              <a:rPr lang="en-CA" sz="3200" dirty="0">
                <a:solidFill>
                  <a:srgbClr val="1155A0"/>
                </a:solidFill>
                <a:latin typeface="Calibri Light" panose="020F0302020204030204" pitchFamily="34" charset="0"/>
              </a:rPr>
              <a:t>Warm-up activity</a:t>
            </a:r>
          </a:p>
          <a:p>
            <a:pPr marL="514350" indent="-514350">
              <a:spcBef>
                <a:spcPts val="1320"/>
              </a:spcBef>
              <a:buFont typeface="+mj-lt"/>
              <a:buAutoNum type="arabicPeriod"/>
            </a:pPr>
            <a:r>
              <a:rPr lang="en-CA" sz="3200" dirty="0">
                <a:solidFill>
                  <a:srgbClr val="1155A0"/>
                </a:solidFill>
                <a:latin typeface="Calibri Light" panose="020F0302020204030204" pitchFamily="34" charset="0"/>
              </a:rPr>
              <a:t>Why a Standard</a:t>
            </a:r>
          </a:p>
          <a:p>
            <a:pPr marL="514350" indent="-514350">
              <a:spcBef>
                <a:spcPts val="1320"/>
              </a:spcBef>
              <a:buFont typeface="+mj-lt"/>
              <a:buAutoNum type="arabicPeriod"/>
            </a:pPr>
            <a:r>
              <a:rPr lang="en-CA" sz="3200" dirty="0">
                <a:solidFill>
                  <a:srgbClr val="1155A0"/>
                </a:solidFill>
                <a:latin typeface="Calibri Light" panose="020F0302020204030204" pitchFamily="34" charset="0"/>
              </a:rPr>
              <a:t>Group discussion / roundtable check-ins</a:t>
            </a:r>
          </a:p>
          <a:p>
            <a:pPr marL="514350" indent="-514350">
              <a:spcBef>
                <a:spcPts val="1320"/>
              </a:spcBef>
              <a:buFont typeface="+mj-lt"/>
              <a:buAutoNum type="arabicPeriod"/>
            </a:pPr>
            <a:r>
              <a:rPr lang="en-CA" sz="3200" dirty="0">
                <a:solidFill>
                  <a:srgbClr val="1155A0"/>
                </a:solidFill>
                <a:latin typeface="Calibri Light" panose="020F0302020204030204" pitchFamily="34" charset="0"/>
              </a:rPr>
              <a:t>Wrap-up and final remarks</a:t>
            </a:r>
          </a:p>
          <a:p>
            <a:pPr marL="514350" indent="-514350">
              <a:spcBef>
                <a:spcPts val="1320"/>
              </a:spcBef>
              <a:buFont typeface="+mj-lt"/>
              <a:buAutoNum type="arabicPeriod"/>
            </a:pPr>
            <a:endParaRPr lang="en-CA" sz="3200" dirty="0">
              <a:solidFill>
                <a:srgbClr val="1155A0"/>
              </a:solidFill>
              <a:latin typeface="Calibri Light" panose="020F0302020204030204" pitchFamily="34" charset="0"/>
            </a:endParaRPr>
          </a:p>
        </p:txBody>
      </p:sp>
      <p:sp>
        <p:nvSpPr>
          <p:cNvPr id="4" name="Title 3">
            <a:extLst>
              <a:ext uri="{FF2B5EF4-FFF2-40B4-BE49-F238E27FC236}">
                <a16:creationId xmlns:a16="http://schemas.microsoft.com/office/drawing/2014/main" id="{B992EEF8-41F7-F64D-83F0-5B12934EA9B2}"/>
              </a:ext>
            </a:extLst>
          </p:cNvPr>
          <p:cNvSpPr>
            <a:spLocks noGrp="1"/>
          </p:cNvSpPr>
          <p:nvPr>
            <p:ph type="ctrTitle"/>
          </p:nvPr>
        </p:nvSpPr>
        <p:spPr/>
        <p:txBody>
          <a:bodyPr/>
          <a:lstStyle/>
          <a:p>
            <a:r>
              <a:rPr lang="en-US" dirty="0">
                <a:latin typeface="+mj-lt"/>
              </a:rPr>
              <a:t>Today’s dialogue: Agenda</a:t>
            </a:r>
          </a:p>
        </p:txBody>
      </p:sp>
    </p:spTree>
    <p:extLst>
      <p:ext uri="{BB962C8B-B14F-4D97-AF65-F5344CB8AC3E}">
        <p14:creationId xmlns:p14="http://schemas.microsoft.com/office/powerpoint/2010/main" val="2723289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42EBD9-B496-0C43-87C6-AE752181BA73}"/>
              </a:ext>
            </a:extLst>
          </p:cNvPr>
          <p:cNvSpPr>
            <a:spLocks noGrp="1"/>
          </p:cNvSpPr>
          <p:nvPr>
            <p:ph idx="10"/>
          </p:nvPr>
        </p:nvSpPr>
        <p:spPr>
          <a:xfrm>
            <a:off x="638913" y="1315844"/>
            <a:ext cx="7866174" cy="4973444"/>
          </a:xfrm>
        </p:spPr>
        <p:txBody>
          <a:bodyPr>
            <a:normAutofit/>
          </a:bodyPr>
          <a:lstStyle/>
          <a:p>
            <a:pPr algn="ctr">
              <a:spcBef>
                <a:spcPts val="1320"/>
              </a:spcBef>
            </a:pPr>
            <a:r>
              <a:rPr lang="en-CA" sz="4800" b="1" dirty="0">
                <a:solidFill>
                  <a:srgbClr val="1155A0"/>
                </a:solidFill>
                <a:latin typeface="Calibri Light" panose="020F0302020204030204" pitchFamily="34" charset="0"/>
              </a:rPr>
              <a:t>IMPORTANT</a:t>
            </a:r>
            <a:endParaRPr lang="en-CA" sz="4800" dirty="0">
              <a:solidFill>
                <a:srgbClr val="1155A0"/>
              </a:solidFill>
              <a:latin typeface="Calibri Light" panose="020F0302020204030204" pitchFamily="34" charset="0"/>
            </a:endParaRPr>
          </a:p>
          <a:p>
            <a:pPr algn="ctr">
              <a:spcBef>
                <a:spcPts val="1320"/>
              </a:spcBef>
            </a:pPr>
            <a:r>
              <a:rPr lang="en-CA" sz="3500" dirty="0">
                <a:solidFill>
                  <a:srgbClr val="1155A0"/>
                </a:solidFill>
                <a:latin typeface="Calibri Light" panose="020F0302020204030204" pitchFamily="34" charset="0"/>
              </a:rPr>
              <a:t>If you find yourself in distress,</a:t>
            </a:r>
          </a:p>
          <a:p>
            <a:pPr algn="ctr">
              <a:spcBef>
                <a:spcPts val="1320"/>
              </a:spcBef>
            </a:pPr>
            <a:r>
              <a:rPr lang="en-CA" sz="3500" dirty="0">
                <a:solidFill>
                  <a:srgbClr val="1155A0"/>
                </a:solidFill>
                <a:latin typeface="Calibri Light" panose="020F0302020204030204" pitchFamily="34" charset="0"/>
              </a:rPr>
              <a:t>please call Crisis Services Canada at</a:t>
            </a:r>
          </a:p>
          <a:p>
            <a:pPr algn="ctr">
              <a:spcBef>
                <a:spcPts val="1320"/>
              </a:spcBef>
            </a:pPr>
            <a:r>
              <a:rPr lang="en-CA" sz="3500" b="1" dirty="0">
                <a:solidFill>
                  <a:srgbClr val="1155A0"/>
                </a:solidFill>
                <a:latin typeface="Calibri Light" panose="020F0302020204030204" pitchFamily="34" charset="0"/>
              </a:rPr>
              <a:t>1-833-456-4566</a:t>
            </a:r>
          </a:p>
          <a:p>
            <a:pPr algn="ctr">
              <a:spcBef>
                <a:spcPts val="1320"/>
              </a:spcBef>
            </a:pPr>
            <a:r>
              <a:rPr lang="en-CA" sz="3500" dirty="0">
                <a:solidFill>
                  <a:srgbClr val="1155A0"/>
                </a:solidFill>
                <a:latin typeface="Calibri Light" panose="020F0302020204030204" pitchFamily="34" charset="0"/>
              </a:rPr>
              <a:t>or </a:t>
            </a:r>
          </a:p>
          <a:p>
            <a:pPr algn="ctr">
              <a:spcBef>
                <a:spcPts val="1320"/>
              </a:spcBef>
            </a:pPr>
            <a:r>
              <a:rPr lang="en-CA" sz="3500" dirty="0">
                <a:solidFill>
                  <a:srgbClr val="1155A0"/>
                </a:solidFill>
                <a:latin typeface="Calibri Light" panose="020F0302020204030204" pitchFamily="34" charset="0"/>
              </a:rPr>
              <a:t>Text </a:t>
            </a:r>
            <a:r>
              <a:rPr lang="en-CA" sz="3500" b="1" dirty="0">
                <a:solidFill>
                  <a:srgbClr val="1155A0"/>
                </a:solidFill>
                <a:latin typeface="Calibri Light" panose="020F0302020204030204" pitchFamily="34" charset="0"/>
              </a:rPr>
              <a:t>HOME</a:t>
            </a:r>
            <a:r>
              <a:rPr lang="en-CA" sz="3500" dirty="0">
                <a:solidFill>
                  <a:srgbClr val="1155A0"/>
                </a:solidFill>
                <a:latin typeface="Calibri Light" panose="020F0302020204030204" pitchFamily="34" charset="0"/>
              </a:rPr>
              <a:t> to </a:t>
            </a:r>
            <a:r>
              <a:rPr lang="en-CA" sz="3500" b="1" dirty="0">
                <a:solidFill>
                  <a:srgbClr val="1155A0"/>
                </a:solidFill>
                <a:latin typeface="Calibri Light" panose="020F0302020204030204" pitchFamily="34" charset="0"/>
              </a:rPr>
              <a:t>686868</a:t>
            </a:r>
            <a:r>
              <a:rPr lang="en-CA" sz="3500" dirty="0">
                <a:solidFill>
                  <a:srgbClr val="1155A0"/>
                </a:solidFill>
                <a:latin typeface="Calibri Light" panose="020F0302020204030204" pitchFamily="34" charset="0"/>
              </a:rPr>
              <a:t> in Canada to text with a trained Crisis Responder</a:t>
            </a:r>
          </a:p>
          <a:p>
            <a:pPr algn="ctr">
              <a:spcBef>
                <a:spcPts val="1320"/>
              </a:spcBef>
            </a:pPr>
            <a:endParaRPr lang="en-CA" sz="4800" dirty="0">
              <a:solidFill>
                <a:srgbClr val="1155A0"/>
              </a:solidFill>
              <a:latin typeface="Calibri Light" panose="020F0302020204030204" pitchFamily="34" charset="0"/>
            </a:endParaRPr>
          </a:p>
        </p:txBody>
      </p:sp>
    </p:spTree>
    <p:extLst>
      <p:ext uri="{BB962C8B-B14F-4D97-AF65-F5344CB8AC3E}">
        <p14:creationId xmlns:p14="http://schemas.microsoft.com/office/powerpoint/2010/main" val="415555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2DAC1B-DC47-426F-A03A-49F39C5BEDFE}"/>
              </a:ext>
            </a:extLst>
          </p:cNvPr>
          <p:cNvSpPr>
            <a:spLocks noGrp="1"/>
          </p:cNvSpPr>
          <p:nvPr>
            <p:ph idx="10"/>
          </p:nvPr>
        </p:nvSpPr>
        <p:spPr>
          <a:xfrm>
            <a:off x="217713" y="1804572"/>
            <a:ext cx="8679543" cy="4291427"/>
          </a:xfrm>
        </p:spPr>
        <p:txBody>
          <a:bodyPr>
            <a:normAutofit/>
          </a:bodyPr>
          <a:lstStyle/>
          <a:p>
            <a:pPr marL="342900" lvl="0" indent="-342900">
              <a:buFont typeface="Arial" panose="020B0604020202020204" pitchFamily="34" charset="0"/>
              <a:buChar char="•"/>
            </a:pPr>
            <a:r>
              <a:rPr lang="en-CA" dirty="0"/>
              <a:t>Respect others’ physical and emotional boundaries.</a:t>
            </a:r>
          </a:p>
          <a:p>
            <a:pPr marL="342900" lvl="0" indent="-342900">
              <a:buFont typeface="Arial" panose="020B0604020202020204" pitchFamily="34" charset="0"/>
              <a:buChar char="•"/>
            </a:pPr>
            <a:endParaRPr lang="en-CA" dirty="0"/>
          </a:p>
          <a:p>
            <a:pPr marL="342900" lvl="0" indent="-342900">
              <a:buFont typeface="Arial" panose="020B0604020202020204" pitchFamily="34" charset="0"/>
              <a:buChar char="•"/>
            </a:pPr>
            <a:r>
              <a:rPr lang="en-CA" dirty="0"/>
              <a:t>Respect others’ identities and backgrounds, including pronouns and names. </a:t>
            </a:r>
          </a:p>
          <a:p>
            <a:pPr marL="342900" lvl="0" indent="-342900">
              <a:buFont typeface="Arial" panose="020B0604020202020204" pitchFamily="34" charset="0"/>
              <a:buChar char="•"/>
            </a:pPr>
            <a:endParaRPr lang="en-CA" dirty="0"/>
          </a:p>
          <a:p>
            <a:pPr marL="342900" lvl="0" indent="-342900">
              <a:buFont typeface="Arial" panose="020B0604020202020204" pitchFamily="34" charset="0"/>
              <a:buChar char="•"/>
            </a:pPr>
            <a:r>
              <a:rPr lang="en-CA" dirty="0"/>
              <a:t>Do not assume or make judgments on anyone’s gender identity, sexual preference, survivor status, health status, economic status, religion, background, beliefs, opinions, etc.</a:t>
            </a:r>
          </a:p>
          <a:p>
            <a:pPr marL="342900" lvl="0" indent="-342900">
              <a:buFont typeface="Arial" panose="020B0604020202020204" pitchFamily="34" charset="0"/>
              <a:buChar char="•"/>
            </a:pPr>
            <a:endParaRPr lang="en-CA" dirty="0"/>
          </a:p>
          <a:p>
            <a:pPr marL="342900" lvl="0" indent="-342900">
              <a:buFont typeface="Arial" panose="020B0604020202020204" pitchFamily="34" charset="0"/>
              <a:buChar char="•"/>
            </a:pPr>
            <a:r>
              <a:rPr lang="en-CA" dirty="0"/>
              <a:t>Respect others’ right to privacy both during this dialogue and beyond.</a:t>
            </a:r>
          </a:p>
          <a:p>
            <a:pPr marL="342900" lvl="0" indent="-342900">
              <a:buFont typeface="Arial" panose="020B0604020202020204" pitchFamily="34" charset="0"/>
              <a:buChar char="•"/>
            </a:pPr>
            <a:endParaRPr lang="en-CA" dirty="0"/>
          </a:p>
          <a:p>
            <a:pPr marL="342900" lvl="0" indent="-342900">
              <a:buFont typeface="Arial" panose="020B0604020202020204" pitchFamily="34" charset="0"/>
              <a:buChar char="•"/>
            </a:pPr>
            <a:r>
              <a:rPr lang="en-CA" dirty="0"/>
              <a:t>Be aware that your actions and words have effects on other people.</a:t>
            </a:r>
          </a:p>
        </p:txBody>
      </p:sp>
      <p:sp>
        <p:nvSpPr>
          <p:cNvPr id="4" name="Title 3">
            <a:extLst>
              <a:ext uri="{FF2B5EF4-FFF2-40B4-BE49-F238E27FC236}">
                <a16:creationId xmlns:a16="http://schemas.microsoft.com/office/drawing/2014/main" id="{688984BC-5644-4527-AD0F-3E95501B64D4}"/>
              </a:ext>
            </a:extLst>
          </p:cNvPr>
          <p:cNvSpPr>
            <a:spLocks noGrp="1"/>
          </p:cNvSpPr>
          <p:nvPr>
            <p:ph type="ctrTitle"/>
          </p:nvPr>
        </p:nvSpPr>
        <p:spPr>
          <a:xfrm>
            <a:off x="217713" y="969851"/>
            <a:ext cx="7866174" cy="718607"/>
          </a:xfrm>
        </p:spPr>
        <p:txBody>
          <a:bodyPr/>
          <a:lstStyle/>
          <a:p>
            <a:r>
              <a:rPr lang="en-CA" dirty="0"/>
              <a:t>Safer Space Guidelines</a:t>
            </a:r>
          </a:p>
        </p:txBody>
      </p:sp>
    </p:spTree>
    <p:extLst>
      <p:ext uri="{BB962C8B-B14F-4D97-AF65-F5344CB8AC3E}">
        <p14:creationId xmlns:p14="http://schemas.microsoft.com/office/powerpoint/2010/main" val="2967090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2DAC1B-DC47-426F-A03A-49F39C5BEDFE}"/>
              </a:ext>
            </a:extLst>
          </p:cNvPr>
          <p:cNvSpPr>
            <a:spLocks noGrp="1"/>
          </p:cNvSpPr>
          <p:nvPr>
            <p:ph idx="10"/>
          </p:nvPr>
        </p:nvSpPr>
        <p:spPr>
          <a:xfrm>
            <a:off x="217713" y="1804572"/>
            <a:ext cx="8679543" cy="4668799"/>
          </a:xfrm>
        </p:spPr>
        <p:txBody>
          <a:bodyPr>
            <a:normAutofit/>
          </a:bodyPr>
          <a:lstStyle/>
          <a:p>
            <a:pPr marL="342900" lvl="0" indent="-342900">
              <a:buFont typeface="Arial" panose="020B0604020202020204" pitchFamily="34" charset="0"/>
              <a:buChar char="•"/>
            </a:pPr>
            <a:r>
              <a:rPr lang="en-CA" dirty="0"/>
              <a:t>Avoid raising your voice, interrupting or talking over anyone else, and make sure everyone gets a chance to speak.</a:t>
            </a:r>
          </a:p>
          <a:p>
            <a:pPr marL="342900" lvl="0" indent="-342900">
              <a:buFont typeface="Arial" panose="020B0604020202020204" pitchFamily="34" charset="0"/>
              <a:buChar char="•"/>
            </a:pPr>
            <a:endParaRPr lang="en-CA" dirty="0"/>
          </a:p>
          <a:p>
            <a:pPr marL="342900" lvl="0" indent="-342900">
              <a:buFont typeface="Arial" panose="020B0604020202020204" pitchFamily="34" charset="0"/>
              <a:buChar char="•"/>
            </a:pPr>
            <a:r>
              <a:rPr lang="en-CA" dirty="0"/>
              <a:t>Assume positive intent.</a:t>
            </a:r>
          </a:p>
          <a:p>
            <a:pPr marL="342900" lvl="0" indent="-342900">
              <a:buFont typeface="Arial" panose="020B0604020202020204" pitchFamily="34" charset="0"/>
              <a:buChar char="•"/>
            </a:pPr>
            <a:endParaRPr lang="en-CA" dirty="0"/>
          </a:p>
          <a:p>
            <a:pPr marL="342900" lvl="0" indent="-342900">
              <a:buFont typeface="Arial" panose="020B0604020202020204" pitchFamily="34" charset="0"/>
              <a:buChar char="•"/>
            </a:pPr>
            <a:r>
              <a:rPr lang="en-CA" dirty="0"/>
              <a:t>Remember we are all learning. </a:t>
            </a:r>
          </a:p>
          <a:p>
            <a:pPr marL="342900" lvl="0" indent="-342900">
              <a:buFont typeface="Arial" panose="020B0604020202020204" pitchFamily="34" charset="0"/>
              <a:buChar char="•"/>
            </a:pPr>
            <a:endParaRPr lang="en-CA" dirty="0"/>
          </a:p>
          <a:p>
            <a:pPr marL="342900" lvl="0" indent="-342900">
              <a:buFont typeface="Arial" panose="020B0604020202020204" pitchFamily="34" charset="0"/>
              <a:buChar char="•"/>
            </a:pPr>
            <a:r>
              <a:rPr lang="en-CA" dirty="0"/>
              <a:t>Take care of your own safety.</a:t>
            </a:r>
          </a:p>
          <a:p>
            <a:pPr marL="342900" lvl="0" indent="-342900">
              <a:buFont typeface="Arial" panose="020B0604020202020204" pitchFamily="34" charset="0"/>
              <a:buChar char="•"/>
            </a:pPr>
            <a:endParaRPr lang="en-CA" dirty="0"/>
          </a:p>
          <a:p>
            <a:pPr marL="342900" lvl="0" indent="-342900">
              <a:buFont typeface="Arial" panose="020B0604020202020204" pitchFamily="34" charset="0"/>
              <a:buChar char="•"/>
            </a:pPr>
            <a:r>
              <a:rPr lang="en-CA" dirty="0"/>
              <a:t>If you witness any abusive or other inappropriate behaviour, let the </a:t>
            </a:r>
            <a:r>
              <a:rPr lang="en-CA"/>
              <a:t>facilitator know.</a:t>
            </a:r>
            <a:endParaRPr lang="en-CA" dirty="0"/>
          </a:p>
        </p:txBody>
      </p:sp>
      <p:sp>
        <p:nvSpPr>
          <p:cNvPr id="4" name="Title 3">
            <a:extLst>
              <a:ext uri="{FF2B5EF4-FFF2-40B4-BE49-F238E27FC236}">
                <a16:creationId xmlns:a16="http://schemas.microsoft.com/office/drawing/2014/main" id="{688984BC-5644-4527-AD0F-3E95501B64D4}"/>
              </a:ext>
            </a:extLst>
          </p:cNvPr>
          <p:cNvSpPr>
            <a:spLocks noGrp="1"/>
          </p:cNvSpPr>
          <p:nvPr>
            <p:ph type="ctrTitle"/>
          </p:nvPr>
        </p:nvSpPr>
        <p:spPr>
          <a:xfrm>
            <a:off x="217713" y="969851"/>
            <a:ext cx="7866174" cy="718607"/>
          </a:xfrm>
        </p:spPr>
        <p:txBody>
          <a:bodyPr/>
          <a:lstStyle/>
          <a:p>
            <a:r>
              <a:rPr lang="en-CA" dirty="0"/>
              <a:t>Safer Space Guidelines</a:t>
            </a:r>
          </a:p>
        </p:txBody>
      </p:sp>
    </p:spTree>
    <p:extLst>
      <p:ext uri="{BB962C8B-B14F-4D97-AF65-F5344CB8AC3E}">
        <p14:creationId xmlns:p14="http://schemas.microsoft.com/office/powerpoint/2010/main" val="697294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5923566-77D2-D942-B5BF-18364BBAF4F1}"/>
              </a:ext>
            </a:extLst>
          </p:cNvPr>
          <p:cNvSpPr>
            <a:spLocks noGrp="1"/>
          </p:cNvSpPr>
          <p:nvPr>
            <p:ph type="ctrTitle"/>
          </p:nvPr>
        </p:nvSpPr>
        <p:spPr>
          <a:xfrm>
            <a:off x="685800" y="4389120"/>
            <a:ext cx="7772400" cy="606214"/>
          </a:xfrm>
        </p:spPr>
        <p:txBody>
          <a:bodyPr>
            <a:normAutofit fontScale="90000"/>
          </a:bodyPr>
          <a:lstStyle/>
          <a:p>
            <a:r>
              <a:rPr lang="en-US" dirty="0"/>
              <a:t>Why a Standard?</a:t>
            </a:r>
          </a:p>
        </p:txBody>
      </p:sp>
    </p:spTree>
    <p:extLst>
      <p:ext uri="{BB962C8B-B14F-4D97-AF65-F5344CB8AC3E}">
        <p14:creationId xmlns:p14="http://schemas.microsoft.com/office/powerpoint/2010/main" val="548954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a:xfrm>
            <a:off x="584962" y="602865"/>
            <a:ext cx="8675045" cy="865632"/>
          </a:xfrm>
        </p:spPr>
        <p:txBody>
          <a:bodyPr>
            <a:noAutofit/>
          </a:bodyPr>
          <a:lstStyle/>
          <a:p>
            <a:pPr algn="l"/>
            <a:r>
              <a:rPr lang="en-US" sz="4000" dirty="0">
                <a:solidFill>
                  <a:srgbClr val="12A9D9"/>
                </a:solidFill>
                <a:latin typeface="+mj-lt"/>
              </a:rPr>
              <a:t>A critical time for youth </a:t>
            </a:r>
            <a:endParaRPr lang="en-US" sz="4000" i="1" dirty="0">
              <a:solidFill>
                <a:srgbClr val="12A9D9"/>
              </a:solidFill>
              <a:latin typeface="+mj-lt"/>
            </a:endParaRPr>
          </a:p>
        </p:txBody>
      </p:sp>
      <p:sp>
        <p:nvSpPr>
          <p:cNvPr id="9" name="Content Placeholder 8">
            <a:extLst>
              <a:ext uri="{FF2B5EF4-FFF2-40B4-BE49-F238E27FC236}">
                <a16:creationId xmlns:a16="http://schemas.microsoft.com/office/drawing/2014/main" id="{AE83B687-3D64-1844-8187-E89A243FCF22}"/>
              </a:ext>
            </a:extLst>
          </p:cNvPr>
          <p:cNvSpPr>
            <a:spLocks noGrp="1"/>
          </p:cNvSpPr>
          <p:nvPr>
            <p:ph idx="1"/>
          </p:nvPr>
        </p:nvSpPr>
        <p:spPr>
          <a:xfrm>
            <a:off x="734518" y="1828800"/>
            <a:ext cx="7570033" cy="3993518"/>
          </a:xfrm>
        </p:spPr>
        <p:txBody>
          <a:bodyPr/>
          <a:lstStyle/>
          <a:p>
            <a:r>
              <a:rPr lang="en-US" sz="3200" dirty="0"/>
              <a:t>Many mental health illnesses are first diagnosed between the ages of 16 and 24</a:t>
            </a:r>
          </a:p>
          <a:p>
            <a:r>
              <a:rPr lang="en-US" sz="3200" dirty="0"/>
              <a:t>Those diagnoses are happening during what is already a major transitional period</a:t>
            </a:r>
          </a:p>
          <a:p>
            <a:r>
              <a:rPr lang="en-US" sz="3200" dirty="0"/>
              <a:t>This makes it critically important for post-secondary institutions to support student mental health</a:t>
            </a:r>
          </a:p>
          <a:p>
            <a:endParaRPr lang="en-US" dirty="0"/>
          </a:p>
        </p:txBody>
      </p:sp>
    </p:spTree>
    <p:extLst>
      <p:ext uri="{BB962C8B-B14F-4D97-AF65-F5344CB8AC3E}">
        <p14:creationId xmlns:p14="http://schemas.microsoft.com/office/powerpoint/2010/main" val="2260677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312" y="600589"/>
            <a:ext cx="7390742" cy="903623"/>
          </a:xfrm>
          <a:prstGeom prst="rect">
            <a:avLst/>
          </a:prstGeom>
        </p:spPr>
        <p:txBody>
          <a:bodyPr>
            <a:noAutofit/>
          </a:bodyPr>
          <a:lstStyle/>
          <a:p>
            <a:pPr algn="l"/>
            <a:r>
              <a:rPr lang="en-US" sz="4000" dirty="0">
                <a:solidFill>
                  <a:srgbClr val="4AAEDD"/>
                </a:solidFill>
              </a:rPr>
              <a:t>Mental health is a continuum</a:t>
            </a:r>
            <a:br>
              <a:rPr lang="en-US" sz="4000" dirty="0">
                <a:solidFill>
                  <a:srgbClr val="4AAEDD"/>
                </a:solidFill>
              </a:rPr>
            </a:br>
            <a:r>
              <a:rPr lang="en-US" sz="2800" dirty="0">
                <a:solidFill>
                  <a:srgbClr val="4AAEDD"/>
                </a:solidFill>
              </a:rPr>
              <a:t>(Keyes, 2002) </a:t>
            </a:r>
          </a:p>
        </p:txBody>
      </p:sp>
      <p:pic>
        <p:nvPicPr>
          <p:cNvPr id="7" name="Picture 6" descr="Image result for mental health continuum model">
            <a:extLst>
              <a:ext uri="{FF2B5EF4-FFF2-40B4-BE49-F238E27FC236}">
                <a16:creationId xmlns:a16="http://schemas.microsoft.com/office/drawing/2014/main" id="{17F69F0C-1E0A-3A4C-8F97-DE96C749D5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511" y="1886860"/>
            <a:ext cx="6965543" cy="4619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766889"/>
      </p:ext>
    </p:extLst>
  </p:cSld>
  <p:clrMapOvr>
    <a:masterClrMapping/>
  </p:clrMapOvr>
</p:sld>
</file>

<file path=ppt/theme/theme1.xml><?xml version="1.0" encoding="utf-8"?>
<a:theme xmlns:a="http://schemas.openxmlformats.org/drawingml/2006/main" name="Master Title">
  <a:themeElements>
    <a:clrScheme name="MHCC Corporate">
      <a:dk1>
        <a:sysClr val="windowText" lastClr="000000"/>
      </a:dk1>
      <a:lt1>
        <a:sysClr val="window" lastClr="FFFFFF"/>
      </a:lt1>
      <a:dk2>
        <a:srgbClr val="1F497D"/>
      </a:dk2>
      <a:lt2>
        <a:srgbClr val="EEECE1"/>
      </a:lt2>
      <a:accent1>
        <a:srgbClr val="12A9D9"/>
      </a:accent1>
      <a:accent2>
        <a:srgbClr val="004B8C"/>
      </a:accent2>
      <a:accent3>
        <a:srgbClr val="5CAC34"/>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ction Title – Blue">
  <a:themeElements>
    <a:clrScheme name="MHCC Corporate">
      <a:dk1>
        <a:sysClr val="windowText" lastClr="000000"/>
      </a:dk1>
      <a:lt1>
        <a:sysClr val="window" lastClr="FFFFFF"/>
      </a:lt1>
      <a:dk2>
        <a:srgbClr val="1F497D"/>
      </a:dk2>
      <a:lt2>
        <a:srgbClr val="EEECE1"/>
      </a:lt2>
      <a:accent1>
        <a:srgbClr val="12A9D9"/>
      </a:accent1>
      <a:accent2>
        <a:srgbClr val="004B8C"/>
      </a:accent2>
      <a:accent3>
        <a:srgbClr val="5CAC34"/>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ection Title - 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Section Title – G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Low Section 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Body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5014</TotalTime>
  <Words>3371</Words>
  <Application>Microsoft Office PowerPoint</Application>
  <PresentationFormat>On-screen Show (4:3)</PresentationFormat>
  <Paragraphs>427</Paragraphs>
  <Slides>27</Slides>
  <Notes>26</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27</vt:i4>
      </vt:variant>
    </vt:vector>
  </HeadingPairs>
  <TitlesOfParts>
    <vt:vector size="38" baseType="lpstr">
      <vt:lpstr>Arial</vt:lpstr>
      <vt:lpstr>Calibri</vt:lpstr>
      <vt:lpstr>Calibri Light</vt:lpstr>
      <vt:lpstr>Courier New</vt:lpstr>
      <vt:lpstr>Lucida Grande</vt:lpstr>
      <vt:lpstr>Master Title</vt:lpstr>
      <vt:lpstr>Section Title – Blue</vt:lpstr>
      <vt:lpstr>Section Title - White</vt:lpstr>
      <vt:lpstr>Section Title – Green</vt:lpstr>
      <vt:lpstr>Low Section Title</vt:lpstr>
      <vt:lpstr>Body Page</vt:lpstr>
      <vt:lpstr>Your Voice Matters:  A Dialogue about Student Mental Health  </vt:lpstr>
      <vt:lpstr>Land acknowledgment </vt:lpstr>
      <vt:lpstr>Today’s dialogue: Agenda</vt:lpstr>
      <vt:lpstr>PowerPoint Presentation</vt:lpstr>
      <vt:lpstr>Safer Space Guidelines</vt:lpstr>
      <vt:lpstr>Safer Space Guidelines</vt:lpstr>
      <vt:lpstr>Why a Standard?</vt:lpstr>
      <vt:lpstr>A critical time for youth </vt:lpstr>
      <vt:lpstr>Mental health is a continuum (Keyes, 2002) </vt:lpstr>
      <vt:lpstr>Stress has consequences</vt:lpstr>
      <vt:lpstr>Three areas of focus</vt:lpstr>
      <vt:lpstr>A multitude of needs</vt:lpstr>
      <vt:lpstr>PowerPoint Presentation</vt:lpstr>
      <vt:lpstr>PowerPoint Presentation</vt:lpstr>
      <vt:lpstr>PowerPoint Presentation</vt:lpstr>
      <vt:lpstr>Who is on the Standard development Technical Committee?</vt:lpstr>
      <vt:lpstr>What’s the goal?</vt:lpstr>
      <vt:lpstr>Scope of the Standard</vt:lpstr>
      <vt:lpstr>PowerPoint Presentation</vt:lpstr>
      <vt:lpstr>PowerPoint Presentation</vt:lpstr>
      <vt:lpstr>Our dialogue</vt:lpstr>
      <vt:lpstr>Group discussion</vt:lpstr>
      <vt:lpstr>Group discussion</vt:lpstr>
      <vt:lpstr>Group discussion</vt:lpstr>
      <vt:lpstr>Group discussion</vt:lpstr>
      <vt:lpstr>Wrap-up and next steps</vt:lpstr>
      <vt:lpstr>Stay involved</vt:lpstr>
    </vt:vector>
  </TitlesOfParts>
  <Company>123w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Gabe Hall</dc:creator>
  <cp:lastModifiedBy>Veronique Joncas</cp:lastModifiedBy>
  <cp:revision>521</cp:revision>
  <dcterms:created xsi:type="dcterms:W3CDTF">2014-10-27T20:56:13Z</dcterms:created>
  <dcterms:modified xsi:type="dcterms:W3CDTF">2019-02-22T22:52:31Z</dcterms:modified>
</cp:coreProperties>
</file>